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50" r:id="rId5"/>
    <p:sldMasterId id="2147483691" r:id="rId6"/>
    <p:sldMasterId id="2147483705" r:id="rId7"/>
    <p:sldMasterId id="2147483719" r:id="rId8"/>
    <p:sldMasterId id="2147483733" r:id="rId9"/>
    <p:sldMasterId id="2147483767" r:id="rId10"/>
  </p:sldMasterIdLst>
  <p:notesMasterIdLst>
    <p:notesMasterId r:id="rId33"/>
  </p:notesMasterIdLst>
  <p:sldIdLst>
    <p:sldId id="260" r:id="rId11"/>
    <p:sldId id="496" r:id="rId12"/>
    <p:sldId id="262" r:id="rId13"/>
    <p:sldId id="509" r:id="rId14"/>
    <p:sldId id="261" r:id="rId15"/>
    <p:sldId id="264" r:id="rId16"/>
    <p:sldId id="507" r:id="rId17"/>
    <p:sldId id="511" r:id="rId18"/>
    <p:sldId id="510" r:id="rId19"/>
    <p:sldId id="513" r:id="rId20"/>
    <p:sldId id="304" r:id="rId21"/>
    <p:sldId id="512" r:id="rId22"/>
    <p:sldId id="504" r:id="rId23"/>
    <p:sldId id="515" r:id="rId24"/>
    <p:sldId id="503" r:id="rId25"/>
    <p:sldId id="497" r:id="rId26"/>
    <p:sldId id="514" r:id="rId27"/>
    <p:sldId id="499" r:id="rId28"/>
    <p:sldId id="516" r:id="rId29"/>
    <p:sldId id="517" r:id="rId30"/>
    <p:sldId id="505" r:id="rId31"/>
    <p:sldId id="277" r:id="rId3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 till användare" id="{731DC2E6-82BE-4329-879F-8AD90E79FE60}">
          <p14:sldIdLst/>
        </p14:section>
        <p14:section name="Din presentation börjar här" id="{E18F753C-ED3F-48FF-B5C4-1984A5287F6B}">
          <p14:sldIdLst>
            <p14:sldId id="260"/>
            <p14:sldId id="496"/>
            <p14:sldId id="262"/>
            <p14:sldId id="509"/>
            <p14:sldId id="261"/>
            <p14:sldId id="264"/>
            <p14:sldId id="507"/>
            <p14:sldId id="511"/>
            <p14:sldId id="510"/>
            <p14:sldId id="513"/>
            <p14:sldId id="304"/>
            <p14:sldId id="512"/>
            <p14:sldId id="504"/>
            <p14:sldId id="515"/>
            <p14:sldId id="503"/>
            <p14:sldId id="497"/>
            <p14:sldId id="514"/>
            <p14:sldId id="499"/>
            <p14:sldId id="516"/>
            <p14:sldId id="517"/>
            <p14:sldId id="505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FF1"/>
    <a:srgbClr val="00487E"/>
    <a:srgbClr val="F9F9F9"/>
    <a:srgbClr val="5B1F78"/>
    <a:srgbClr val="A90074"/>
    <a:srgbClr val="005595"/>
    <a:srgbClr val="4B4B4B"/>
    <a:srgbClr val="00733B"/>
    <a:srgbClr val="D7D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320" autoAdjust="0"/>
  </p:normalViewPr>
  <p:slideViewPr>
    <p:cSldViewPr snapToGrid="0">
      <p:cViewPr varScale="1">
        <p:scale>
          <a:sx n="95" d="100"/>
          <a:sy n="95" d="100"/>
        </p:scale>
        <p:origin x="11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 Joelsson" userId="15aa72c7-af5c-4373-8e9d-69bfff1e10c3" providerId="ADAL" clId="{6171F85E-DE71-4A26-A6B1-C5972AABAB8C}"/>
    <pc:docChg chg="custSel modSld">
      <pc:chgData name="Emil Joelsson" userId="15aa72c7-af5c-4373-8e9d-69bfff1e10c3" providerId="ADAL" clId="{6171F85E-DE71-4A26-A6B1-C5972AABAB8C}" dt="2024-03-14T10:57:19.940" v="0" actId="27636"/>
      <pc:docMkLst>
        <pc:docMk/>
      </pc:docMkLst>
      <pc:sldChg chg="modSp mod">
        <pc:chgData name="Emil Joelsson" userId="15aa72c7-af5c-4373-8e9d-69bfff1e10c3" providerId="ADAL" clId="{6171F85E-DE71-4A26-A6B1-C5972AABAB8C}" dt="2024-03-14T10:57:19.940" v="0" actId="27636"/>
        <pc:sldMkLst>
          <pc:docMk/>
          <pc:sldMk cId="1597344985" sldId="512"/>
        </pc:sldMkLst>
        <pc:spChg chg="mod">
          <ac:chgData name="Emil Joelsson" userId="15aa72c7-af5c-4373-8e9d-69bfff1e10c3" providerId="ADAL" clId="{6171F85E-DE71-4A26-A6B1-C5972AABAB8C}" dt="2024-03-14T10:57:19.940" v="0" actId="27636"/>
          <ac:spMkLst>
            <pc:docMk/>
            <pc:sldMk cId="1597344985" sldId="512"/>
            <ac:spMk id="2" creationId="{AD759AEA-1F94-1E29-F0D9-8CDBB9049CF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FEC0A-E2B8-4D4A-B367-A425EEFFC4C8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38412-CCEC-4F94-80AC-A37F345D1F4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6443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38412-CCEC-4F94-80AC-A37F345D1F4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918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38412-CCEC-4F94-80AC-A37F345D1F4A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2959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 err="1"/>
              <a:t>Gov</a:t>
            </a:r>
            <a:r>
              <a:rPr lang="sv-SE" b="1" dirty="0"/>
              <a:t>:</a:t>
            </a:r>
          </a:p>
          <a:p>
            <a:r>
              <a:rPr lang="sv-SE" dirty="0"/>
              <a:t>- Register över AI-tjänster</a:t>
            </a:r>
          </a:p>
          <a:p>
            <a:r>
              <a:rPr lang="sv-SE" dirty="0"/>
              <a:t>- Kontroll över </a:t>
            </a:r>
            <a:r>
              <a:rPr lang="sv-SE" dirty="0" err="1"/>
              <a:t>settings</a:t>
            </a:r>
            <a:r>
              <a:rPr lang="sv-SE" dirty="0"/>
              <a:t>, </a:t>
            </a:r>
            <a:r>
              <a:rPr lang="sv-SE" dirty="0" err="1"/>
              <a:t>guardrails</a:t>
            </a:r>
            <a:endParaRPr lang="sv-SE" dirty="0"/>
          </a:p>
          <a:p>
            <a:r>
              <a:rPr lang="sv-SE" dirty="0"/>
              <a:t>- Ladda hem varje beslut</a:t>
            </a:r>
          </a:p>
          <a:p>
            <a:r>
              <a:rPr lang="sv-SE" dirty="0"/>
              <a:t>- Övervaka och följ upp all användning</a:t>
            </a:r>
          </a:p>
          <a:p>
            <a:r>
              <a:rPr lang="sv-SE" b="1" dirty="0"/>
              <a:t>Allt på en samlad plats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38412-CCEC-4F94-80AC-A37F345D1F4A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7649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38412-CCEC-4F94-80AC-A37F345D1F4A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5492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38412-CCEC-4F94-80AC-A37F345D1F4A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9620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38412-CCEC-4F94-80AC-A37F345D1F4A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4979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38412-CCEC-4F94-80AC-A37F345D1F4A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3629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38412-CCEC-4F94-80AC-A37F345D1F4A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8228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138412-CCEC-4F94-80AC-A37F345D1F4A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7309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, stor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1E6BD56-4AF5-41DA-92A9-56239A5D8B18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5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6E8157E-9B3B-401D-8D97-737AF86D9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07350" y="2076450"/>
            <a:ext cx="4777300" cy="189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59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underrubriker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16685" y="2760548"/>
            <a:ext cx="5148000" cy="29785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8C1D1BEA-1126-410C-8EA4-E8BA8863CC9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5392" y="2760548"/>
            <a:ext cx="5148000" cy="29785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826EB463-B9C4-4080-9C05-C74646B6E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279" y="1088455"/>
            <a:ext cx="10668406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26CF197C-6EB0-4975-B2CF-EC0A8F92F2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913" y="2144056"/>
            <a:ext cx="5136479" cy="504016"/>
          </a:xfrm>
        </p:spPr>
        <p:txBody>
          <a:bodyPr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80B11EF0-43B9-4DC6-B3AC-54E02245B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6685" y="2144056"/>
            <a:ext cx="5136479" cy="504016"/>
          </a:xfrm>
        </p:spPr>
        <p:txBody>
          <a:bodyPr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389948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8C1D1BEA-1126-410C-8EA4-E8BA8863CC9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5392" y="2140440"/>
            <a:ext cx="4157196" cy="32835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826EB463-B9C4-4080-9C05-C74646B6E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279" y="1084060"/>
            <a:ext cx="10668406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269E3802-EC36-4D98-8F8C-9D2B2CCE8E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87820" y="2140439"/>
            <a:ext cx="6177093" cy="319029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5D327990-B7B1-44BE-B2C8-29DFCA5BAD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7950" y="5424037"/>
            <a:ext cx="6176963" cy="31050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sv-SE" dirty="0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577276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 med rubrik och text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8">
            <a:extLst>
              <a:ext uri="{FF2B5EF4-FFF2-40B4-BE49-F238E27FC236}">
                <a16:creationId xmlns:a16="http://schemas.microsoft.com/office/drawing/2014/main" id="{07EA9E66-65D7-418F-8A2B-0118870F0E8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4EF030C-98EE-41C4-85A2-41351D685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6019200"/>
            <a:ext cx="1134000" cy="63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44959575-E31F-450E-A10D-4FBFA3ABEA7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85392" y="2163413"/>
            <a:ext cx="5148000" cy="36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BFC09A9E-9611-40D2-BAAB-83C54FD97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229" y="1081859"/>
            <a:ext cx="10562271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0694B888-03CE-43CA-8567-2126558A673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5999" y="2163413"/>
            <a:ext cx="5148000" cy="36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5457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sida med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738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sida utan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4E66AFF-157B-4AAF-B196-EA6D89A0692F}"/>
              </a:ext>
            </a:extLst>
          </p:cNvPr>
          <p:cNvSpPr/>
          <p:nvPr userDrawn="1"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005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99C6029-C9A5-4002-8580-181B65BE2FCF}"/>
              </a:ext>
            </a:extLst>
          </p:cNvPr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005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2660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8">
            <a:extLst>
              <a:ext uri="{FF2B5EF4-FFF2-40B4-BE49-F238E27FC236}">
                <a16:creationId xmlns:a16="http://schemas.microsoft.com/office/drawing/2014/main" id="{07EA9E66-65D7-418F-8A2B-0118870F0E8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14317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m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3FD03F-3EB4-4F1B-AC57-F1D2ABF8D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6019200"/>
            <a:ext cx="1134000" cy="63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tshållare för media 3">
            <a:extLst>
              <a:ext uri="{FF2B5EF4-FFF2-40B4-BE49-F238E27FC236}">
                <a16:creationId xmlns:a16="http://schemas.microsoft.com/office/drawing/2014/main" id="{01929FA8-C1B1-44C4-8DC6-B1D31E363DD1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för att lägga till en film</a:t>
            </a:r>
          </a:p>
        </p:txBody>
      </p:sp>
    </p:spTree>
    <p:extLst>
      <p:ext uri="{BB962C8B-B14F-4D97-AF65-F5344CB8AC3E}">
        <p14:creationId xmlns:p14="http://schemas.microsoft.com/office/powerpoint/2010/main" val="3808201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874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, stor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1E6BD56-4AF5-41DA-92A9-56239A5D8B18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5B1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6E8157E-9B3B-401D-8D97-737AF86D9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07350" y="2076450"/>
            <a:ext cx="4777300" cy="189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353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med huvud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1E6BD56-4AF5-41DA-92A9-56239A5D8B18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5B1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4C64690-89DE-44C1-BF9C-8052E3E9B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6019200"/>
            <a:ext cx="1134000" cy="63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1347ED6E-E27E-4A30-B95F-41F31AFC2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279" y="1440000"/>
            <a:ext cx="10300800" cy="2124000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Huvudrubrik</a:t>
            </a:r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F43D96D0-1C44-411F-A460-C29C60A219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7379" y="3960000"/>
            <a:ext cx="10299700" cy="523220"/>
          </a:xfrm>
        </p:spPr>
        <p:txBody>
          <a:bodyPr>
            <a:sp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Föreläsarens namn</a:t>
            </a:r>
          </a:p>
        </p:txBody>
      </p:sp>
    </p:spTree>
    <p:extLst>
      <p:ext uri="{BB962C8B-B14F-4D97-AF65-F5344CB8AC3E}">
        <p14:creationId xmlns:p14="http://schemas.microsoft.com/office/powerpoint/2010/main" val="282754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med huvud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1E6BD56-4AF5-41DA-92A9-56239A5D8B18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5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5FF1AD27-F3DE-4174-B75E-8549E0EE7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279" y="1440000"/>
            <a:ext cx="10300800" cy="2124000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Huvudrubrik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4C64690-89DE-44C1-BF9C-8052E3E9B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6019200"/>
            <a:ext cx="1134000" cy="63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11C93E7D-E6BB-4878-AD4E-149A6CE8A8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7379" y="3960000"/>
            <a:ext cx="10299700" cy="523220"/>
          </a:xfrm>
        </p:spPr>
        <p:txBody>
          <a:bodyPr>
            <a:sp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Föreläsarens namn</a:t>
            </a:r>
          </a:p>
        </p:txBody>
      </p:sp>
    </p:spTree>
    <p:extLst>
      <p:ext uri="{BB962C8B-B14F-4D97-AF65-F5344CB8AC3E}">
        <p14:creationId xmlns:p14="http://schemas.microsoft.com/office/powerpoint/2010/main" val="1534637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vud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A6BBE06-E1D2-4DEB-8107-609B0E055CB3}"/>
              </a:ext>
            </a:extLst>
          </p:cNvPr>
          <p:cNvSpPr/>
          <p:nvPr userDrawn="1"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5B1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C3C9FFB1-EF78-464E-9A03-486B36CFEADC}"/>
              </a:ext>
            </a:extLst>
          </p:cNvPr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5B1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81CF33C5-5A6B-4FCC-B331-A8A1E2D88D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279" y="1440000"/>
            <a:ext cx="10300800" cy="2124000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rgbClr val="5B1F78"/>
                </a:solidFill>
              </a:defRPr>
            </a:lvl1pPr>
          </a:lstStyle>
          <a:p>
            <a:r>
              <a:rPr lang="sv-SE" dirty="0"/>
              <a:t>Huvudrubrik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314C9A51-2007-4482-9769-A30513FF04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7379" y="3960000"/>
            <a:ext cx="10299700" cy="523220"/>
          </a:xfrm>
        </p:spPr>
        <p:txBody>
          <a:bodyPr>
            <a:spAutoFit/>
          </a:bodyPr>
          <a:lstStyle>
            <a:lvl1pPr algn="ctr">
              <a:defRPr sz="2800" b="0">
                <a:solidFill>
                  <a:srgbClr val="5B1F78"/>
                </a:solidFill>
              </a:defRPr>
            </a:lvl1pPr>
          </a:lstStyle>
          <a:p>
            <a:pPr lvl="0"/>
            <a:r>
              <a:rPr lang="sv-SE" dirty="0"/>
              <a:t>Föreläsarens namn</a:t>
            </a:r>
          </a:p>
        </p:txBody>
      </p:sp>
    </p:spTree>
    <p:extLst>
      <p:ext uri="{BB962C8B-B14F-4D97-AF65-F5344CB8AC3E}">
        <p14:creationId xmlns:p14="http://schemas.microsoft.com/office/powerpoint/2010/main" val="939373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620000" y="1080396"/>
            <a:ext cx="9696598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20001" y="2129544"/>
            <a:ext cx="7351472" cy="379576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  <a:latin typeface="+mn-lt"/>
              </a:defRPr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86055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_Björnsti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9A6FABE-8189-1B9E-C1C1-5BACC280318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5B1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A8050D8-1B30-AF52-C3DA-E302682A3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6019200"/>
            <a:ext cx="1134000" cy="63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620000" y="1080396"/>
            <a:ext cx="9696598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20001" y="2129544"/>
            <a:ext cx="7351472" cy="3168000"/>
          </a:xfrm>
        </p:spPr>
        <p:txBody>
          <a:bodyPr/>
          <a:lstStyle>
            <a:lvl1pPr marL="0" indent="0">
              <a:spcAft>
                <a:spcPts val="0"/>
              </a:spcAft>
              <a:buClrTx/>
              <a:buFontTx/>
              <a:buNone/>
              <a:defRPr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05378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620000" y="1079662"/>
            <a:ext cx="10300800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20000" y="2772762"/>
            <a:ext cx="7360098" cy="3168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EEAD15C-771E-410E-9DFF-90DF8AC26B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0000" y="2135263"/>
            <a:ext cx="7360098" cy="504016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3717536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_Björnsti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1DD9CFF-4A94-96C7-F468-93A28AA6592A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5B1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857DBE2-5781-D926-187E-79D01DCC9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6019200"/>
            <a:ext cx="1134000" cy="63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620000" y="1079662"/>
            <a:ext cx="10300800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20000" y="2772762"/>
            <a:ext cx="7360098" cy="3168000"/>
          </a:xfrm>
        </p:spPr>
        <p:txBody>
          <a:bodyPr/>
          <a:lstStyle>
            <a:lvl1pPr marL="0" indent="0">
              <a:buClrTx/>
              <a:buFontTx/>
              <a:buNone/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EEAD15C-771E-410E-9DFF-90DF8AC26B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0000" y="2135263"/>
            <a:ext cx="7360098" cy="504016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555130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16685" y="2163413"/>
            <a:ext cx="5148000" cy="3600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8C1D1BEA-1126-410C-8EA4-E8BA8863CC9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5392" y="2163413"/>
            <a:ext cx="5148000" cy="3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826EB463-B9C4-4080-9C05-C74646B6E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279" y="1081859"/>
            <a:ext cx="10668406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</p:spTree>
    <p:extLst>
      <p:ext uri="{BB962C8B-B14F-4D97-AF65-F5344CB8AC3E}">
        <p14:creationId xmlns:p14="http://schemas.microsoft.com/office/powerpoint/2010/main" val="3721197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ext och halv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8C1D1BEA-1126-410C-8EA4-E8BA8863CC9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5392" y="2163413"/>
            <a:ext cx="5148000" cy="3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826EB463-B9C4-4080-9C05-C74646B6E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229" y="1081859"/>
            <a:ext cx="4332921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5" name="Platshållare för bild 8">
            <a:extLst>
              <a:ext uri="{FF2B5EF4-FFF2-40B4-BE49-F238E27FC236}">
                <a16:creationId xmlns:a16="http://schemas.microsoft.com/office/drawing/2014/main" id="{EA151660-1EB1-453C-A071-B8178E411439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6096000" y="114300"/>
            <a:ext cx="6095999" cy="6626469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29439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underrubriker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16685" y="2760548"/>
            <a:ext cx="5148000" cy="29785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8C1D1BEA-1126-410C-8EA4-E8BA8863CC9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5392" y="2760548"/>
            <a:ext cx="5148000" cy="29785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826EB463-B9C4-4080-9C05-C74646B6E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279" y="1088455"/>
            <a:ext cx="10668406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26CF197C-6EB0-4975-B2CF-EC0A8F92F2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913" y="2144056"/>
            <a:ext cx="5136479" cy="504016"/>
          </a:xfrm>
        </p:spPr>
        <p:txBody>
          <a:bodyPr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80B11EF0-43B9-4DC6-B3AC-54E02245B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6685" y="2144056"/>
            <a:ext cx="5136479" cy="504016"/>
          </a:xfrm>
        </p:spPr>
        <p:txBody>
          <a:bodyPr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0949486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8C1D1BEA-1126-410C-8EA4-E8BA8863CC9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5392" y="2140440"/>
            <a:ext cx="4157196" cy="32835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826EB463-B9C4-4080-9C05-C74646B6E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279" y="1084060"/>
            <a:ext cx="10668406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269E3802-EC36-4D98-8F8C-9D2B2CCE8E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87820" y="2140439"/>
            <a:ext cx="6177093" cy="3190292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5D327990-B7B1-44BE-B2C8-29DFCA5BAD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7950" y="5424037"/>
            <a:ext cx="6176963" cy="31050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sv-SE" dirty="0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34172697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med rubrik och text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8">
            <a:extLst>
              <a:ext uri="{FF2B5EF4-FFF2-40B4-BE49-F238E27FC236}">
                <a16:creationId xmlns:a16="http://schemas.microsoft.com/office/drawing/2014/main" id="{07EA9E66-65D7-418F-8A2B-0118870F0E8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4EF030C-98EE-41C4-85A2-41351D685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6019200"/>
            <a:ext cx="1134000" cy="63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44959575-E31F-450E-A10D-4FBFA3ABEA7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85392" y="2163413"/>
            <a:ext cx="5148000" cy="36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BFC09A9E-9611-40D2-BAAB-83C54FD97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229" y="1081859"/>
            <a:ext cx="10562271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0694B888-03CE-43CA-8567-2126558A673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5999" y="2163413"/>
            <a:ext cx="5148000" cy="36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8344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vud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A6BBE06-E1D2-4DEB-8107-609B0E055CB3}"/>
              </a:ext>
            </a:extLst>
          </p:cNvPr>
          <p:cNvSpPr/>
          <p:nvPr userDrawn="1"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005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C3C9FFB1-EF78-464E-9A03-486B36CFEADC}"/>
              </a:ext>
            </a:extLst>
          </p:cNvPr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005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81CF33C5-5A6B-4FCC-B331-A8A1E2D88D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279" y="1440000"/>
            <a:ext cx="10300800" cy="2124000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rgbClr val="005595"/>
                </a:solidFill>
              </a:defRPr>
            </a:lvl1pPr>
          </a:lstStyle>
          <a:p>
            <a:r>
              <a:rPr lang="sv-SE" dirty="0"/>
              <a:t>Huvudrubrik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314C9A51-2007-4482-9769-A30513FF04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7379" y="3960000"/>
            <a:ext cx="10299700" cy="523220"/>
          </a:xfrm>
        </p:spPr>
        <p:txBody>
          <a:bodyPr>
            <a:spAutoFit/>
          </a:bodyPr>
          <a:lstStyle>
            <a:lvl1pPr algn="ctr">
              <a:defRPr sz="2800" b="0">
                <a:solidFill>
                  <a:srgbClr val="005595"/>
                </a:solidFill>
              </a:defRPr>
            </a:lvl1pPr>
          </a:lstStyle>
          <a:p>
            <a:pPr lvl="0"/>
            <a:r>
              <a:rPr lang="sv-SE" dirty="0"/>
              <a:t>Föreläsarens namn</a:t>
            </a:r>
          </a:p>
        </p:txBody>
      </p:sp>
    </p:spTree>
    <p:extLst>
      <p:ext uri="{BB962C8B-B14F-4D97-AF65-F5344CB8AC3E}">
        <p14:creationId xmlns:p14="http://schemas.microsoft.com/office/powerpoint/2010/main" val="3156341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sida med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6609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sida utan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EF407AA-6FEB-4AA4-ABA1-D7FEB3170DAE}"/>
              </a:ext>
            </a:extLst>
          </p:cNvPr>
          <p:cNvSpPr/>
          <p:nvPr userDrawn="1"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5B1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939A46D-3932-4DC7-941F-C1698198BA32}"/>
              </a:ext>
            </a:extLst>
          </p:cNvPr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5B1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2024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, stor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1E6BD56-4AF5-41DA-92A9-56239A5D8B18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A9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6E8157E-9B3B-401D-8D97-737AF86D9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07350" y="2076450"/>
            <a:ext cx="4777300" cy="189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91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med huvud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1E6BD56-4AF5-41DA-92A9-56239A5D8B18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A9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4C64690-89DE-44C1-BF9C-8052E3E9B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6019200"/>
            <a:ext cx="1134000" cy="63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447A75C6-0784-4D19-ABF6-7499E2EEBF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279" y="1440000"/>
            <a:ext cx="10300800" cy="2124000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Huvudrubrik</a:t>
            </a:r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366452E0-59A2-414D-A1B5-00EEA3A5BD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7379" y="3960000"/>
            <a:ext cx="10299700" cy="523220"/>
          </a:xfrm>
        </p:spPr>
        <p:txBody>
          <a:bodyPr>
            <a:sp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Föreläsarens namn</a:t>
            </a:r>
          </a:p>
        </p:txBody>
      </p:sp>
    </p:spTree>
    <p:extLst>
      <p:ext uri="{BB962C8B-B14F-4D97-AF65-F5344CB8AC3E}">
        <p14:creationId xmlns:p14="http://schemas.microsoft.com/office/powerpoint/2010/main" val="3527753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vud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A6BBE06-E1D2-4DEB-8107-609B0E055CB3}"/>
              </a:ext>
            </a:extLst>
          </p:cNvPr>
          <p:cNvSpPr/>
          <p:nvPr userDrawn="1"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A9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C3C9FFB1-EF78-464E-9A03-486B36CFEADC}"/>
              </a:ext>
            </a:extLst>
          </p:cNvPr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A9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81CF33C5-5A6B-4FCC-B331-A8A1E2D88D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279" y="1440000"/>
            <a:ext cx="10300800" cy="2124000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rgbClr val="A90074"/>
                </a:solidFill>
              </a:defRPr>
            </a:lvl1pPr>
          </a:lstStyle>
          <a:p>
            <a:r>
              <a:rPr lang="sv-SE" dirty="0"/>
              <a:t>Huvudrubrik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314C9A51-2007-4482-9769-A30513FF04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7379" y="3960000"/>
            <a:ext cx="10299700" cy="523220"/>
          </a:xfrm>
        </p:spPr>
        <p:txBody>
          <a:bodyPr>
            <a:spAutoFit/>
          </a:bodyPr>
          <a:lstStyle>
            <a:lvl1pPr algn="ctr">
              <a:defRPr sz="2800" b="0">
                <a:solidFill>
                  <a:srgbClr val="A90074"/>
                </a:solidFill>
              </a:defRPr>
            </a:lvl1pPr>
          </a:lstStyle>
          <a:p>
            <a:pPr lvl="0"/>
            <a:r>
              <a:rPr lang="sv-SE" dirty="0"/>
              <a:t>Föreläsarens namn</a:t>
            </a:r>
          </a:p>
        </p:txBody>
      </p:sp>
    </p:spTree>
    <p:extLst>
      <p:ext uri="{BB962C8B-B14F-4D97-AF65-F5344CB8AC3E}">
        <p14:creationId xmlns:p14="http://schemas.microsoft.com/office/powerpoint/2010/main" val="3933044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620000" y="1080396"/>
            <a:ext cx="9696598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20001" y="2129544"/>
            <a:ext cx="7351472" cy="379576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44264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_Juniskä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3DD84944-0F1B-C2F7-DA92-69CC699DC1FD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A9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D278E9D-DBFC-050A-75FC-F99FA230B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6019200"/>
            <a:ext cx="1134000" cy="63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620000" y="1080396"/>
            <a:ext cx="9696598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20001" y="2129544"/>
            <a:ext cx="7351472" cy="3814056"/>
          </a:xfrm>
        </p:spPr>
        <p:txBody>
          <a:bodyPr/>
          <a:lstStyle>
            <a:lvl1pPr marL="0" indent="0">
              <a:spcAft>
                <a:spcPts val="0"/>
              </a:spcAft>
              <a:buClrTx/>
              <a:buFontTx/>
              <a:buNone/>
              <a:defRPr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414821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620000" y="1079662"/>
            <a:ext cx="10300800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20000" y="2772762"/>
            <a:ext cx="7342845" cy="31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EEAD15C-771E-410E-9DFF-90DF8AC26B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0000" y="2135263"/>
            <a:ext cx="7342845" cy="504016"/>
          </a:xfrm>
        </p:spPr>
        <p:txBody>
          <a:bodyPr>
            <a:normAutofit/>
          </a:bodyPr>
          <a:lstStyle>
            <a:lvl1pPr>
              <a:defRPr sz="2800" b="1"/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31640585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_Juniskä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C3B898F-6653-6BB4-6F0A-0135C871ADC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A9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6A05FFC-78D4-0718-CC2B-54E97B80A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6019200"/>
            <a:ext cx="1134000" cy="63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620000" y="1079662"/>
            <a:ext cx="10300800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20000" y="2772762"/>
            <a:ext cx="7342845" cy="3168000"/>
          </a:xfrm>
        </p:spPr>
        <p:txBody>
          <a:bodyPr/>
          <a:lstStyle>
            <a:lvl1pPr marL="0" indent="0">
              <a:buClrTx/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EEAD15C-771E-410E-9DFF-90DF8AC26B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0000" y="2135263"/>
            <a:ext cx="7342845" cy="504016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8262643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16685" y="2163413"/>
            <a:ext cx="5148000" cy="3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8C1D1BEA-1126-410C-8EA4-E8BA8863CC9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5392" y="2163413"/>
            <a:ext cx="5148000" cy="3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826EB463-B9C4-4080-9C05-C74646B6E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279" y="1081859"/>
            <a:ext cx="10668406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</p:spTree>
    <p:extLst>
      <p:ext uri="{BB962C8B-B14F-4D97-AF65-F5344CB8AC3E}">
        <p14:creationId xmlns:p14="http://schemas.microsoft.com/office/powerpoint/2010/main" val="166516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620000" y="1080396"/>
            <a:ext cx="9696598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20001" y="2129544"/>
            <a:ext cx="7360098" cy="3814056"/>
          </a:xfrm>
        </p:spPr>
        <p:txBody>
          <a:bodyPr/>
          <a:lstStyle>
            <a:lvl1pPr marL="0" indent="0">
              <a:spcAft>
                <a:spcPts val="0"/>
              </a:spcAft>
              <a:buSzPct val="120000"/>
              <a:buFontTx/>
              <a:buNone/>
              <a:defRPr>
                <a:solidFill>
                  <a:schemeClr val="tx1"/>
                </a:solidFill>
              </a:defRPr>
            </a:lvl1pPr>
            <a:lvl2pPr marL="625475" indent="-249238"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44880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ext och halv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8C1D1BEA-1126-410C-8EA4-E8BA8863CC9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5392" y="2163413"/>
            <a:ext cx="5148000" cy="3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826EB463-B9C4-4080-9C05-C74646B6E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229" y="1081859"/>
            <a:ext cx="4332921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5" name="Platshållare för bild 8">
            <a:extLst>
              <a:ext uri="{FF2B5EF4-FFF2-40B4-BE49-F238E27FC236}">
                <a16:creationId xmlns:a16="http://schemas.microsoft.com/office/drawing/2014/main" id="{EA151660-1EB1-453C-A071-B8178E411439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6096000" y="114300"/>
            <a:ext cx="6095999" cy="6626469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9940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underrubriker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16685" y="2760548"/>
            <a:ext cx="5148000" cy="29785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8C1D1BEA-1126-410C-8EA4-E8BA8863CC9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5392" y="2760548"/>
            <a:ext cx="5148000" cy="29785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826EB463-B9C4-4080-9C05-C74646B6E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279" y="1088455"/>
            <a:ext cx="10668406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26CF197C-6EB0-4975-B2CF-EC0A8F92F2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913" y="2144056"/>
            <a:ext cx="5136479" cy="504016"/>
          </a:xfrm>
        </p:spPr>
        <p:txBody>
          <a:bodyPr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80B11EF0-43B9-4DC6-B3AC-54E02245B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6685" y="2144056"/>
            <a:ext cx="5136479" cy="504016"/>
          </a:xfrm>
        </p:spPr>
        <p:txBody>
          <a:bodyPr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8017975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8C1D1BEA-1126-410C-8EA4-E8BA8863CC9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5392" y="2140440"/>
            <a:ext cx="4157196" cy="32835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826EB463-B9C4-4080-9C05-C74646B6E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279" y="1084060"/>
            <a:ext cx="10668406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269E3802-EC36-4D98-8F8C-9D2B2CCE8E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87820" y="2140439"/>
            <a:ext cx="6177093" cy="3190292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5D327990-B7B1-44BE-B2C8-29DFCA5BAD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7950" y="5424037"/>
            <a:ext cx="6176963" cy="31050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sv-SE" dirty="0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16551064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med rubrik och text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8">
            <a:extLst>
              <a:ext uri="{FF2B5EF4-FFF2-40B4-BE49-F238E27FC236}">
                <a16:creationId xmlns:a16="http://schemas.microsoft.com/office/drawing/2014/main" id="{07EA9E66-65D7-418F-8A2B-0118870F0E8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4EF030C-98EE-41C4-85A2-41351D685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6019200"/>
            <a:ext cx="1134000" cy="63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44959575-E31F-450E-A10D-4FBFA3ABEA7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85392" y="2163413"/>
            <a:ext cx="5148000" cy="36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BFC09A9E-9611-40D2-BAAB-83C54FD97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229" y="1081859"/>
            <a:ext cx="10562271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0694B888-03CE-43CA-8567-2126558A673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5999" y="2163413"/>
            <a:ext cx="5148000" cy="36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384177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sida med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6146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sida utan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36690C8-D603-45AB-B584-6082E16A803F}"/>
              </a:ext>
            </a:extLst>
          </p:cNvPr>
          <p:cNvSpPr/>
          <p:nvPr userDrawn="1"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A9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5221148-9284-40DD-9398-A3D0EF08914E}"/>
              </a:ext>
            </a:extLst>
          </p:cNvPr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A9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32789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, stor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1E6BD56-4AF5-41DA-92A9-56239A5D8B18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7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6E8157E-9B3B-401D-8D97-737AF86D9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07350" y="2076450"/>
            <a:ext cx="4777300" cy="189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116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med huvud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1E6BD56-4AF5-41DA-92A9-56239A5D8B18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7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4C64690-89DE-44C1-BF9C-8052E3E9B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6019200"/>
            <a:ext cx="1134000" cy="63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E8957FE6-D3A7-40E9-8A23-E1787916B7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279" y="1440000"/>
            <a:ext cx="10300800" cy="2124000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Huvudrubrik</a:t>
            </a:r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A0424E9A-6F13-43D8-A70F-AA451FCE12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7379" y="3960000"/>
            <a:ext cx="10299700" cy="523220"/>
          </a:xfrm>
        </p:spPr>
        <p:txBody>
          <a:bodyPr>
            <a:sp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Föreläsarens namn</a:t>
            </a:r>
          </a:p>
        </p:txBody>
      </p:sp>
    </p:spTree>
    <p:extLst>
      <p:ext uri="{BB962C8B-B14F-4D97-AF65-F5344CB8AC3E}">
        <p14:creationId xmlns:p14="http://schemas.microsoft.com/office/powerpoint/2010/main" val="7527322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vud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A6BBE06-E1D2-4DEB-8107-609B0E055CB3}"/>
              </a:ext>
            </a:extLst>
          </p:cNvPr>
          <p:cNvSpPr/>
          <p:nvPr userDrawn="1"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007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C3C9FFB1-EF78-464E-9A03-486B36CFEADC}"/>
              </a:ext>
            </a:extLst>
          </p:cNvPr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007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81CF33C5-5A6B-4FCC-B331-A8A1E2D88D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279" y="1440000"/>
            <a:ext cx="10300800" cy="2124000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rgbClr val="00733B"/>
                </a:solidFill>
              </a:defRPr>
            </a:lvl1pPr>
          </a:lstStyle>
          <a:p>
            <a:r>
              <a:rPr lang="sv-SE" dirty="0"/>
              <a:t>Huvudrubrik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314C9A51-2007-4482-9769-A30513FF04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7379" y="3960000"/>
            <a:ext cx="10299700" cy="523220"/>
          </a:xfrm>
        </p:spPr>
        <p:txBody>
          <a:bodyPr>
            <a:spAutoFit/>
          </a:bodyPr>
          <a:lstStyle>
            <a:lvl1pPr algn="ctr">
              <a:defRPr sz="2800" b="0">
                <a:solidFill>
                  <a:srgbClr val="00733B"/>
                </a:solidFill>
              </a:defRPr>
            </a:lvl1pPr>
          </a:lstStyle>
          <a:p>
            <a:pPr lvl="0"/>
            <a:r>
              <a:rPr lang="sv-SE" dirty="0"/>
              <a:t>Föreläsarens namn</a:t>
            </a:r>
          </a:p>
        </p:txBody>
      </p:sp>
    </p:spTree>
    <p:extLst>
      <p:ext uri="{BB962C8B-B14F-4D97-AF65-F5344CB8AC3E}">
        <p14:creationId xmlns:p14="http://schemas.microsoft.com/office/powerpoint/2010/main" val="26867255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620000" y="1080396"/>
            <a:ext cx="9696598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20000" y="2129544"/>
            <a:ext cx="7385977" cy="38414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96173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_Vattj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1E6BD56-4AF5-41DA-92A9-56239A5D8B18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5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4C64690-89DE-44C1-BF9C-8052E3E9B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6019200"/>
            <a:ext cx="1134000" cy="63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5247E9D-EC4F-9172-E349-DD136BAD52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0000" y="1080396"/>
            <a:ext cx="9696598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80BC5D6-54CF-C701-5F41-B1027DDAE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01" y="2129544"/>
            <a:ext cx="7360098" cy="3823200"/>
          </a:xfrm>
        </p:spPr>
        <p:txBody>
          <a:bodyPr/>
          <a:lstStyle>
            <a:lvl1pPr marL="0" indent="0">
              <a:spcAft>
                <a:spcPts val="0"/>
              </a:spcAft>
              <a:buClrTx/>
              <a:buSzPct val="120000"/>
              <a:buFontTx/>
              <a:buNone/>
              <a:defRPr>
                <a:solidFill>
                  <a:schemeClr val="bg1"/>
                </a:solidFill>
              </a:defRPr>
            </a:lvl1pPr>
            <a:lvl2pPr marL="625475" indent="-249238">
              <a:spcAft>
                <a:spcPts val="0"/>
              </a:spcAft>
              <a:buClrTx/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buClrTx/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buClrTx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63475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_Grön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758ABB2-5BCB-1B93-3CC3-647C50873CAC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7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A55C69F-2F1B-087A-D874-A314FFDD9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6019200"/>
            <a:ext cx="1134000" cy="63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620000" y="1080396"/>
            <a:ext cx="9696598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20000" y="2129544"/>
            <a:ext cx="7385977" cy="3841488"/>
          </a:xfrm>
        </p:spPr>
        <p:txBody>
          <a:bodyPr/>
          <a:lstStyle>
            <a:lvl1pPr marL="0" indent="0">
              <a:spcAft>
                <a:spcPts val="0"/>
              </a:spcAft>
              <a:buClrTx/>
              <a:buFontTx/>
              <a:buNone/>
              <a:defRPr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731705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620000" y="1079662"/>
            <a:ext cx="10300800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20000" y="2772762"/>
            <a:ext cx="7360098" cy="31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EEAD15C-771E-410E-9DFF-90DF8AC26B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0000" y="2135263"/>
            <a:ext cx="7360098" cy="504016"/>
          </a:xfrm>
        </p:spPr>
        <p:txBody>
          <a:bodyPr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31756447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_Grön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AFD0B13-4F15-2E3A-47EC-836FB771B2E0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7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C76544E-4C77-752B-6DB3-BCDEE94F0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6019200"/>
            <a:ext cx="1134000" cy="63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620000" y="1079662"/>
            <a:ext cx="10300800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20000" y="2772762"/>
            <a:ext cx="7360098" cy="3168000"/>
          </a:xfrm>
        </p:spPr>
        <p:txBody>
          <a:bodyPr/>
          <a:lstStyle>
            <a:lvl1pPr marL="0" indent="0">
              <a:buClrTx/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EEAD15C-771E-410E-9DFF-90DF8AC26B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0000" y="2135263"/>
            <a:ext cx="7360098" cy="504016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3812014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16685" y="2163413"/>
            <a:ext cx="5148000" cy="3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8C1D1BEA-1126-410C-8EA4-E8BA8863CC9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5392" y="2163413"/>
            <a:ext cx="5148000" cy="3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826EB463-B9C4-4080-9C05-C74646B6E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279" y="1081859"/>
            <a:ext cx="10668406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</p:spTree>
    <p:extLst>
      <p:ext uri="{BB962C8B-B14F-4D97-AF65-F5344CB8AC3E}">
        <p14:creationId xmlns:p14="http://schemas.microsoft.com/office/powerpoint/2010/main" val="41229883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ext och halv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8C1D1BEA-1126-410C-8EA4-E8BA8863CC9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5392" y="2163413"/>
            <a:ext cx="5148000" cy="3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826EB463-B9C4-4080-9C05-C74646B6E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229" y="1081859"/>
            <a:ext cx="4332921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5" name="Platshållare för bild 8">
            <a:extLst>
              <a:ext uri="{FF2B5EF4-FFF2-40B4-BE49-F238E27FC236}">
                <a16:creationId xmlns:a16="http://schemas.microsoft.com/office/drawing/2014/main" id="{EA151660-1EB1-453C-A071-B8178E411439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6096000" y="114300"/>
            <a:ext cx="6095999" cy="6626469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66676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underrubriker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16685" y="2760548"/>
            <a:ext cx="5148000" cy="29785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8C1D1BEA-1126-410C-8EA4-E8BA8863CC9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5392" y="2760548"/>
            <a:ext cx="5148000" cy="29785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826EB463-B9C4-4080-9C05-C74646B6E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279" y="1088455"/>
            <a:ext cx="10668406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26CF197C-6EB0-4975-B2CF-EC0A8F92F2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913" y="2144056"/>
            <a:ext cx="5136479" cy="504016"/>
          </a:xfrm>
        </p:spPr>
        <p:txBody>
          <a:bodyPr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80B11EF0-43B9-4DC6-B3AC-54E02245B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6685" y="2144056"/>
            <a:ext cx="5136479" cy="504016"/>
          </a:xfrm>
        </p:spPr>
        <p:txBody>
          <a:bodyPr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31970611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8C1D1BEA-1126-410C-8EA4-E8BA8863CC9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5392" y="2140440"/>
            <a:ext cx="4157196" cy="32835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826EB463-B9C4-4080-9C05-C74646B6E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279" y="1084060"/>
            <a:ext cx="10668406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269E3802-EC36-4D98-8F8C-9D2B2CCE8E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87820" y="2140439"/>
            <a:ext cx="6177093" cy="3190292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5D327990-B7B1-44BE-B2C8-29DFCA5BAD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7950" y="5424037"/>
            <a:ext cx="6176963" cy="31050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sv-SE" dirty="0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4846355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med rubrik och text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8">
            <a:extLst>
              <a:ext uri="{FF2B5EF4-FFF2-40B4-BE49-F238E27FC236}">
                <a16:creationId xmlns:a16="http://schemas.microsoft.com/office/drawing/2014/main" id="{07EA9E66-65D7-418F-8A2B-0118870F0E8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4EF030C-98EE-41C4-85A2-41351D685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6019200"/>
            <a:ext cx="1134000" cy="63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44959575-E31F-450E-A10D-4FBFA3ABEA7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85392" y="2163413"/>
            <a:ext cx="5148000" cy="36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BFC09A9E-9611-40D2-BAAB-83C54FD97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229" y="1081859"/>
            <a:ext cx="10562271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0694B888-03CE-43CA-8567-2126558A673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5999" y="2163413"/>
            <a:ext cx="5148000" cy="36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605738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sida med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3133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sida utan logoty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25C2B9A-52D2-4741-A121-F9BF693F193E}"/>
              </a:ext>
            </a:extLst>
          </p:cNvPr>
          <p:cNvSpPr/>
          <p:nvPr userDrawn="1"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007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30E2616-09DA-4952-B7DF-2A89CAB49DA7}"/>
              </a:ext>
            </a:extLst>
          </p:cNvPr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007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696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620000" y="1079662"/>
            <a:ext cx="10300800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20000" y="2772762"/>
            <a:ext cx="7351472" cy="31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EEAD15C-771E-410E-9DFF-90DF8AC26B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0000" y="2135263"/>
            <a:ext cx="7351472" cy="504016"/>
          </a:xfrm>
        </p:spPr>
        <p:txBody>
          <a:bodyPr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6806432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, stor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1E6BD56-4AF5-41DA-92A9-56239A5D8B18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6E8157E-9B3B-401D-8D97-737AF86D9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07350" y="2076450"/>
            <a:ext cx="4777300" cy="189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7525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med huvud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1E6BD56-4AF5-41DA-92A9-56239A5D8B18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4C64690-89DE-44C1-BF9C-8052E3E9B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6019200"/>
            <a:ext cx="1134000" cy="63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4DBAC48C-33B1-4137-B86B-E2C544D59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279" y="1440000"/>
            <a:ext cx="10300800" cy="2124000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Huvudrubrik</a:t>
            </a:r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EEEBD76D-3D48-45E4-BE9E-75EB2065FB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7379" y="3960000"/>
            <a:ext cx="10299700" cy="523220"/>
          </a:xfrm>
        </p:spPr>
        <p:txBody>
          <a:bodyPr>
            <a:sp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Föreläsarens namn</a:t>
            </a:r>
          </a:p>
        </p:txBody>
      </p:sp>
    </p:spTree>
    <p:extLst>
      <p:ext uri="{BB962C8B-B14F-4D97-AF65-F5344CB8AC3E}">
        <p14:creationId xmlns:p14="http://schemas.microsoft.com/office/powerpoint/2010/main" val="6132348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vud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81CF33C5-5A6B-4FCC-B331-A8A1E2D88D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279" y="1440000"/>
            <a:ext cx="10300800" cy="2124000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Huvudrubrik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314C9A51-2007-4482-9769-A30513FF04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7379" y="3960000"/>
            <a:ext cx="10299700" cy="523220"/>
          </a:xfrm>
        </p:spPr>
        <p:txBody>
          <a:bodyPr>
            <a:spAutoFit/>
          </a:bodyPr>
          <a:lstStyle>
            <a:lvl1pPr algn="ctr">
              <a:defRPr sz="2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Föreläsarens namn</a:t>
            </a:r>
          </a:p>
        </p:txBody>
      </p:sp>
    </p:spTree>
    <p:extLst>
      <p:ext uri="{BB962C8B-B14F-4D97-AF65-F5344CB8AC3E}">
        <p14:creationId xmlns:p14="http://schemas.microsoft.com/office/powerpoint/2010/main" val="15227765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620000" y="1080396"/>
            <a:ext cx="9696598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20001" y="2129544"/>
            <a:ext cx="7360098" cy="3823200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7617258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_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3072E65-1598-70C9-394D-3704D9D5C79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260CAE-2478-7BD7-EDC2-FA4FEFA73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6019200"/>
            <a:ext cx="1134000" cy="63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620000" y="1080396"/>
            <a:ext cx="9696598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20001" y="2129544"/>
            <a:ext cx="7360098" cy="382320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67996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620000" y="1079662"/>
            <a:ext cx="10300800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20000" y="2772762"/>
            <a:ext cx="7351472" cy="31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EEAD15C-771E-410E-9DFF-90DF8AC26B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0000" y="2135263"/>
            <a:ext cx="7351472" cy="504016"/>
          </a:xfrm>
        </p:spPr>
        <p:txBody>
          <a:bodyPr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8576458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_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31A5BD7-275A-6AF8-E44E-2C4046B365D7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531F7DA-67E2-4DF3-C416-E50AB4759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6019200"/>
            <a:ext cx="1134000" cy="63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620000" y="1079662"/>
            <a:ext cx="10300800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20000" y="2772762"/>
            <a:ext cx="7351472" cy="3168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EEAD15C-771E-410E-9DFF-90DF8AC26B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0000" y="2135263"/>
            <a:ext cx="7351472" cy="504016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8777832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16685" y="2163413"/>
            <a:ext cx="5148000" cy="3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8C1D1BEA-1126-410C-8EA4-E8BA8863CC9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5392" y="2163413"/>
            <a:ext cx="5148000" cy="3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826EB463-B9C4-4080-9C05-C74646B6E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279" y="1081859"/>
            <a:ext cx="10668406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</p:spTree>
    <p:extLst>
      <p:ext uri="{BB962C8B-B14F-4D97-AF65-F5344CB8AC3E}">
        <p14:creationId xmlns:p14="http://schemas.microsoft.com/office/powerpoint/2010/main" val="34876750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ext och halv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8C1D1BEA-1126-410C-8EA4-E8BA8863CC9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5392" y="2163413"/>
            <a:ext cx="5148000" cy="3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826EB463-B9C4-4080-9C05-C74646B6E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229" y="1081859"/>
            <a:ext cx="4332921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5" name="Platshållare för bild 8">
            <a:extLst>
              <a:ext uri="{FF2B5EF4-FFF2-40B4-BE49-F238E27FC236}">
                <a16:creationId xmlns:a16="http://schemas.microsoft.com/office/drawing/2014/main" id="{EA151660-1EB1-453C-A071-B8178E411439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6096000" y="114300"/>
            <a:ext cx="6095999" cy="6626469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42778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underrubriker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16685" y="2760548"/>
            <a:ext cx="5148000" cy="29785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8C1D1BEA-1126-410C-8EA4-E8BA8863CC9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5392" y="2760548"/>
            <a:ext cx="5148000" cy="29785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826EB463-B9C4-4080-9C05-C74646B6E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279" y="1088455"/>
            <a:ext cx="10668406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26CF197C-6EB0-4975-B2CF-EC0A8F92F2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913" y="2144056"/>
            <a:ext cx="5136479" cy="504016"/>
          </a:xfrm>
        </p:spPr>
        <p:txBody>
          <a:bodyPr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80B11EF0-43B9-4DC6-B3AC-54E02245B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6685" y="2144056"/>
            <a:ext cx="5136479" cy="504016"/>
          </a:xfrm>
        </p:spPr>
        <p:txBody>
          <a:bodyPr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841303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_Vattj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5E1F1C1-D682-A520-94D8-4E28E543647C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5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7E6FD54-610D-A019-B84E-EBA1B7CE8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6019200"/>
            <a:ext cx="1134000" cy="63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620000" y="1079662"/>
            <a:ext cx="10300800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20000" y="2772762"/>
            <a:ext cx="7351472" cy="3168000"/>
          </a:xfrm>
        </p:spPr>
        <p:txBody>
          <a:bodyPr/>
          <a:lstStyle>
            <a:lvl1pPr marL="0" indent="0">
              <a:buClrTx/>
              <a:buFontTx/>
              <a:buNone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EEAD15C-771E-410E-9DFF-90DF8AC26B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0000" y="2135263"/>
            <a:ext cx="7351472" cy="504016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27028730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8C1D1BEA-1126-410C-8EA4-E8BA8863CC9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5392" y="2140440"/>
            <a:ext cx="4157196" cy="328359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826EB463-B9C4-4080-9C05-C74646B6E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279" y="1084060"/>
            <a:ext cx="10668406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269E3802-EC36-4D98-8F8C-9D2B2CCE8E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87820" y="2140439"/>
            <a:ext cx="6177093" cy="3190292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5D327990-B7B1-44BE-B2C8-29DFCA5BAD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7950" y="5424037"/>
            <a:ext cx="6176963" cy="31050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sv-SE" dirty="0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2504616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med rubrik och text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8">
            <a:extLst>
              <a:ext uri="{FF2B5EF4-FFF2-40B4-BE49-F238E27FC236}">
                <a16:creationId xmlns:a16="http://schemas.microsoft.com/office/drawing/2014/main" id="{07EA9E66-65D7-418F-8A2B-0118870F0E8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4EF030C-98EE-41C4-85A2-41351D685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6019200"/>
            <a:ext cx="1134000" cy="63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44959575-E31F-450E-A10D-4FBFA3ABEA7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85392" y="2163413"/>
            <a:ext cx="5148000" cy="36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BFC09A9E-9611-40D2-BAAB-83C54FD97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229" y="1081859"/>
            <a:ext cx="10562271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0694B888-03CE-43CA-8567-2126558A673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5999" y="2163413"/>
            <a:ext cx="5148000" cy="36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050632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sida med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177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sida utan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EBD57C5-BEB9-91DC-EE9B-5448325F9BC0}"/>
              </a:ext>
            </a:extLst>
          </p:cNvPr>
          <p:cNvSpPr/>
          <p:nvPr userDrawn="1"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B9FA480-6C08-F04D-8DB3-EBBE761025D5}"/>
              </a:ext>
            </a:extLst>
          </p:cNvPr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01949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, stor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1E6BD56-4AF5-41DA-92A9-56239A5D8B18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6E8157E-9B3B-401D-8D97-737AF86D9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07350" y="2076450"/>
            <a:ext cx="4777300" cy="189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9809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med huvud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1E6BD56-4AF5-41DA-92A9-56239A5D8B18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4C64690-89DE-44C1-BF9C-8052E3E9B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6019200"/>
            <a:ext cx="1134000" cy="63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4DBAC48C-33B1-4137-B86B-E2C544D59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279" y="1440000"/>
            <a:ext cx="10300800" cy="2124000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Huvudrubrik</a:t>
            </a:r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EEEBD76D-3D48-45E4-BE9E-75EB2065FB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7379" y="3960000"/>
            <a:ext cx="10299700" cy="523220"/>
          </a:xfrm>
        </p:spPr>
        <p:txBody>
          <a:bodyPr>
            <a:sp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Föreläsarens namn</a:t>
            </a:r>
          </a:p>
        </p:txBody>
      </p:sp>
    </p:spTree>
    <p:extLst>
      <p:ext uri="{BB962C8B-B14F-4D97-AF65-F5344CB8AC3E}">
        <p14:creationId xmlns:p14="http://schemas.microsoft.com/office/powerpoint/2010/main" val="13261414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vud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>
            <a:extLst>
              <a:ext uri="{FF2B5EF4-FFF2-40B4-BE49-F238E27FC236}">
                <a16:creationId xmlns:a16="http://schemas.microsoft.com/office/drawing/2014/main" id="{81CF33C5-5A6B-4FCC-B331-A8A1E2D88D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279" y="1440000"/>
            <a:ext cx="10300800" cy="2124000"/>
          </a:xfrm>
        </p:spPr>
        <p:txBody>
          <a:bodyPr anchor="b">
            <a:noAutofit/>
          </a:bodyPr>
          <a:lstStyle>
            <a:lvl1pPr algn="ctr">
              <a:defRPr sz="6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Huvudrubrik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314C9A51-2007-4482-9769-A30513FF04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7379" y="3960000"/>
            <a:ext cx="10299700" cy="504016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Föreläsarens namn</a:t>
            </a:r>
          </a:p>
        </p:txBody>
      </p:sp>
    </p:spTree>
    <p:extLst>
      <p:ext uri="{BB962C8B-B14F-4D97-AF65-F5344CB8AC3E}">
        <p14:creationId xmlns:p14="http://schemas.microsoft.com/office/powerpoint/2010/main" val="40160902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620000" y="1080396"/>
            <a:ext cx="9696598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20001" y="2129544"/>
            <a:ext cx="7360098" cy="3786624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tx1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tx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tx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316855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_Mörk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07FB3BE-7333-AB25-E26E-249578D7558F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2654577-D7C3-20C8-499D-7D9701D42D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6019200"/>
            <a:ext cx="1134000" cy="63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620000" y="1080396"/>
            <a:ext cx="9696598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20001" y="2129544"/>
            <a:ext cx="7360098" cy="3786624"/>
          </a:xfrm>
        </p:spPr>
        <p:txBody>
          <a:bodyPr/>
          <a:lstStyle>
            <a:lvl1pPr marL="0" indent="0">
              <a:spcAft>
                <a:spcPts val="0"/>
              </a:spcAft>
              <a:buClrTx/>
              <a:buFontTx/>
              <a:buNone/>
              <a:defRPr>
                <a:solidFill>
                  <a:schemeClr val="bg1"/>
                </a:solidFill>
              </a:defRPr>
            </a:lvl1pPr>
            <a:lvl2pPr>
              <a:spcAft>
                <a:spcPts val="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346676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620000" y="1079662"/>
            <a:ext cx="10300800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20000" y="2772762"/>
            <a:ext cx="7351472" cy="316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EEAD15C-771E-410E-9DFF-90DF8AC26B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0000" y="2135263"/>
            <a:ext cx="7351472" cy="504016"/>
          </a:xfrm>
        </p:spPr>
        <p:txBody>
          <a:bodyPr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3695219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16685" y="2163413"/>
            <a:ext cx="5148000" cy="3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8C1D1BEA-1126-410C-8EA4-E8BA8863CC9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5392" y="2163413"/>
            <a:ext cx="5148000" cy="3600000"/>
          </a:xfrm>
        </p:spPr>
        <p:txBody>
          <a:bodyPr/>
          <a:lstStyle>
            <a:lvl1pPr marL="0" indent="0">
              <a:buClr>
                <a:srgbClr val="005595"/>
              </a:buClr>
              <a:buFontTx/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826EB463-B9C4-4080-9C05-C74646B6E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279" y="1081859"/>
            <a:ext cx="10668406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</p:spTree>
    <p:extLst>
      <p:ext uri="{BB962C8B-B14F-4D97-AF65-F5344CB8AC3E}">
        <p14:creationId xmlns:p14="http://schemas.microsoft.com/office/powerpoint/2010/main" val="2212502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_Mörk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9536920-1EC7-11EF-7574-F625DACA9C18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61C9016-0E65-677A-E5B3-CC9093E61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6019200"/>
            <a:ext cx="1134000" cy="63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620000" y="1079662"/>
            <a:ext cx="10300800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20000" y="2772762"/>
            <a:ext cx="7351472" cy="3168000"/>
          </a:xfrm>
        </p:spPr>
        <p:txBody>
          <a:bodyPr/>
          <a:lstStyle>
            <a:lvl1pPr marL="0" indent="0">
              <a:buClrTx/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EEAD15C-771E-410E-9DFF-90DF8AC26B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0000" y="2135263"/>
            <a:ext cx="7351472" cy="504016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39201997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16685" y="2163413"/>
            <a:ext cx="5148000" cy="3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8C1D1BEA-1126-410C-8EA4-E8BA8863CC9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5392" y="2163413"/>
            <a:ext cx="5148000" cy="3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826EB463-B9C4-4080-9C05-C74646B6E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279" y="1081859"/>
            <a:ext cx="10668406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</p:spTree>
    <p:extLst>
      <p:ext uri="{BB962C8B-B14F-4D97-AF65-F5344CB8AC3E}">
        <p14:creationId xmlns:p14="http://schemas.microsoft.com/office/powerpoint/2010/main" val="5997016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ext och halv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8C1D1BEA-1126-410C-8EA4-E8BA8863CC9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5392" y="2163413"/>
            <a:ext cx="5148000" cy="3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826EB463-B9C4-4080-9C05-C74646B6E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229" y="1081859"/>
            <a:ext cx="4332921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5" name="Platshållare för bild 8">
            <a:extLst>
              <a:ext uri="{FF2B5EF4-FFF2-40B4-BE49-F238E27FC236}">
                <a16:creationId xmlns:a16="http://schemas.microsoft.com/office/drawing/2014/main" id="{EA151660-1EB1-453C-A071-B8178E411439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6096000" y="114300"/>
            <a:ext cx="6095999" cy="6626469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27778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underrubriker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16685" y="2760548"/>
            <a:ext cx="5148000" cy="29785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8C1D1BEA-1126-410C-8EA4-E8BA8863CC9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5392" y="2760548"/>
            <a:ext cx="5148000" cy="29785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826EB463-B9C4-4080-9C05-C74646B6E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279" y="1088455"/>
            <a:ext cx="10668406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26CF197C-6EB0-4975-B2CF-EC0A8F92F2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6913" y="2144056"/>
            <a:ext cx="5136479" cy="504016"/>
          </a:xfrm>
        </p:spPr>
        <p:txBody>
          <a:bodyPr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80B11EF0-43B9-4DC6-B3AC-54E02245B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6685" y="2144056"/>
            <a:ext cx="5136479" cy="504016"/>
          </a:xfrm>
        </p:spPr>
        <p:txBody>
          <a:bodyPr>
            <a:normAutofit/>
          </a:bodyPr>
          <a:lstStyle>
            <a:lvl1pPr>
              <a:defRPr sz="2800" b="1">
                <a:latin typeface="+mj-lt"/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33398536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,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8C1D1BEA-1126-410C-8EA4-E8BA8863CC9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5392" y="2140440"/>
            <a:ext cx="4157196" cy="328359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826EB463-B9C4-4080-9C05-C74646B6E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279" y="1084060"/>
            <a:ext cx="10668406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269E3802-EC36-4D98-8F8C-9D2B2CCE8E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87820" y="2140439"/>
            <a:ext cx="6177093" cy="3190292"/>
          </a:xfrm>
        </p:spPr>
        <p:txBody>
          <a:bodyPr/>
          <a:lstStyle/>
          <a:p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5D327990-B7B1-44BE-B2C8-29DFCA5BAD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7950" y="5424037"/>
            <a:ext cx="6176963" cy="31050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sv-SE" dirty="0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34947066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 med rubrik och text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8">
            <a:extLst>
              <a:ext uri="{FF2B5EF4-FFF2-40B4-BE49-F238E27FC236}">
                <a16:creationId xmlns:a16="http://schemas.microsoft.com/office/drawing/2014/main" id="{07EA9E66-65D7-418F-8A2B-0118870F0E8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4EF030C-98EE-41C4-85A2-41351D685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6019200"/>
            <a:ext cx="1134000" cy="63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44959575-E31F-450E-A10D-4FBFA3ABEA7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85392" y="2163413"/>
            <a:ext cx="5148000" cy="36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BFC09A9E-9611-40D2-BAAB-83C54FD97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229" y="1081859"/>
            <a:ext cx="10562271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0694B888-03CE-43CA-8567-2126558A673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095999" y="2163413"/>
            <a:ext cx="5148000" cy="36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820021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sida med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5959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sida utan logoty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87720E7-97EB-0A49-1945-0BD83C72376C}"/>
              </a:ext>
            </a:extLst>
          </p:cNvPr>
          <p:cNvSpPr/>
          <p:nvPr userDrawn="1"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D31D983-BC6C-EA20-137E-F8C07DA04D0D}"/>
              </a:ext>
            </a:extLst>
          </p:cNvPr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279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ext och halv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8C1D1BEA-1126-410C-8EA4-E8BA8863CC9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5392" y="2163413"/>
            <a:ext cx="5148000" cy="36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826EB463-B9C4-4080-9C05-C74646B6E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229" y="1081859"/>
            <a:ext cx="4332921" cy="830997"/>
          </a:xfrm>
        </p:spPr>
        <p:txBody>
          <a:bodyPr anchor="t"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Stor rubrik</a:t>
            </a:r>
          </a:p>
        </p:txBody>
      </p:sp>
      <p:sp>
        <p:nvSpPr>
          <p:cNvPr id="5" name="Platshållare för bild 8">
            <a:extLst>
              <a:ext uri="{FF2B5EF4-FFF2-40B4-BE49-F238E27FC236}">
                <a16:creationId xmlns:a16="http://schemas.microsoft.com/office/drawing/2014/main" id="{EA151660-1EB1-453C-A071-B8178E411439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6096000" y="114300"/>
            <a:ext cx="6095999" cy="6626469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399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113600" y="745200"/>
            <a:ext cx="10300800" cy="1382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13600" y="2235200"/>
            <a:ext cx="10300800" cy="307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4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772525" y="6356351"/>
            <a:ext cx="123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ED01AC40-106C-479C-837C-FC5DBFF071A1}" type="datetimeFigureOut">
              <a:rPr lang="sv-SE" smtClean="0"/>
              <a:pPr/>
              <a:t>2024-03-14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309273" y="635635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4AC45130-9EDC-4574-B284-4B713FBC99A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Vänster klammerparentes 6"/>
          <p:cNvSpPr/>
          <p:nvPr/>
        </p:nvSpPr>
        <p:spPr>
          <a:xfrm rot="5400000">
            <a:off x="6154187" y="-5274167"/>
            <a:ext cx="144000" cy="103008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Vänster klammerparentes 7"/>
          <p:cNvSpPr/>
          <p:nvPr/>
        </p:nvSpPr>
        <p:spPr>
          <a:xfrm rot="16200000" flipV="1">
            <a:off x="6181845" y="1821842"/>
            <a:ext cx="144000" cy="103008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5034407" y="-461664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5062066" y="7046758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9FF0BBC4-4653-4E7E-AA68-83942C5145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7" y="6018908"/>
            <a:ext cx="1133644" cy="636135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C662A5DF-32B7-4328-9C2E-AD7472183FC1}"/>
              </a:ext>
            </a:extLst>
          </p:cNvPr>
          <p:cNvSpPr/>
          <p:nvPr userDrawn="1"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005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51D59ED-12A8-4DDA-8F5E-00B1E69F02C5}"/>
              </a:ext>
            </a:extLst>
          </p:cNvPr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005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631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  <p:sldLayoutId id="2147483687" r:id="rId3"/>
    <p:sldLayoutId id="2147483664" r:id="rId4"/>
    <p:sldLayoutId id="2147483780" r:id="rId5"/>
    <p:sldLayoutId id="2147483683" r:id="rId6"/>
    <p:sldLayoutId id="2147483781" r:id="rId7"/>
    <p:sldLayoutId id="2147483679" r:id="rId8"/>
    <p:sldLayoutId id="2147483688" r:id="rId9"/>
    <p:sldLayoutId id="2147483684" r:id="rId10"/>
    <p:sldLayoutId id="2147483685" r:id="rId11"/>
    <p:sldLayoutId id="2147483689" r:id="rId12"/>
    <p:sldLayoutId id="2147483673" r:id="rId13"/>
    <p:sldLayoutId id="214748374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Clr>
          <a:srgbClr val="005595"/>
        </a:buClr>
        <a:buSzPct val="120000"/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1938" algn="l" defTabSz="914400" rtl="0" eaLnBrk="1" latinLnBrk="0" hangingPunct="1">
        <a:spcBef>
          <a:spcPct val="20000"/>
        </a:spcBef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änster klammerparentes 6"/>
          <p:cNvSpPr/>
          <p:nvPr/>
        </p:nvSpPr>
        <p:spPr>
          <a:xfrm rot="5400000">
            <a:off x="6154187" y="-5274167"/>
            <a:ext cx="144000" cy="103008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Vänster klammerparentes 7"/>
          <p:cNvSpPr/>
          <p:nvPr/>
        </p:nvSpPr>
        <p:spPr>
          <a:xfrm rot="16200000" flipV="1">
            <a:off x="6181845" y="1821842"/>
            <a:ext cx="144000" cy="103008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5034407" y="-461664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5062066" y="7046758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9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2" r:id="rId2"/>
    <p:sldLayoutId id="2147483765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Clr>
          <a:srgbClr val="005595"/>
        </a:buClr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spcBef>
          <a:spcPct val="20000"/>
        </a:spcBef>
        <a:buClr>
          <a:srgbClr val="005595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5595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5595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5595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113600" y="745200"/>
            <a:ext cx="10300800" cy="1382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13600" y="2235200"/>
            <a:ext cx="10300800" cy="307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772525" y="6356351"/>
            <a:ext cx="123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ED01AC40-106C-479C-837C-FC5DBFF071A1}" type="datetimeFigureOut">
              <a:rPr lang="sv-SE" smtClean="0"/>
              <a:pPr/>
              <a:t>2024-03-14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309273" y="635635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4AC45130-9EDC-4574-B284-4B713FBC99A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Vänster klammerparentes 6"/>
          <p:cNvSpPr/>
          <p:nvPr/>
        </p:nvSpPr>
        <p:spPr>
          <a:xfrm rot="5400000">
            <a:off x="6154187" y="-5274167"/>
            <a:ext cx="144000" cy="103008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Vänster klammerparentes 7"/>
          <p:cNvSpPr/>
          <p:nvPr/>
        </p:nvSpPr>
        <p:spPr>
          <a:xfrm rot="16200000" flipV="1">
            <a:off x="6181845" y="1821842"/>
            <a:ext cx="144000" cy="103008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5034407" y="-461664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5062066" y="7046758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9FF0BBC4-4653-4E7E-AA68-83942C5145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7" y="6018908"/>
            <a:ext cx="1133644" cy="636135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C662A5DF-32B7-4328-9C2E-AD7472183FC1}"/>
              </a:ext>
            </a:extLst>
          </p:cNvPr>
          <p:cNvSpPr/>
          <p:nvPr userDrawn="1"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5B1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51D59ED-12A8-4DDA-8F5E-00B1E69F02C5}"/>
              </a:ext>
            </a:extLst>
          </p:cNvPr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5B1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94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782" r:id="rId5"/>
    <p:sldLayoutId id="2147483696" r:id="rId6"/>
    <p:sldLayoutId id="2147483783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3" r:id="rId13"/>
    <p:sldLayoutId id="2147483749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Clr>
          <a:srgbClr val="5B1F78"/>
        </a:buClr>
        <a:buSzPct val="120000"/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113600" y="745200"/>
            <a:ext cx="10300800" cy="1382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13600" y="2235200"/>
            <a:ext cx="10300800" cy="307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772525" y="6356351"/>
            <a:ext cx="123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ED01AC40-106C-479C-837C-FC5DBFF071A1}" type="datetimeFigureOut">
              <a:rPr lang="sv-SE" smtClean="0"/>
              <a:pPr/>
              <a:t>2024-03-14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309273" y="635635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4AC45130-9EDC-4574-B284-4B713FBC99A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Vänster klammerparentes 6"/>
          <p:cNvSpPr/>
          <p:nvPr/>
        </p:nvSpPr>
        <p:spPr>
          <a:xfrm rot="5400000">
            <a:off x="6154187" y="-5274167"/>
            <a:ext cx="144000" cy="103008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Vänster klammerparentes 7"/>
          <p:cNvSpPr/>
          <p:nvPr/>
        </p:nvSpPr>
        <p:spPr>
          <a:xfrm rot="16200000" flipV="1">
            <a:off x="6181845" y="1821842"/>
            <a:ext cx="144000" cy="103008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5034407" y="-461664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5062066" y="7046758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9FF0BBC4-4653-4E7E-AA68-83942C5145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7" y="6018908"/>
            <a:ext cx="1133644" cy="636135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C662A5DF-32B7-4328-9C2E-AD7472183FC1}"/>
              </a:ext>
            </a:extLst>
          </p:cNvPr>
          <p:cNvSpPr/>
          <p:nvPr userDrawn="1"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A9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51D59ED-12A8-4DDA-8F5E-00B1E69F02C5}"/>
              </a:ext>
            </a:extLst>
          </p:cNvPr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A9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87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84" r:id="rId5"/>
    <p:sldLayoutId id="2147483710" r:id="rId6"/>
    <p:sldLayoutId id="2147483785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7" r:id="rId13"/>
    <p:sldLayoutId id="214748371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rgbClr val="A90074"/>
        </a:buClr>
        <a:buSzPct val="120000"/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113600" y="745200"/>
            <a:ext cx="10300800" cy="1382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13600" y="2235200"/>
            <a:ext cx="10300800" cy="307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772525" y="6356351"/>
            <a:ext cx="123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ED01AC40-106C-479C-837C-FC5DBFF071A1}" type="datetimeFigureOut">
              <a:rPr lang="sv-SE" smtClean="0"/>
              <a:pPr/>
              <a:t>2024-03-14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309273" y="635635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4AC45130-9EDC-4574-B284-4B713FBC99A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Vänster klammerparentes 6"/>
          <p:cNvSpPr/>
          <p:nvPr/>
        </p:nvSpPr>
        <p:spPr>
          <a:xfrm rot="5400000">
            <a:off x="6154187" y="-5274167"/>
            <a:ext cx="144000" cy="103008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Vänster klammerparentes 7"/>
          <p:cNvSpPr/>
          <p:nvPr/>
        </p:nvSpPr>
        <p:spPr>
          <a:xfrm rot="16200000" flipV="1">
            <a:off x="6181845" y="1821842"/>
            <a:ext cx="144000" cy="103008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5034407" y="-461664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5062066" y="7046758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9FF0BBC4-4653-4E7E-AA68-83942C5145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7" y="6018908"/>
            <a:ext cx="1133644" cy="636135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C662A5DF-32B7-4328-9C2E-AD7472183FC1}"/>
              </a:ext>
            </a:extLst>
          </p:cNvPr>
          <p:cNvSpPr/>
          <p:nvPr userDrawn="1"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007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51D59ED-12A8-4DDA-8F5E-00B1E69F02C5}"/>
              </a:ext>
            </a:extLst>
          </p:cNvPr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007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452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86" r:id="rId5"/>
    <p:sldLayoutId id="2147483724" r:id="rId6"/>
    <p:sldLayoutId id="2147483787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1" r:id="rId13"/>
    <p:sldLayoutId id="2147483732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Clr>
          <a:srgbClr val="00733B"/>
        </a:buClr>
        <a:buSzPct val="120000"/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113600" y="745200"/>
            <a:ext cx="10300800" cy="1382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13600" y="2235200"/>
            <a:ext cx="10300800" cy="307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772525" y="6356351"/>
            <a:ext cx="123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ED01AC40-106C-479C-837C-FC5DBFF071A1}" type="datetimeFigureOut">
              <a:rPr lang="sv-SE" smtClean="0"/>
              <a:pPr/>
              <a:t>2024-03-14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309273" y="635635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4AC45130-9EDC-4574-B284-4B713FBC99A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Vänster klammerparentes 6"/>
          <p:cNvSpPr/>
          <p:nvPr/>
        </p:nvSpPr>
        <p:spPr>
          <a:xfrm rot="5400000">
            <a:off x="6154187" y="-5274167"/>
            <a:ext cx="144000" cy="103008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Vänster klammerparentes 7"/>
          <p:cNvSpPr/>
          <p:nvPr/>
        </p:nvSpPr>
        <p:spPr>
          <a:xfrm rot="16200000" flipV="1">
            <a:off x="6181845" y="1821842"/>
            <a:ext cx="144000" cy="103008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5034407" y="-461664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5062066" y="7046758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9FF0BBC4-4653-4E7E-AA68-83942C5145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7" y="6018908"/>
            <a:ext cx="1133644" cy="636135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451D2515-F919-3674-999D-947FE4F64968}"/>
              </a:ext>
            </a:extLst>
          </p:cNvPr>
          <p:cNvSpPr/>
          <p:nvPr userDrawn="1"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0736AC2-5027-2185-1E88-3891A2F3C061}"/>
              </a:ext>
            </a:extLst>
          </p:cNvPr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395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46" r:id="rId5"/>
    <p:sldLayoutId id="2147483738" r:id="rId6"/>
    <p:sldLayoutId id="2147483747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5" r:id="rId13"/>
    <p:sldLayoutId id="2147483790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ClrTx/>
        <a:buSzPct val="120000"/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113600" y="745200"/>
            <a:ext cx="10300800" cy="1382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13600" y="2235200"/>
            <a:ext cx="10300800" cy="307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772525" y="6356351"/>
            <a:ext cx="1238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ED01AC40-106C-479C-837C-FC5DBFF071A1}" type="datetimeFigureOut">
              <a:rPr lang="sv-SE" smtClean="0"/>
              <a:pPr/>
              <a:t>2024-03-14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309273" y="635635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4AC45130-9EDC-4574-B284-4B713FBC99A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Vänster klammerparentes 6"/>
          <p:cNvSpPr/>
          <p:nvPr/>
        </p:nvSpPr>
        <p:spPr>
          <a:xfrm rot="5400000">
            <a:off x="6154187" y="-5274167"/>
            <a:ext cx="144000" cy="103008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Vänster klammerparentes 7"/>
          <p:cNvSpPr/>
          <p:nvPr/>
        </p:nvSpPr>
        <p:spPr>
          <a:xfrm rot="16200000" flipV="1">
            <a:off x="6181845" y="1821842"/>
            <a:ext cx="144000" cy="103008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5034407" y="-461664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5062066" y="7046758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Bildobjekt 10" descr="En bild som visar text&#10;&#10;Automatiskt genererad beskrivning">
            <a:extLst>
              <a:ext uri="{FF2B5EF4-FFF2-40B4-BE49-F238E27FC236}">
                <a16:creationId xmlns:a16="http://schemas.microsoft.com/office/drawing/2014/main" id="{9FF0BBC4-4653-4E7E-AA68-83942C5145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7" y="6018908"/>
            <a:ext cx="1133644" cy="636135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7128E15-3876-DB4F-4C6D-6AAF194E94DD}"/>
              </a:ext>
            </a:extLst>
          </p:cNvPr>
          <p:cNvSpPr/>
          <p:nvPr userDrawn="1"/>
        </p:nvSpPr>
        <p:spPr>
          <a:xfrm>
            <a:off x="0" y="6750000"/>
            <a:ext cx="12192000" cy="108000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CBEF367-E91A-6C4D-3AB7-A9B897491033}"/>
              </a:ext>
            </a:extLst>
          </p:cNvPr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4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115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88" r:id="rId5"/>
    <p:sldLayoutId id="2147483772" r:id="rId6"/>
    <p:sldLayoutId id="2147483789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Clr>
          <a:srgbClr val="4B4B4B"/>
        </a:buClr>
        <a:buSzPct val="120000"/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93954E6-4073-8BD9-86D3-0265D6FDC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775" y="1440000"/>
            <a:ext cx="9084303" cy="2124000"/>
          </a:xfrm>
        </p:spPr>
        <p:txBody>
          <a:bodyPr>
            <a:normAutofit/>
          </a:bodyPr>
          <a:lstStyle/>
          <a:p>
            <a:pPr algn="l"/>
            <a:r>
              <a:rPr lang="sv-SE" sz="6000" dirty="0" err="1"/>
              <a:t>Intric</a:t>
            </a:r>
            <a:br>
              <a:rPr lang="sv-SE" sz="6000" dirty="0"/>
            </a:br>
            <a:r>
              <a:rPr lang="sv-SE" sz="4000" b="0" dirty="0"/>
              <a:t>En öppen plattform för generativ AI</a:t>
            </a:r>
            <a:endParaRPr lang="sv-SE" sz="6000" b="0" dirty="0"/>
          </a:p>
        </p:txBody>
      </p:sp>
    </p:spTree>
    <p:extLst>
      <p:ext uri="{BB962C8B-B14F-4D97-AF65-F5344CB8AC3E}">
        <p14:creationId xmlns:p14="http://schemas.microsoft.com/office/powerpoint/2010/main" val="1022490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EF6EAA9-2ABE-A3ED-0AA3-6CB60EC7A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809" y="3696487"/>
            <a:ext cx="3867562" cy="1542233"/>
          </a:xfr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</a:rPr>
              <a:t>Kommun 1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83F63503-3884-7A44-17C6-7FB3077A45A7}"/>
              </a:ext>
            </a:extLst>
          </p:cNvPr>
          <p:cNvSpPr txBox="1">
            <a:spLocks/>
          </p:cNvSpPr>
          <p:nvPr/>
        </p:nvSpPr>
        <p:spPr>
          <a:xfrm>
            <a:off x="844921" y="2668466"/>
            <a:ext cx="1775892" cy="64797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rgbClr val="005595"/>
              </a:buClr>
              <a:buSzPct val="12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49238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b="1" dirty="0"/>
              <a:t>AI tjänst A</a:t>
            </a:r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512775BB-7AE3-E957-7169-62572FD1347E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732867" y="3316445"/>
            <a:ext cx="0" cy="449201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E36EB01B-A0E4-C485-44F4-7C28A7F4208B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3802424" y="3316445"/>
            <a:ext cx="1" cy="449201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E7994989-EEC8-1278-274E-F2C6040607AC}"/>
              </a:ext>
            </a:extLst>
          </p:cNvPr>
          <p:cNvSpPr txBox="1">
            <a:spLocks/>
          </p:cNvSpPr>
          <p:nvPr/>
        </p:nvSpPr>
        <p:spPr>
          <a:xfrm>
            <a:off x="7270518" y="3696487"/>
            <a:ext cx="3830404" cy="154223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rgbClr val="005595"/>
              </a:buClr>
              <a:buSzPct val="12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49238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400" b="1" dirty="0">
                <a:solidFill>
                  <a:schemeClr val="bg1"/>
                </a:solidFill>
              </a:rPr>
              <a:t>Kommun 2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D0A26689-48E5-82FE-D57F-DBDFA438C227}"/>
              </a:ext>
            </a:extLst>
          </p:cNvPr>
          <p:cNvSpPr txBox="1">
            <a:spLocks/>
          </p:cNvSpPr>
          <p:nvPr/>
        </p:nvSpPr>
        <p:spPr>
          <a:xfrm>
            <a:off x="2914479" y="2668466"/>
            <a:ext cx="1775892" cy="647979"/>
          </a:xfrm>
          <a:prstGeom prst="rect">
            <a:avLst/>
          </a:prstGeom>
          <a:solidFill>
            <a:schemeClr val="accent2">
              <a:alpha val="3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rgbClr val="005595"/>
              </a:buClr>
              <a:buSzPct val="12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49238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b="1" dirty="0"/>
              <a:t>AI tjänst X</a:t>
            </a:r>
          </a:p>
        </p:txBody>
      </p:sp>
      <p:sp>
        <p:nvSpPr>
          <p:cNvPr id="24" name="Platshållare för innehåll 2">
            <a:extLst>
              <a:ext uri="{FF2B5EF4-FFF2-40B4-BE49-F238E27FC236}">
                <a16:creationId xmlns:a16="http://schemas.microsoft.com/office/drawing/2014/main" id="{4AFE33C2-C6A7-9774-27D9-E8968C01D1B9}"/>
              </a:ext>
            </a:extLst>
          </p:cNvPr>
          <p:cNvSpPr txBox="1">
            <a:spLocks/>
          </p:cNvSpPr>
          <p:nvPr/>
        </p:nvSpPr>
        <p:spPr>
          <a:xfrm>
            <a:off x="7255472" y="2668467"/>
            <a:ext cx="1775892" cy="647979"/>
          </a:xfrm>
          <a:prstGeom prst="rect">
            <a:avLst/>
          </a:prstGeom>
          <a:solidFill>
            <a:schemeClr val="accent2">
              <a:alpha val="3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rgbClr val="005595"/>
              </a:buClr>
              <a:buSzPct val="12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49238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b="1" dirty="0"/>
              <a:t>AI tjänst X</a:t>
            </a:r>
          </a:p>
        </p:txBody>
      </p:sp>
      <p:cxnSp>
        <p:nvCxnSpPr>
          <p:cNvPr id="25" name="Rak koppling 24">
            <a:extLst>
              <a:ext uri="{FF2B5EF4-FFF2-40B4-BE49-F238E27FC236}">
                <a16:creationId xmlns:a16="http://schemas.microsoft.com/office/drawing/2014/main" id="{636CAA9A-6EE1-FFF7-29F7-30BC0CFB98FF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8143418" y="3316446"/>
            <a:ext cx="0" cy="449201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koppling 25">
            <a:extLst>
              <a:ext uri="{FF2B5EF4-FFF2-40B4-BE49-F238E27FC236}">
                <a16:creationId xmlns:a16="http://schemas.microsoft.com/office/drawing/2014/main" id="{B6B8ADA9-F54D-6385-28E1-6645B203E769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10212975" y="3316446"/>
            <a:ext cx="1" cy="449201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latshållare för innehåll 2">
            <a:extLst>
              <a:ext uri="{FF2B5EF4-FFF2-40B4-BE49-F238E27FC236}">
                <a16:creationId xmlns:a16="http://schemas.microsoft.com/office/drawing/2014/main" id="{96B6FFC5-337B-9A77-AA51-5ED9C366D75C}"/>
              </a:ext>
            </a:extLst>
          </p:cNvPr>
          <p:cNvSpPr txBox="1">
            <a:spLocks/>
          </p:cNvSpPr>
          <p:nvPr/>
        </p:nvSpPr>
        <p:spPr>
          <a:xfrm>
            <a:off x="9325030" y="2668467"/>
            <a:ext cx="1775892" cy="64797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rgbClr val="005595"/>
              </a:buClr>
              <a:buSzPct val="12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49238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b="1" dirty="0"/>
              <a:t>AI tjänst Y</a:t>
            </a:r>
          </a:p>
        </p:txBody>
      </p:sp>
      <p:cxnSp>
        <p:nvCxnSpPr>
          <p:cNvPr id="28" name="Rak pilkoppling 27">
            <a:extLst>
              <a:ext uri="{FF2B5EF4-FFF2-40B4-BE49-F238E27FC236}">
                <a16:creationId xmlns:a16="http://schemas.microsoft.com/office/drawing/2014/main" id="{3E49DB84-9A34-DA52-E65B-BCF9CC104CAE}"/>
              </a:ext>
            </a:extLst>
          </p:cNvPr>
          <p:cNvCxnSpPr>
            <a:cxnSpLocks/>
            <a:endCxn id="15" idx="3"/>
          </p:cNvCxnSpPr>
          <p:nvPr/>
        </p:nvCxnSpPr>
        <p:spPr>
          <a:xfrm rot="10800000">
            <a:off x="4690372" y="2992457"/>
            <a:ext cx="2565103" cy="6351"/>
          </a:xfrm>
          <a:prstGeom prst="curvedConnector3">
            <a:avLst>
              <a:gd name="adj1" fmla="val 50000"/>
            </a:avLst>
          </a:prstGeom>
          <a:ln w="50800"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ktangel: rundade hörn 32">
            <a:extLst>
              <a:ext uri="{FF2B5EF4-FFF2-40B4-BE49-F238E27FC236}">
                <a16:creationId xmlns:a16="http://schemas.microsoft.com/office/drawing/2014/main" id="{D7BA155D-4B7A-AB0E-59BB-FAEC8CFDCB87}"/>
              </a:ext>
            </a:extLst>
          </p:cNvPr>
          <p:cNvSpPr/>
          <p:nvPr/>
        </p:nvSpPr>
        <p:spPr>
          <a:xfrm>
            <a:off x="5231842" y="789900"/>
            <a:ext cx="1497205" cy="2411602"/>
          </a:xfrm>
          <a:custGeom>
            <a:avLst/>
            <a:gdLst>
              <a:gd name="connsiteX0" fmla="*/ 0 w 1497205"/>
              <a:gd name="connsiteY0" fmla="*/ 249539 h 2411602"/>
              <a:gd name="connsiteX1" fmla="*/ 249539 w 1497205"/>
              <a:gd name="connsiteY1" fmla="*/ 0 h 2411602"/>
              <a:gd name="connsiteX2" fmla="*/ 758584 w 1497205"/>
              <a:gd name="connsiteY2" fmla="*/ 0 h 2411602"/>
              <a:gd name="connsiteX3" fmla="*/ 1247666 w 1497205"/>
              <a:gd name="connsiteY3" fmla="*/ 0 h 2411602"/>
              <a:gd name="connsiteX4" fmla="*/ 1497205 w 1497205"/>
              <a:gd name="connsiteY4" fmla="*/ 249539 h 2411602"/>
              <a:gd name="connsiteX5" fmla="*/ 1497205 w 1497205"/>
              <a:gd name="connsiteY5" fmla="*/ 867922 h 2411602"/>
              <a:gd name="connsiteX6" fmla="*/ 1497205 w 1497205"/>
              <a:gd name="connsiteY6" fmla="*/ 1505430 h 2411602"/>
              <a:gd name="connsiteX7" fmla="*/ 1497205 w 1497205"/>
              <a:gd name="connsiteY7" fmla="*/ 2162063 h 2411602"/>
              <a:gd name="connsiteX8" fmla="*/ 1247666 w 1497205"/>
              <a:gd name="connsiteY8" fmla="*/ 2411602 h 2411602"/>
              <a:gd name="connsiteX9" fmla="*/ 728640 w 1497205"/>
              <a:gd name="connsiteY9" fmla="*/ 2411602 h 2411602"/>
              <a:gd name="connsiteX10" fmla="*/ 249539 w 1497205"/>
              <a:gd name="connsiteY10" fmla="*/ 2411602 h 2411602"/>
              <a:gd name="connsiteX11" fmla="*/ 0 w 1497205"/>
              <a:gd name="connsiteY11" fmla="*/ 2162063 h 2411602"/>
              <a:gd name="connsiteX12" fmla="*/ 0 w 1497205"/>
              <a:gd name="connsiteY12" fmla="*/ 1486305 h 2411602"/>
              <a:gd name="connsiteX13" fmla="*/ 0 w 1497205"/>
              <a:gd name="connsiteY13" fmla="*/ 829671 h 2411602"/>
              <a:gd name="connsiteX14" fmla="*/ 0 w 1497205"/>
              <a:gd name="connsiteY14" fmla="*/ 249539 h 241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97205" h="2411602" fill="none" extrusionOk="0">
                <a:moveTo>
                  <a:pt x="0" y="249539"/>
                </a:moveTo>
                <a:cubicBezTo>
                  <a:pt x="-3096" y="105412"/>
                  <a:pt x="112555" y="-11273"/>
                  <a:pt x="249539" y="0"/>
                </a:cubicBezTo>
                <a:cubicBezTo>
                  <a:pt x="463672" y="22914"/>
                  <a:pt x="563400" y="4213"/>
                  <a:pt x="758584" y="0"/>
                </a:cubicBezTo>
                <a:cubicBezTo>
                  <a:pt x="953769" y="-4213"/>
                  <a:pt x="1088627" y="3627"/>
                  <a:pt x="1247666" y="0"/>
                </a:cubicBezTo>
                <a:cubicBezTo>
                  <a:pt x="1408562" y="-13690"/>
                  <a:pt x="1495223" y="114869"/>
                  <a:pt x="1497205" y="249539"/>
                </a:cubicBezTo>
                <a:cubicBezTo>
                  <a:pt x="1507221" y="508962"/>
                  <a:pt x="1476341" y="589117"/>
                  <a:pt x="1497205" y="867922"/>
                </a:cubicBezTo>
                <a:cubicBezTo>
                  <a:pt x="1518069" y="1146727"/>
                  <a:pt x="1474195" y="1255154"/>
                  <a:pt x="1497205" y="1505430"/>
                </a:cubicBezTo>
                <a:cubicBezTo>
                  <a:pt x="1520215" y="1755706"/>
                  <a:pt x="1528769" y="1834969"/>
                  <a:pt x="1497205" y="2162063"/>
                </a:cubicBezTo>
                <a:cubicBezTo>
                  <a:pt x="1503727" y="2279821"/>
                  <a:pt x="1395298" y="2422214"/>
                  <a:pt x="1247666" y="2411602"/>
                </a:cubicBezTo>
                <a:cubicBezTo>
                  <a:pt x="1072530" y="2393190"/>
                  <a:pt x="861495" y="2388443"/>
                  <a:pt x="728640" y="2411602"/>
                </a:cubicBezTo>
                <a:cubicBezTo>
                  <a:pt x="595785" y="2434761"/>
                  <a:pt x="475039" y="2413231"/>
                  <a:pt x="249539" y="2411602"/>
                </a:cubicBezTo>
                <a:cubicBezTo>
                  <a:pt x="139135" y="2405589"/>
                  <a:pt x="23264" y="2319046"/>
                  <a:pt x="0" y="2162063"/>
                </a:cubicBezTo>
                <a:cubicBezTo>
                  <a:pt x="6958" y="1957664"/>
                  <a:pt x="20768" y="1805482"/>
                  <a:pt x="0" y="1486305"/>
                </a:cubicBezTo>
                <a:cubicBezTo>
                  <a:pt x="-20768" y="1167128"/>
                  <a:pt x="1867" y="1112408"/>
                  <a:pt x="0" y="829671"/>
                </a:cubicBezTo>
                <a:cubicBezTo>
                  <a:pt x="-1867" y="546934"/>
                  <a:pt x="25680" y="448766"/>
                  <a:pt x="0" y="249539"/>
                </a:cubicBezTo>
                <a:close/>
              </a:path>
              <a:path w="1497205" h="2411602" stroke="0" extrusionOk="0">
                <a:moveTo>
                  <a:pt x="0" y="249539"/>
                </a:moveTo>
                <a:cubicBezTo>
                  <a:pt x="-25741" y="95845"/>
                  <a:pt x="96335" y="5775"/>
                  <a:pt x="249539" y="0"/>
                </a:cubicBezTo>
                <a:cubicBezTo>
                  <a:pt x="497196" y="4250"/>
                  <a:pt x="580767" y="18770"/>
                  <a:pt x="768565" y="0"/>
                </a:cubicBezTo>
                <a:cubicBezTo>
                  <a:pt x="956363" y="-18770"/>
                  <a:pt x="1035231" y="-5088"/>
                  <a:pt x="1247666" y="0"/>
                </a:cubicBezTo>
                <a:cubicBezTo>
                  <a:pt x="1381018" y="-2443"/>
                  <a:pt x="1505957" y="115904"/>
                  <a:pt x="1497205" y="249539"/>
                </a:cubicBezTo>
                <a:cubicBezTo>
                  <a:pt x="1467678" y="521396"/>
                  <a:pt x="1497421" y="592893"/>
                  <a:pt x="1497205" y="848797"/>
                </a:cubicBezTo>
                <a:cubicBezTo>
                  <a:pt x="1496989" y="1104701"/>
                  <a:pt x="1514108" y="1301980"/>
                  <a:pt x="1497205" y="1524555"/>
                </a:cubicBezTo>
                <a:cubicBezTo>
                  <a:pt x="1480302" y="1747130"/>
                  <a:pt x="1504027" y="2018380"/>
                  <a:pt x="1497205" y="2162063"/>
                </a:cubicBezTo>
                <a:cubicBezTo>
                  <a:pt x="1488294" y="2314621"/>
                  <a:pt x="1364818" y="2387634"/>
                  <a:pt x="1247666" y="2411602"/>
                </a:cubicBezTo>
                <a:cubicBezTo>
                  <a:pt x="1070918" y="2432395"/>
                  <a:pt x="972628" y="2389225"/>
                  <a:pt x="768565" y="2411602"/>
                </a:cubicBezTo>
                <a:cubicBezTo>
                  <a:pt x="564502" y="2433979"/>
                  <a:pt x="493954" y="2430546"/>
                  <a:pt x="249539" y="2411602"/>
                </a:cubicBezTo>
                <a:cubicBezTo>
                  <a:pt x="119353" y="2404061"/>
                  <a:pt x="4797" y="2296787"/>
                  <a:pt x="0" y="2162063"/>
                </a:cubicBezTo>
                <a:cubicBezTo>
                  <a:pt x="-18841" y="1870955"/>
                  <a:pt x="2470" y="1723204"/>
                  <a:pt x="0" y="1524555"/>
                </a:cubicBezTo>
                <a:cubicBezTo>
                  <a:pt x="-2470" y="1325906"/>
                  <a:pt x="28596" y="1066107"/>
                  <a:pt x="0" y="925297"/>
                </a:cubicBezTo>
                <a:cubicBezTo>
                  <a:pt x="-28596" y="784487"/>
                  <a:pt x="19479" y="448768"/>
                  <a:pt x="0" y="249539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solidFill>
              <a:schemeClr val="accent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Platshållare för innehåll 2">
            <a:extLst>
              <a:ext uri="{FF2B5EF4-FFF2-40B4-BE49-F238E27FC236}">
                <a16:creationId xmlns:a16="http://schemas.microsoft.com/office/drawing/2014/main" id="{B757D2F6-0672-6D35-3766-5EF703E35E63}"/>
              </a:ext>
            </a:extLst>
          </p:cNvPr>
          <p:cNvSpPr txBox="1">
            <a:spLocks/>
          </p:cNvSpPr>
          <p:nvPr/>
        </p:nvSpPr>
        <p:spPr>
          <a:xfrm>
            <a:off x="5406013" y="1063811"/>
            <a:ext cx="1175525" cy="425943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rgbClr val="005595"/>
              </a:buClr>
              <a:buSzPct val="12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49238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400" b="1" dirty="0"/>
              <a:t>AI tjänst A</a:t>
            </a:r>
          </a:p>
        </p:txBody>
      </p:sp>
      <p:sp>
        <p:nvSpPr>
          <p:cNvPr id="35" name="Platshållare för innehåll 2">
            <a:extLst>
              <a:ext uri="{FF2B5EF4-FFF2-40B4-BE49-F238E27FC236}">
                <a16:creationId xmlns:a16="http://schemas.microsoft.com/office/drawing/2014/main" id="{D0E0F367-CFBC-B161-872D-3F6793777153}"/>
              </a:ext>
            </a:extLst>
          </p:cNvPr>
          <p:cNvSpPr txBox="1">
            <a:spLocks/>
          </p:cNvSpPr>
          <p:nvPr/>
        </p:nvSpPr>
        <p:spPr>
          <a:xfrm>
            <a:off x="5406013" y="1550693"/>
            <a:ext cx="1175525" cy="425943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rgbClr val="005595"/>
              </a:buClr>
              <a:buSzPct val="12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49238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400" b="1" dirty="0"/>
              <a:t>AI tjänst B</a:t>
            </a:r>
          </a:p>
        </p:txBody>
      </p:sp>
      <p:sp>
        <p:nvSpPr>
          <p:cNvPr id="36" name="Platshållare för innehåll 2">
            <a:extLst>
              <a:ext uri="{FF2B5EF4-FFF2-40B4-BE49-F238E27FC236}">
                <a16:creationId xmlns:a16="http://schemas.microsoft.com/office/drawing/2014/main" id="{8A34101D-0337-17A5-A48F-BB49074D4D65}"/>
              </a:ext>
            </a:extLst>
          </p:cNvPr>
          <p:cNvSpPr txBox="1">
            <a:spLocks/>
          </p:cNvSpPr>
          <p:nvPr/>
        </p:nvSpPr>
        <p:spPr>
          <a:xfrm>
            <a:off x="5406013" y="2055716"/>
            <a:ext cx="1175525" cy="425943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rgbClr val="005595"/>
              </a:buClr>
              <a:buSzPct val="12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49238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400" b="1" dirty="0"/>
              <a:t>AI tjänst C</a:t>
            </a:r>
          </a:p>
        </p:txBody>
      </p:sp>
      <p:sp>
        <p:nvSpPr>
          <p:cNvPr id="37" name="Platshållare för innehåll 2">
            <a:extLst>
              <a:ext uri="{FF2B5EF4-FFF2-40B4-BE49-F238E27FC236}">
                <a16:creationId xmlns:a16="http://schemas.microsoft.com/office/drawing/2014/main" id="{1739F6D7-9D80-3768-AF73-DD4ACF6B8291}"/>
              </a:ext>
            </a:extLst>
          </p:cNvPr>
          <p:cNvSpPr txBox="1">
            <a:spLocks/>
          </p:cNvSpPr>
          <p:nvPr/>
        </p:nvSpPr>
        <p:spPr>
          <a:xfrm>
            <a:off x="5392681" y="2560739"/>
            <a:ext cx="1175525" cy="425943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rgbClr val="005595"/>
              </a:buClr>
              <a:buSzPct val="12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49238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400" b="1" dirty="0"/>
              <a:t>AI tjänst D</a:t>
            </a:r>
          </a:p>
        </p:txBody>
      </p:sp>
      <p:cxnSp>
        <p:nvCxnSpPr>
          <p:cNvPr id="38" name="Rak pilkoppling 27">
            <a:extLst>
              <a:ext uri="{FF2B5EF4-FFF2-40B4-BE49-F238E27FC236}">
                <a16:creationId xmlns:a16="http://schemas.microsoft.com/office/drawing/2014/main" id="{41C5748B-608E-E82F-B4F9-BFDD92398947}"/>
              </a:ext>
            </a:extLst>
          </p:cNvPr>
          <p:cNvCxnSpPr>
            <a:cxnSpLocks/>
            <a:stCxn id="24" idx="0"/>
            <a:endCxn id="33" idx="3"/>
          </p:cNvCxnSpPr>
          <p:nvPr/>
        </p:nvCxnSpPr>
        <p:spPr>
          <a:xfrm rot="16200000" flipV="1">
            <a:off x="7099850" y="1624898"/>
            <a:ext cx="672766" cy="1414371"/>
          </a:xfrm>
          <a:prstGeom prst="curvedConnector2">
            <a:avLst/>
          </a:prstGeom>
          <a:ln w="50800"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k pilkoppling 27">
            <a:extLst>
              <a:ext uri="{FF2B5EF4-FFF2-40B4-BE49-F238E27FC236}">
                <a16:creationId xmlns:a16="http://schemas.microsoft.com/office/drawing/2014/main" id="{EC07E290-2C70-5195-A719-C25575AE6C80}"/>
              </a:ext>
            </a:extLst>
          </p:cNvPr>
          <p:cNvCxnSpPr>
            <a:cxnSpLocks/>
            <a:stCxn id="33" idx="1"/>
            <a:endCxn id="15" idx="0"/>
          </p:cNvCxnSpPr>
          <p:nvPr/>
        </p:nvCxnSpPr>
        <p:spPr>
          <a:xfrm rot="10800000" flipV="1">
            <a:off x="3802426" y="1995700"/>
            <a:ext cx="1429417" cy="672765"/>
          </a:xfrm>
          <a:prstGeom prst="curvedConnector2">
            <a:avLst/>
          </a:prstGeom>
          <a:ln w="50800">
            <a:prstDash val="sys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C0865BCB-F763-A336-9D89-FFBC69898B20}"/>
              </a:ext>
            </a:extLst>
          </p:cNvPr>
          <p:cNvSpPr txBox="1">
            <a:spLocks/>
          </p:cNvSpPr>
          <p:nvPr/>
        </p:nvSpPr>
        <p:spPr>
          <a:xfrm rot="21234584">
            <a:off x="4771149" y="386611"/>
            <a:ext cx="1175525" cy="557327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rgbClr val="005595"/>
              </a:buClr>
              <a:buSzPct val="12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49238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400" b="1" dirty="0">
                <a:solidFill>
                  <a:schemeClr val="bg1"/>
                </a:solidFill>
              </a:rPr>
              <a:t>Nationell katalog</a:t>
            </a:r>
          </a:p>
        </p:txBody>
      </p:sp>
    </p:spTree>
    <p:extLst>
      <p:ext uri="{BB962C8B-B14F-4D97-AF65-F5344CB8AC3E}">
        <p14:creationId xmlns:p14="http://schemas.microsoft.com/office/powerpoint/2010/main" val="268916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759AEA-1F94-1E29-F0D9-8CDBB9049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865" y="1440000"/>
            <a:ext cx="9570213" cy="2840598"/>
          </a:xfrm>
        </p:spPr>
        <p:txBody>
          <a:bodyPr>
            <a:noAutofit/>
          </a:bodyPr>
          <a:lstStyle/>
          <a:p>
            <a:pPr algn="l"/>
            <a:r>
              <a:rPr lang="sv-SE" sz="4800" dirty="0" err="1"/>
              <a:t>Intric</a:t>
            </a:r>
            <a:r>
              <a:rPr lang="sv-SE" sz="4800" dirty="0"/>
              <a:t> = </a:t>
            </a:r>
            <a:r>
              <a:rPr lang="sv-SE" sz="4800" b="0" dirty="0"/>
              <a:t>En plattform för att </a:t>
            </a:r>
            <a:r>
              <a:rPr lang="sv-SE" sz="4800" b="0" dirty="0" err="1"/>
              <a:t>accelera</a:t>
            </a:r>
            <a:r>
              <a:rPr lang="sv-SE" sz="4800" b="0" dirty="0"/>
              <a:t>  samt hålla ihop användningen av generativ AI</a:t>
            </a:r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80C2F9C1-88C0-24E8-607E-65C6B28E7CC1}"/>
              </a:ext>
            </a:extLst>
          </p:cNvPr>
          <p:cNvSpPr/>
          <p:nvPr/>
        </p:nvSpPr>
        <p:spPr>
          <a:xfrm rot="21354794">
            <a:off x="5908430" y="4197787"/>
            <a:ext cx="5235191" cy="103498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Ge oss förmågan att använda AI brett och snabbt, men på ett kontrollerat och säkert sätt.</a:t>
            </a:r>
          </a:p>
        </p:txBody>
      </p:sp>
    </p:spTree>
    <p:extLst>
      <p:ext uri="{BB962C8B-B14F-4D97-AF65-F5344CB8AC3E}">
        <p14:creationId xmlns:p14="http://schemas.microsoft.com/office/powerpoint/2010/main" val="877739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759AEA-1F94-1E29-F0D9-8CDBB9049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79" y="1439999"/>
            <a:ext cx="7925207" cy="2277891"/>
          </a:xfrm>
        </p:spPr>
        <p:txBody>
          <a:bodyPr>
            <a:normAutofit/>
          </a:bodyPr>
          <a:lstStyle/>
          <a:p>
            <a:pPr algn="l"/>
            <a:r>
              <a:rPr lang="sv-SE" sz="5400" dirty="0"/>
              <a:t>Går det att göra nåt då?</a:t>
            </a:r>
            <a:br>
              <a:rPr lang="sv-SE" sz="4400" dirty="0"/>
            </a:br>
            <a:r>
              <a:rPr lang="sv-SE" sz="4400" b="0" dirty="0"/>
              <a:t>Exempel på praktisk tillämpning</a:t>
            </a:r>
          </a:p>
        </p:txBody>
      </p:sp>
    </p:spTree>
    <p:extLst>
      <p:ext uri="{BB962C8B-B14F-4D97-AF65-F5344CB8AC3E}">
        <p14:creationId xmlns:p14="http://schemas.microsoft.com/office/powerpoint/2010/main" val="1597344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7467D6F-1406-2E76-0A12-C1E313F581D2}"/>
              </a:ext>
            </a:extLst>
          </p:cNvPr>
          <p:cNvSpPr/>
          <p:nvPr/>
        </p:nvSpPr>
        <p:spPr>
          <a:xfrm>
            <a:off x="4777483" y="-63795"/>
            <a:ext cx="8357270" cy="8371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3">
            <a:extLst>
              <a:ext uri="{FF2B5EF4-FFF2-40B4-BE49-F238E27FC236}">
                <a16:creationId xmlns:a16="http://schemas.microsoft.com/office/drawing/2014/main" id="{DD5F2E4B-D9B8-D876-EFCB-153D0C77C7FE}"/>
              </a:ext>
            </a:extLst>
          </p:cNvPr>
          <p:cNvSpPr txBox="1">
            <a:spLocks/>
          </p:cNvSpPr>
          <p:nvPr/>
        </p:nvSpPr>
        <p:spPr>
          <a:xfrm>
            <a:off x="403860" y="588534"/>
            <a:ext cx="3009900" cy="20910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>
                <a:solidFill>
                  <a:schemeClr val="bg1"/>
                </a:solidFill>
              </a:rPr>
              <a:t>Stöd på webb</a:t>
            </a:r>
          </a:p>
        </p:txBody>
      </p:sp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E3F8FC5D-D8B5-6521-1ACE-A304C26C9BDF}"/>
              </a:ext>
            </a:extLst>
          </p:cNvPr>
          <p:cNvSpPr/>
          <p:nvPr/>
        </p:nvSpPr>
        <p:spPr>
          <a:xfrm>
            <a:off x="403860" y="1752591"/>
            <a:ext cx="2218025" cy="132916"/>
          </a:xfrm>
          <a:custGeom>
            <a:avLst/>
            <a:gdLst>
              <a:gd name="connsiteX0" fmla="*/ 0 w 4125433"/>
              <a:gd name="connsiteY0" fmla="*/ 134679 h 134679"/>
              <a:gd name="connsiteX1" fmla="*/ 1757917 w 4125433"/>
              <a:gd name="connsiteY1" fmla="*/ 0 h 134679"/>
              <a:gd name="connsiteX2" fmla="*/ 3048000 w 4125433"/>
              <a:gd name="connsiteY2" fmla="*/ 35441 h 134679"/>
              <a:gd name="connsiteX3" fmla="*/ 3317358 w 4125433"/>
              <a:gd name="connsiteY3" fmla="*/ 70883 h 134679"/>
              <a:gd name="connsiteX4" fmla="*/ 3948224 w 4125433"/>
              <a:gd name="connsiteY4" fmla="*/ 92148 h 134679"/>
              <a:gd name="connsiteX5" fmla="*/ 4125433 w 4125433"/>
              <a:gd name="connsiteY5" fmla="*/ 77972 h 13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5433" h="134679">
                <a:moveTo>
                  <a:pt x="0" y="134679"/>
                </a:moveTo>
                <a:cubicBezTo>
                  <a:pt x="624958" y="75609"/>
                  <a:pt x="1249917" y="16540"/>
                  <a:pt x="1757917" y="0"/>
                </a:cubicBezTo>
                <a:lnTo>
                  <a:pt x="3048000" y="35441"/>
                </a:lnTo>
                <a:cubicBezTo>
                  <a:pt x="3307907" y="47255"/>
                  <a:pt x="3167321" y="61432"/>
                  <a:pt x="3317358" y="70883"/>
                </a:cubicBezTo>
                <a:cubicBezTo>
                  <a:pt x="3467395" y="80334"/>
                  <a:pt x="3813545" y="90967"/>
                  <a:pt x="3948224" y="92148"/>
                </a:cubicBezTo>
                <a:cubicBezTo>
                  <a:pt x="4082903" y="93329"/>
                  <a:pt x="4104168" y="85650"/>
                  <a:pt x="4125433" y="7797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Frihandsfigur: Form 2">
            <a:extLst>
              <a:ext uri="{FF2B5EF4-FFF2-40B4-BE49-F238E27FC236}">
                <a16:creationId xmlns:a16="http://schemas.microsoft.com/office/drawing/2014/main" id="{C1C1C80D-B319-27D3-F9E4-B32A87D5251C}"/>
              </a:ext>
            </a:extLst>
          </p:cNvPr>
          <p:cNvSpPr/>
          <p:nvPr/>
        </p:nvSpPr>
        <p:spPr>
          <a:xfrm>
            <a:off x="418037" y="1758462"/>
            <a:ext cx="2210403" cy="197928"/>
          </a:xfrm>
          <a:custGeom>
            <a:avLst/>
            <a:gdLst>
              <a:gd name="connsiteX0" fmla="*/ 0 w 4111256"/>
              <a:gd name="connsiteY0" fmla="*/ 200554 h 200554"/>
              <a:gd name="connsiteX1" fmla="*/ 907312 w 4111256"/>
              <a:gd name="connsiteY1" fmla="*/ 23345 h 200554"/>
              <a:gd name="connsiteX2" fmla="*/ 1793358 w 4111256"/>
              <a:gd name="connsiteY2" fmla="*/ 44610 h 200554"/>
              <a:gd name="connsiteX3" fmla="*/ 2757377 w 4111256"/>
              <a:gd name="connsiteY3" fmla="*/ 2080 h 200554"/>
              <a:gd name="connsiteX4" fmla="*/ 3345712 w 4111256"/>
              <a:gd name="connsiteY4" fmla="*/ 122582 h 200554"/>
              <a:gd name="connsiteX5" fmla="*/ 4111256 w 4111256"/>
              <a:gd name="connsiteY5" fmla="*/ 23345 h 200554"/>
              <a:gd name="connsiteX6" fmla="*/ 4111256 w 4111256"/>
              <a:gd name="connsiteY6" fmla="*/ 23345 h 20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1256" h="200554">
                <a:moveTo>
                  <a:pt x="0" y="200554"/>
                </a:moveTo>
                <a:cubicBezTo>
                  <a:pt x="304209" y="124945"/>
                  <a:pt x="608419" y="49336"/>
                  <a:pt x="907312" y="23345"/>
                </a:cubicBezTo>
                <a:cubicBezTo>
                  <a:pt x="1206205" y="-2646"/>
                  <a:pt x="1485014" y="48154"/>
                  <a:pt x="1793358" y="44610"/>
                </a:cubicBezTo>
                <a:cubicBezTo>
                  <a:pt x="2101702" y="41066"/>
                  <a:pt x="2498651" y="-10915"/>
                  <a:pt x="2757377" y="2080"/>
                </a:cubicBezTo>
                <a:cubicBezTo>
                  <a:pt x="3016103" y="15075"/>
                  <a:pt x="3120066" y="119038"/>
                  <a:pt x="3345712" y="122582"/>
                </a:cubicBezTo>
                <a:cubicBezTo>
                  <a:pt x="3571358" y="126126"/>
                  <a:pt x="4111256" y="23345"/>
                  <a:pt x="4111256" y="23345"/>
                </a:cubicBezTo>
                <a:lnTo>
                  <a:pt x="4111256" y="23345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EB59F85D-EE73-E4E4-3F59-FD28CD26378E}"/>
              </a:ext>
            </a:extLst>
          </p:cNvPr>
          <p:cNvSpPr/>
          <p:nvPr/>
        </p:nvSpPr>
        <p:spPr>
          <a:xfrm rot="10800000">
            <a:off x="389682" y="1752589"/>
            <a:ext cx="2236494" cy="132916"/>
          </a:xfrm>
          <a:custGeom>
            <a:avLst/>
            <a:gdLst>
              <a:gd name="connsiteX0" fmla="*/ 0 w 4125433"/>
              <a:gd name="connsiteY0" fmla="*/ 134679 h 134679"/>
              <a:gd name="connsiteX1" fmla="*/ 1757917 w 4125433"/>
              <a:gd name="connsiteY1" fmla="*/ 0 h 134679"/>
              <a:gd name="connsiteX2" fmla="*/ 3048000 w 4125433"/>
              <a:gd name="connsiteY2" fmla="*/ 35441 h 134679"/>
              <a:gd name="connsiteX3" fmla="*/ 3317358 w 4125433"/>
              <a:gd name="connsiteY3" fmla="*/ 70883 h 134679"/>
              <a:gd name="connsiteX4" fmla="*/ 3948224 w 4125433"/>
              <a:gd name="connsiteY4" fmla="*/ 92148 h 134679"/>
              <a:gd name="connsiteX5" fmla="*/ 4125433 w 4125433"/>
              <a:gd name="connsiteY5" fmla="*/ 77972 h 13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5433" h="134679">
                <a:moveTo>
                  <a:pt x="0" y="134679"/>
                </a:moveTo>
                <a:cubicBezTo>
                  <a:pt x="624958" y="75609"/>
                  <a:pt x="1249917" y="16540"/>
                  <a:pt x="1757917" y="0"/>
                </a:cubicBezTo>
                <a:lnTo>
                  <a:pt x="3048000" y="35441"/>
                </a:lnTo>
                <a:cubicBezTo>
                  <a:pt x="3307907" y="47255"/>
                  <a:pt x="3167321" y="61432"/>
                  <a:pt x="3317358" y="70883"/>
                </a:cubicBezTo>
                <a:cubicBezTo>
                  <a:pt x="3467395" y="80334"/>
                  <a:pt x="3813545" y="90967"/>
                  <a:pt x="3948224" y="92148"/>
                </a:cubicBezTo>
                <a:cubicBezTo>
                  <a:pt x="4082903" y="93329"/>
                  <a:pt x="4104168" y="85650"/>
                  <a:pt x="4125433" y="7797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51A98B83-84D8-4E88-142D-FB37AAA5966F}"/>
              </a:ext>
            </a:extLst>
          </p:cNvPr>
          <p:cNvSpPr/>
          <p:nvPr/>
        </p:nvSpPr>
        <p:spPr>
          <a:xfrm rot="10800000">
            <a:off x="403860" y="1758462"/>
            <a:ext cx="2228808" cy="197928"/>
          </a:xfrm>
          <a:custGeom>
            <a:avLst/>
            <a:gdLst>
              <a:gd name="connsiteX0" fmla="*/ 0 w 4111256"/>
              <a:gd name="connsiteY0" fmla="*/ 200554 h 200554"/>
              <a:gd name="connsiteX1" fmla="*/ 907312 w 4111256"/>
              <a:gd name="connsiteY1" fmla="*/ 23345 h 200554"/>
              <a:gd name="connsiteX2" fmla="*/ 1793358 w 4111256"/>
              <a:gd name="connsiteY2" fmla="*/ 44610 h 200554"/>
              <a:gd name="connsiteX3" fmla="*/ 2757377 w 4111256"/>
              <a:gd name="connsiteY3" fmla="*/ 2080 h 200554"/>
              <a:gd name="connsiteX4" fmla="*/ 3345712 w 4111256"/>
              <a:gd name="connsiteY4" fmla="*/ 122582 h 200554"/>
              <a:gd name="connsiteX5" fmla="*/ 4111256 w 4111256"/>
              <a:gd name="connsiteY5" fmla="*/ 23345 h 200554"/>
              <a:gd name="connsiteX6" fmla="*/ 4111256 w 4111256"/>
              <a:gd name="connsiteY6" fmla="*/ 23345 h 20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1256" h="200554">
                <a:moveTo>
                  <a:pt x="0" y="200554"/>
                </a:moveTo>
                <a:cubicBezTo>
                  <a:pt x="304209" y="124945"/>
                  <a:pt x="608419" y="49336"/>
                  <a:pt x="907312" y="23345"/>
                </a:cubicBezTo>
                <a:cubicBezTo>
                  <a:pt x="1206205" y="-2646"/>
                  <a:pt x="1485014" y="48154"/>
                  <a:pt x="1793358" y="44610"/>
                </a:cubicBezTo>
                <a:cubicBezTo>
                  <a:pt x="2101702" y="41066"/>
                  <a:pt x="2498651" y="-10915"/>
                  <a:pt x="2757377" y="2080"/>
                </a:cubicBezTo>
                <a:cubicBezTo>
                  <a:pt x="3016103" y="15075"/>
                  <a:pt x="3120066" y="119038"/>
                  <a:pt x="3345712" y="122582"/>
                </a:cubicBezTo>
                <a:cubicBezTo>
                  <a:pt x="3571358" y="126126"/>
                  <a:pt x="4111256" y="23345"/>
                  <a:pt x="4111256" y="23345"/>
                </a:cubicBezTo>
                <a:lnTo>
                  <a:pt x="4111256" y="23345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F73D70F-A3AF-A6B2-D2FC-4351C6F01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560" y="825976"/>
            <a:ext cx="7812102" cy="5206048"/>
          </a:xfrm>
          <a:prstGeom prst="rect">
            <a:avLst/>
          </a:prstGeom>
          <a:effectLst>
            <a:outerShdw blurRad="571500" sx="102000" sy="102000" algn="ctr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3423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7467D6F-1406-2E76-0A12-C1E313F581D2}"/>
              </a:ext>
            </a:extLst>
          </p:cNvPr>
          <p:cNvSpPr/>
          <p:nvPr/>
        </p:nvSpPr>
        <p:spPr>
          <a:xfrm>
            <a:off x="4777483" y="-63795"/>
            <a:ext cx="8357270" cy="8371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3">
            <a:extLst>
              <a:ext uri="{FF2B5EF4-FFF2-40B4-BE49-F238E27FC236}">
                <a16:creationId xmlns:a16="http://schemas.microsoft.com/office/drawing/2014/main" id="{DD5F2E4B-D9B8-D876-EFCB-153D0C77C7FE}"/>
              </a:ext>
            </a:extLst>
          </p:cNvPr>
          <p:cNvSpPr txBox="1">
            <a:spLocks/>
          </p:cNvSpPr>
          <p:nvPr/>
        </p:nvSpPr>
        <p:spPr>
          <a:xfrm>
            <a:off x="403860" y="588534"/>
            <a:ext cx="3009900" cy="20910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>
                <a:solidFill>
                  <a:schemeClr val="bg1"/>
                </a:solidFill>
              </a:rPr>
              <a:t>Stöd på webb</a:t>
            </a:r>
          </a:p>
        </p:txBody>
      </p:sp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E3F8FC5D-D8B5-6521-1ACE-A304C26C9BDF}"/>
              </a:ext>
            </a:extLst>
          </p:cNvPr>
          <p:cNvSpPr/>
          <p:nvPr/>
        </p:nvSpPr>
        <p:spPr>
          <a:xfrm>
            <a:off x="403860" y="1752591"/>
            <a:ext cx="2218025" cy="132916"/>
          </a:xfrm>
          <a:custGeom>
            <a:avLst/>
            <a:gdLst>
              <a:gd name="connsiteX0" fmla="*/ 0 w 4125433"/>
              <a:gd name="connsiteY0" fmla="*/ 134679 h 134679"/>
              <a:gd name="connsiteX1" fmla="*/ 1757917 w 4125433"/>
              <a:gd name="connsiteY1" fmla="*/ 0 h 134679"/>
              <a:gd name="connsiteX2" fmla="*/ 3048000 w 4125433"/>
              <a:gd name="connsiteY2" fmla="*/ 35441 h 134679"/>
              <a:gd name="connsiteX3" fmla="*/ 3317358 w 4125433"/>
              <a:gd name="connsiteY3" fmla="*/ 70883 h 134679"/>
              <a:gd name="connsiteX4" fmla="*/ 3948224 w 4125433"/>
              <a:gd name="connsiteY4" fmla="*/ 92148 h 134679"/>
              <a:gd name="connsiteX5" fmla="*/ 4125433 w 4125433"/>
              <a:gd name="connsiteY5" fmla="*/ 77972 h 13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5433" h="134679">
                <a:moveTo>
                  <a:pt x="0" y="134679"/>
                </a:moveTo>
                <a:cubicBezTo>
                  <a:pt x="624958" y="75609"/>
                  <a:pt x="1249917" y="16540"/>
                  <a:pt x="1757917" y="0"/>
                </a:cubicBezTo>
                <a:lnTo>
                  <a:pt x="3048000" y="35441"/>
                </a:lnTo>
                <a:cubicBezTo>
                  <a:pt x="3307907" y="47255"/>
                  <a:pt x="3167321" y="61432"/>
                  <a:pt x="3317358" y="70883"/>
                </a:cubicBezTo>
                <a:cubicBezTo>
                  <a:pt x="3467395" y="80334"/>
                  <a:pt x="3813545" y="90967"/>
                  <a:pt x="3948224" y="92148"/>
                </a:cubicBezTo>
                <a:cubicBezTo>
                  <a:pt x="4082903" y="93329"/>
                  <a:pt x="4104168" y="85650"/>
                  <a:pt x="4125433" y="7797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Frihandsfigur: Form 2">
            <a:extLst>
              <a:ext uri="{FF2B5EF4-FFF2-40B4-BE49-F238E27FC236}">
                <a16:creationId xmlns:a16="http://schemas.microsoft.com/office/drawing/2014/main" id="{C1C1C80D-B319-27D3-F9E4-B32A87D5251C}"/>
              </a:ext>
            </a:extLst>
          </p:cNvPr>
          <p:cNvSpPr/>
          <p:nvPr/>
        </p:nvSpPr>
        <p:spPr>
          <a:xfrm>
            <a:off x="418037" y="1758462"/>
            <a:ext cx="2210403" cy="197928"/>
          </a:xfrm>
          <a:custGeom>
            <a:avLst/>
            <a:gdLst>
              <a:gd name="connsiteX0" fmla="*/ 0 w 4111256"/>
              <a:gd name="connsiteY0" fmla="*/ 200554 h 200554"/>
              <a:gd name="connsiteX1" fmla="*/ 907312 w 4111256"/>
              <a:gd name="connsiteY1" fmla="*/ 23345 h 200554"/>
              <a:gd name="connsiteX2" fmla="*/ 1793358 w 4111256"/>
              <a:gd name="connsiteY2" fmla="*/ 44610 h 200554"/>
              <a:gd name="connsiteX3" fmla="*/ 2757377 w 4111256"/>
              <a:gd name="connsiteY3" fmla="*/ 2080 h 200554"/>
              <a:gd name="connsiteX4" fmla="*/ 3345712 w 4111256"/>
              <a:gd name="connsiteY4" fmla="*/ 122582 h 200554"/>
              <a:gd name="connsiteX5" fmla="*/ 4111256 w 4111256"/>
              <a:gd name="connsiteY5" fmla="*/ 23345 h 200554"/>
              <a:gd name="connsiteX6" fmla="*/ 4111256 w 4111256"/>
              <a:gd name="connsiteY6" fmla="*/ 23345 h 20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1256" h="200554">
                <a:moveTo>
                  <a:pt x="0" y="200554"/>
                </a:moveTo>
                <a:cubicBezTo>
                  <a:pt x="304209" y="124945"/>
                  <a:pt x="608419" y="49336"/>
                  <a:pt x="907312" y="23345"/>
                </a:cubicBezTo>
                <a:cubicBezTo>
                  <a:pt x="1206205" y="-2646"/>
                  <a:pt x="1485014" y="48154"/>
                  <a:pt x="1793358" y="44610"/>
                </a:cubicBezTo>
                <a:cubicBezTo>
                  <a:pt x="2101702" y="41066"/>
                  <a:pt x="2498651" y="-10915"/>
                  <a:pt x="2757377" y="2080"/>
                </a:cubicBezTo>
                <a:cubicBezTo>
                  <a:pt x="3016103" y="15075"/>
                  <a:pt x="3120066" y="119038"/>
                  <a:pt x="3345712" y="122582"/>
                </a:cubicBezTo>
                <a:cubicBezTo>
                  <a:pt x="3571358" y="126126"/>
                  <a:pt x="4111256" y="23345"/>
                  <a:pt x="4111256" y="23345"/>
                </a:cubicBezTo>
                <a:lnTo>
                  <a:pt x="4111256" y="23345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EB59F85D-EE73-E4E4-3F59-FD28CD26378E}"/>
              </a:ext>
            </a:extLst>
          </p:cNvPr>
          <p:cNvSpPr/>
          <p:nvPr/>
        </p:nvSpPr>
        <p:spPr>
          <a:xfrm rot="10800000">
            <a:off x="389682" y="1752589"/>
            <a:ext cx="2236494" cy="132916"/>
          </a:xfrm>
          <a:custGeom>
            <a:avLst/>
            <a:gdLst>
              <a:gd name="connsiteX0" fmla="*/ 0 w 4125433"/>
              <a:gd name="connsiteY0" fmla="*/ 134679 h 134679"/>
              <a:gd name="connsiteX1" fmla="*/ 1757917 w 4125433"/>
              <a:gd name="connsiteY1" fmla="*/ 0 h 134679"/>
              <a:gd name="connsiteX2" fmla="*/ 3048000 w 4125433"/>
              <a:gd name="connsiteY2" fmla="*/ 35441 h 134679"/>
              <a:gd name="connsiteX3" fmla="*/ 3317358 w 4125433"/>
              <a:gd name="connsiteY3" fmla="*/ 70883 h 134679"/>
              <a:gd name="connsiteX4" fmla="*/ 3948224 w 4125433"/>
              <a:gd name="connsiteY4" fmla="*/ 92148 h 134679"/>
              <a:gd name="connsiteX5" fmla="*/ 4125433 w 4125433"/>
              <a:gd name="connsiteY5" fmla="*/ 77972 h 13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5433" h="134679">
                <a:moveTo>
                  <a:pt x="0" y="134679"/>
                </a:moveTo>
                <a:cubicBezTo>
                  <a:pt x="624958" y="75609"/>
                  <a:pt x="1249917" y="16540"/>
                  <a:pt x="1757917" y="0"/>
                </a:cubicBezTo>
                <a:lnTo>
                  <a:pt x="3048000" y="35441"/>
                </a:lnTo>
                <a:cubicBezTo>
                  <a:pt x="3307907" y="47255"/>
                  <a:pt x="3167321" y="61432"/>
                  <a:pt x="3317358" y="70883"/>
                </a:cubicBezTo>
                <a:cubicBezTo>
                  <a:pt x="3467395" y="80334"/>
                  <a:pt x="3813545" y="90967"/>
                  <a:pt x="3948224" y="92148"/>
                </a:cubicBezTo>
                <a:cubicBezTo>
                  <a:pt x="4082903" y="93329"/>
                  <a:pt x="4104168" y="85650"/>
                  <a:pt x="4125433" y="7797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51A98B83-84D8-4E88-142D-FB37AAA5966F}"/>
              </a:ext>
            </a:extLst>
          </p:cNvPr>
          <p:cNvSpPr/>
          <p:nvPr/>
        </p:nvSpPr>
        <p:spPr>
          <a:xfrm rot="10800000">
            <a:off x="403860" y="1758462"/>
            <a:ext cx="2228808" cy="197928"/>
          </a:xfrm>
          <a:custGeom>
            <a:avLst/>
            <a:gdLst>
              <a:gd name="connsiteX0" fmla="*/ 0 w 4111256"/>
              <a:gd name="connsiteY0" fmla="*/ 200554 h 200554"/>
              <a:gd name="connsiteX1" fmla="*/ 907312 w 4111256"/>
              <a:gd name="connsiteY1" fmla="*/ 23345 h 200554"/>
              <a:gd name="connsiteX2" fmla="*/ 1793358 w 4111256"/>
              <a:gd name="connsiteY2" fmla="*/ 44610 h 200554"/>
              <a:gd name="connsiteX3" fmla="*/ 2757377 w 4111256"/>
              <a:gd name="connsiteY3" fmla="*/ 2080 h 200554"/>
              <a:gd name="connsiteX4" fmla="*/ 3345712 w 4111256"/>
              <a:gd name="connsiteY4" fmla="*/ 122582 h 200554"/>
              <a:gd name="connsiteX5" fmla="*/ 4111256 w 4111256"/>
              <a:gd name="connsiteY5" fmla="*/ 23345 h 200554"/>
              <a:gd name="connsiteX6" fmla="*/ 4111256 w 4111256"/>
              <a:gd name="connsiteY6" fmla="*/ 23345 h 20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1256" h="200554">
                <a:moveTo>
                  <a:pt x="0" y="200554"/>
                </a:moveTo>
                <a:cubicBezTo>
                  <a:pt x="304209" y="124945"/>
                  <a:pt x="608419" y="49336"/>
                  <a:pt x="907312" y="23345"/>
                </a:cubicBezTo>
                <a:cubicBezTo>
                  <a:pt x="1206205" y="-2646"/>
                  <a:pt x="1485014" y="48154"/>
                  <a:pt x="1793358" y="44610"/>
                </a:cubicBezTo>
                <a:cubicBezTo>
                  <a:pt x="2101702" y="41066"/>
                  <a:pt x="2498651" y="-10915"/>
                  <a:pt x="2757377" y="2080"/>
                </a:cubicBezTo>
                <a:cubicBezTo>
                  <a:pt x="3016103" y="15075"/>
                  <a:pt x="3120066" y="119038"/>
                  <a:pt x="3345712" y="122582"/>
                </a:cubicBezTo>
                <a:cubicBezTo>
                  <a:pt x="3571358" y="126126"/>
                  <a:pt x="4111256" y="23345"/>
                  <a:pt x="4111256" y="23345"/>
                </a:cubicBezTo>
                <a:lnTo>
                  <a:pt x="4111256" y="23345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24D95A2-C0EB-C5F9-F298-3FFE0AD34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925" y="278200"/>
            <a:ext cx="7913475" cy="6301599"/>
          </a:xfrm>
          <a:prstGeom prst="rect">
            <a:avLst/>
          </a:prstGeom>
          <a:effectLst>
            <a:outerShdw blurRad="571500" sx="102000" sy="102000" algn="ctr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8867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7467D6F-1406-2E76-0A12-C1E313F581D2}"/>
              </a:ext>
            </a:extLst>
          </p:cNvPr>
          <p:cNvSpPr/>
          <p:nvPr/>
        </p:nvSpPr>
        <p:spPr>
          <a:xfrm>
            <a:off x="3820633" y="-63795"/>
            <a:ext cx="9314120" cy="8371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1C697AB-E365-3C54-C504-B93F4829E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046" y="312574"/>
            <a:ext cx="8257953" cy="6210146"/>
          </a:xfrm>
          <a:prstGeom prst="rect">
            <a:avLst/>
          </a:prstGeom>
        </p:spPr>
      </p:pic>
      <p:sp>
        <p:nvSpPr>
          <p:cNvPr id="6" name="Rubrik 3">
            <a:extLst>
              <a:ext uri="{FF2B5EF4-FFF2-40B4-BE49-F238E27FC236}">
                <a16:creationId xmlns:a16="http://schemas.microsoft.com/office/drawing/2014/main" id="{DD5F2E4B-D9B8-D876-EFCB-153D0C77C7FE}"/>
              </a:ext>
            </a:extLst>
          </p:cNvPr>
          <p:cNvSpPr txBox="1">
            <a:spLocks/>
          </p:cNvSpPr>
          <p:nvPr/>
        </p:nvSpPr>
        <p:spPr>
          <a:xfrm>
            <a:off x="403860" y="588534"/>
            <a:ext cx="3009900" cy="20910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>
                <a:solidFill>
                  <a:schemeClr val="bg1"/>
                </a:solidFill>
              </a:rPr>
              <a:t>Bryta språk-barriärer</a:t>
            </a:r>
          </a:p>
        </p:txBody>
      </p:sp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E3F8FC5D-D8B5-6521-1ACE-A304C26C9BDF}"/>
              </a:ext>
            </a:extLst>
          </p:cNvPr>
          <p:cNvSpPr/>
          <p:nvPr/>
        </p:nvSpPr>
        <p:spPr>
          <a:xfrm>
            <a:off x="403860" y="1750828"/>
            <a:ext cx="2916255" cy="134679"/>
          </a:xfrm>
          <a:custGeom>
            <a:avLst/>
            <a:gdLst>
              <a:gd name="connsiteX0" fmla="*/ 0 w 4125433"/>
              <a:gd name="connsiteY0" fmla="*/ 134679 h 134679"/>
              <a:gd name="connsiteX1" fmla="*/ 1757917 w 4125433"/>
              <a:gd name="connsiteY1" fmla="*/ 0 h 134679"/>
              <a:gd name="connsiteX2" fmla="*/ 3048000 w 4125433"/>
              <a:gd name="connsiteY2" fmla="*/ 35441 h 134679"/>
              <a:gd name="connsiteX3" fmla="*/ 3317358 w 4125433"/>
              <a:gd name="connsiteY3" fmla="*/ 70883 h 134679"/>
              <a:gd name="connsiteX4" fmla="*/ 3948224 w 4125433"/>
              <a:gd name="connsiteY4" fmla="*/ 92148 h 134679"/>
              <a:gd name="connsiteX5" fmla="*/ 4125433 w 4125433"/>
              <a:gd name="connsiteY5" fmla="*/ 77972 h 13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5433" h="134679">
                <a:moveTo>
                  <a:pt x="0" y="134679"/>
                </a:moveTo>
                <a:cubicBezTo>
                  <a:pt x="624958" y="75609"/>
                  <a:pt x="1249917" y="16540"/>
                  <a:pt x="1757917" y="0"/>
                </a:cubicBezTo>
                <a:lnTo>
                  <a:pt x="3048000" y="35441"/>
                </a:lnTo>
                <a:cubicBezTo>
                  <a:pt x="3307907" y="47255"/>
                  <a:pt x="3167321" y="61432"/>
                  <a:pt x="3317358" y="70883"/>
                </a:cubicBezTo>
                <a:cubicBezTo>
                  <a:pt x="3467395" y="80334"/>
                  <a:pt x="3813545" y="90967"/>
                  <a:pt x="3948224" y="92148"/>
                </a:cubicBezTo>
                <a:cubicBezTo>
                  <a:pt x="4082903" y="93329"/>
                  <a:pt x="4104168" y="85650"/>
                  <a:pt x="4125433" y="7797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Frihandsfigur: Form 2">
            <a:extLst>
              <a:ext uri="{FF2B5EF4-FFF2-40B4-BE49-F238E27FC236}">
                <a16:creationId xmlns:a16="http://schemas.microsoft.com/office/drawing/2014/main" id="{C1C1C80D-B319-27D3-F9E4-B32A87D5251C}"/>
              </a:ext>
            </a:extLst>
          </p:cNvPr>
          <p:cNvSpPr/>
          <p:nvPr/>
        </p:nvSpPr>
        <p:spPr>
          <a:xfrm>
            <a:off x="418037" y="1755836"/>
            <a:ext cx="2906233" cy="200554"/>
          </a:xfrm>
          <a:custGeom>
            <a:avLst/>
            <a:gdLst>
              <a:gd name="connsiteX0" fmla="*/ 0 w 4111256"/>
              <a:gd name="connsiteY0" fmla="*/ 200554 h 200554"/>
              <a:gd name="connsiteX1" fmla="*/ 907312 w 4111256"/>
              <a:gd name="connsiteY1" fmla="*/ 23345 h 200554"/>
              <a:gd name="connsiteX2" fmla="*/ 1793358 w 4111256"/>
              <a:gd name="connsiteY2" fmla="*/ 44610 h 200554"/>
              <a:gd name="connsiteX3" fmla="*/ 2757377 w 4111256"/>
              <a:gd name="connsiteY3" fmla="*/ 2080 h 200554"/>
              <a:gd name="connsiteX4" fmla="*/ 3345712 w 4111256"/>
              <a:gd name="connsiteY4" fmla="*/ 122582 h 200554"/>
              <a:gd name="connsiteX5" fmla="*/ 4111256 w 4111256"/>
              <a:gd name="connsiteY5" fmla="*/ 23345 h 200554"/>
              <a:gd name="connsiteX6" fmla="*/ 4111256 w 4111256"/>
              <a:gd name="connsiteY6" fmla="*/ 23345 h 20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1256" h="200554">
                <a:moveTo>
                  <a:pt x="0" y="200554"/>
                </a:moveTo>
                <a:cubicBezTo>
                  <a:pt x="304209" y="124945"/>
                  <a:pt x="608419" y="49336"/>
                  <a:pt x="907312" y="23345"/>
                </a:cubicBezTo>
                <a:cubicBezTo>
                  <a:pt x="1206205" y="-2646"/>
                  <a:pt x="1485014" y="48154"/>
                  <a:pt x="1793358" y="44610"/>
                </a:cubicBezTo>
                <a:cubicBezTo>
                  <a:pt x="2101702" y="41066"/>
                  <a:pt x="2498651" y="-10915"/>
                  <a:pt x="2757377" y="2080"/>
                </a:cubicBezTo>
                <a:cubicBezTo>
                  <a:pt x="3016103" y="15075"/>
                  <a:pt x="3120066" y="119038"/>
                  <a:pt x="3345712" y="122582"/>
                </a:cubicBezTo>
                <a:cubicBezTo>
                  <a:pt x="3571358" y="126126"/>
                  <a:pt x="4111256" y="23345"/>
                  <a:pt x="4111256" y="23345"/>
                </a:cubicBezTo>
                <a:lnTo>
                  <a:pt x="4111256" y="23345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EB59F85D-EE73-E4E4-3F59-FD28CD26378E}"/>
              </a:ext>
            </a:extLst>
          </p:cNvPr>
          <p:cNvSpPr/>
          <p:nvPr/>
        </p:nvSpPr>
        <p:spPr>
          <a:xfrm rot="10800000">
            <a:off x="389682" y="1750827"/>
            <a:ext cx="2940537" cy="134679"/>
          </a:xfrm>
          <a:custGeom>
            <a:avLst/>
            <a:gdLst>
              <a:gd name="connsiteX0" fmla="*/ 0 w 4125433"/>
              <a:gd name="connsiteY0" fmla="*/ 134679 h 134679"/>
              <a:gd name="connsiteX1" fmla="*/ 1757917 w 4125433"/>
              <a:gd name="connsiteY1" fmla="*/ 0 h 134679"/>
              <a:gd name="connsiteX2" fmla="*/ 3048000 w 4125433"/>
              <a:gd name="connsiteY2" fmla="*/ 35441 h 134679"/>
              <a:gd name="connsiteX3" fmla="*/ 3317358 w 4125433"/>
              <a:gd name="connsiteY3" fmla="*/ 70883 h 134679"/>
              <a:gd name="connsiteX4" fmla="*/ 3948224 w 4125433"/>
              <a:gd name="connsiteY4" fmla="*/ 92148 h 134679"/>
              <a:gd name="connsiteX5" fmla="*/ 4125433 w 4125433"/>
              <a:gd name="connsiteY5" fmla="*/ 77972 h 13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5433" h="134679">
                <a:moveTo>
                  <a:pt x="0" y="134679"/>
                </a:moveTo>
                <a:cubicBezTo>
                  <a:pt x="624958" y="75609"/>
                  <a:pt x="1249917" y="16540"/>
                  <a:pt x="1757917" y="0"/>
                </a:cubicBezTo>
                <a:lnTo>
                  <a:pt x="3048000" y="35441"/>
                </a:lnTo>
                <a:cubicBezTo>
                  <a:pt x="3307907" y="47255"/>
                  <a:pt x="3167321" y="61432"/>
                  <a:pt x="3317358" y="70883"/>
                </a:cubicBezTo>
                <a:cubicBezTo>
                  <a:pt x="3467395" y="80334"/>
                  <a:pt x="3813545" y="90967"/>
                  <a:pt x="3948224" y="92148"/>
                </a:cubicBezTo>
                <a:cubicBezTo>
                  <a:pt x="4082903" y="93329"/>
                  <a:pt x="4104168" y="85650"/>
                  <a:pt x="4125433" y="7797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51A98B83-84D8-4E88-142D-FB37AAA5966F}"/>
              </a:ext>
            </a:extLst>
          </p:cNvPr>
          <p:cNvSpPr/>
          <p:nvPr/>
        </p:nvSpPr>
        <p:spPr>
          <a:xfrm rot="10800000">
            <a:off x="403860" y="1755836"/>
            <a:ext cx="2930432" cy="200554"/>
          </a:xfrm>
          <a:custGeom>
            <a:avLst/>
            <a:gdLst>
              <a:gd name="connsiteX0" fmla="*/ 0 w 4111256"/>
              <a:gd name="connsiteY0" fmla="*/ 200554 h 200554"/>
              <a:gd name="connsiteX1" fmla="*/ 907312 w 4111256"/>
              <a:gd name="connsiteY1" fmla="*/ 23345 h 200554"/>
              <a:gd name="connsiteX2" fmla="*/ 1793358 w 4111256"/>
              <a:gd name="connsiteY2" fmla="*/ 44610 h 200554"/>
              <a:gd name="connsiteX3" fmla="*/ 2757377 w 4111256"/>
              <a:gd name="connsiteY3" fmla="*/ 2080 h 200554"/>
              <a:gd name="connsiteX4" fmla="*/ 3345712 w 4111256"/>
              <a:gd name="connsiteY4" fmla="*/ 122582 h 200554"/>
              <a:gd name="connsiteX5" fmla="*/ 4111256 w 4111256"/>
              <a:gd name="connsiteY5" fmla="*/ 23345 h 200554"/>
              <a:gd name="connsiteX6" fmla="*/ 4111256 w 4111256"/>
              <a:gd name="connsiteY6" fmla="*/ 23345 h 20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1256" h="200554">
                <a:moveTo>
                  <a:pt x="0" y="200554"/>
                </a:moveTo>
                <a:cubicBezTo>
                  <a:pt x="304209" y="124945"/>
                  <a:pt x="608419" y="49336"/>
                  <a:pt x="907312" y="23345"/>
                </a:cubicBezTo>
                <a:cubicBezTo>
                  <a:pt x="1206205" y="-2646"/>
                  <a:pt x="1485014" y="48154"/>
                  <a:pt x="1793358" y="44610"/>
                </a:cubicBezTo>
                <a:cubicBezTo>
                  <a:pt x="2101702" y="41066"/>
                  <a:pt x="2498651" y="-10915"/>
                  <a:pt x="2757377" y="2080"/>
                </a:cubicBezTo>
                <a:cubicBezTo>
                  <a:pt x="3016103" y="15075"/>
                  <a:pt x="3120066" y="119038"/>
                  <a:pt x="3345712" y="122582"/>
                </a:cubicBezTo>
                <a:cubicBezTo>
                  <a:pt x="3571358" y="126126"/>
                  <a:pt x="4111256" y="23345"/>
                  <a:pt x="4111256" y="23345"/>
                </a:cubicBezTo>
                <a:lnTo>
                  <a:pt x="4111256" y="23345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2CD1496-0CE2-DC1B-C00B-DC161117C76C}"/>
              </a:ext>
            </a:extLst>
          </p:cNvPr>
          <p:cNvSpPr/>
          <p:nvPr/>
        </p:nvSpPr>
        <p:spPr>
          <a:xfrm>
            <a:off x="4818185" y="5216769"/>
            <a:ext cx="3376246" cy="433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3665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3">
            <a:extLst>
              <a:ext uri="{FF2B5EF4-FFF2-40B4-BE49-F238E27FC236}">
                <a16:creationId xmlns:a16="http://schemas.microsoft.com/office/drawing/2014/main" id="{352F9D8B-DDF5-6FC1-C744-40A12FE5F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279" y="443753"/>
            <a:ext cx="4306027" cy="3424053"/>
          </a:xfrm>
        </p:spPr>
        <p:txBody>
          <a:bodyPr>
            <a:noAutofit/>
          </a:bodyPr>
          <a:lstStyle/>
          <a:p>
            <a:pPr algn="l"/>
            <a:r>
              <a:rPr lang="sv-SE" sz="4400" dirty="0"/>
              <a:t>Förenklad vardag inom vård och omsorg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B3E6157E-98A3-153F-F8B1-C67E97C1B1C7}"/>
              </a:ext>
            </a:extLst>
          </p:cNvPr>
          <p:cNvGrpSpPr/>
          <p:nvPr/>
        </p:nvGrpSpPr>
        <p:grpSpPr>
          <a:xfrm rot="304799">
            <a:off x="7471842" y="116375"/>
            <a:ext cx="4306027" cy="6563875"/>
            <a:chOff x="5165745" y="228811"/>
            <a:chExt cx="4306027" cy="6563875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14569C86-8FA5-CE8E-6800-049BB8D7C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0780" y="4306450"/>
              <a:ext cx="2835849" cy="2257425"/>
            </a:xfrm>
            <a:prstGeom prst="rect">
              <a:avLst/>
            </a:prstGeom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356677E1-942F-06FA-DF18-2CB38DDBC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70890" y="598050"/>
              <a:ext cx="2835849" cy="2257425"/>
            </a:xfrm>
            <a:prstGeom prst="rect">
              <a:avLst/>
            </a:prstGeom>
          </p:spPr>
        </p:pic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CCD0640F-C4C8-A525-E8E5-F247B30BB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0780" y="757241"/>
              <a:ext cx="2775959" cy="5234152"/>
            </a:xfrm>
            <a:prstGeom prst="rect">
              <a:avLst/>
            </a:prstGeom>
          </p:spPr>
        </p:pic>
        <p:pic>
          <p:nvPicPr>
            <p:cNvPr id="7" name="Bildobjekt 6" descr="En bild som visar skärmbild, svart och vit, svart, design&#10;&#10;Automatiskt genererad beskrivning">
              <a:extLst>
                <a:ext uri="{FF2B5EF4-FFF2-40B4-BE49-F238E27FC236}">
                  <a16:creationId xmlns:a16="http://schemas.microsoft.com/office/drawing/2014/main" id="{4FD876F2-6121-086D-A633-15A78400E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5745" y="228811"/>
              <a:ext cx="4306027" cy="6563875"/>
            </a:xfrm>
            <a:prstGeom prst="rect">
              <a:avLst/>
            </a:prstGeom>
          </p:spPr>
        </p:pic>
      </p:grp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4B1DE600-3CBC-86E0-5D55-E4560051F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4538" y="2837518"/>
            <a:ext cx="1387934" cy="1924334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E4D0B1-1C61-37EC-F1B9-8BA417327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30611">
            <a:off x="5180952" y="3407048"/>
            <a:ext cx="1830097" cy="2537381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B4A5750B-A3F8-5F1C-EE73-347D24B9F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38857">
            <a:off x="3866276" y="4455777"/>
            <a:ext cx="1437371" cy="1992877"/>
          </a:xfrm>
          <a:prstGeom prst="rect">
            <a:avLst/>
          </a:prstGeom>
        </p:spPr>
      </p:pic>
      <p:cxnSp>
        <p:nvCxnSpPr>
          <p:cNvPr id="19" name="Koppling: böjd 18">
            <a:extLst>
              <a:ext uri="{FF2B5EF4-FFF2-40B4-BE49-F238E27FC236}">
                <a16:creationId xmlns:a16="http://schemas.microsoft.com/office/drawing/2014/main" id="{2DC793E8-10B4-3FFE-C93F-CDBBB12898E0}"/>
              </a:ext>
            </a:extLst>
          </p:cNvPr>
          <p:cNvCxnSpPr>
            <a:cxnSpLocks/>
            <a:stCxn id="16" idx="0"/>
          </p:cNvCxnSpPr>
          <p:nvPr/>
        </p:nvCxnSpPr>
        <p:spPr>
          <a:xfrm rot="5400000" flipH="1" flipV="1">
            <a:off x="6262437" y="1438729"/>
            <a:ext cx="1970324" cy="1986194"/>
          </a:xfrm>
          <a:prstGeom prst="curvedConnector2">
            <a:avLst/>
          </a:prstGeom>
          <a:ln w="1365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BF909A61-4727-9D08-B947-910C59519303}"/>
              </a:ext>
            </a:extLst>
          </p:cNvPr>
          <p:cNvSpPr/>
          <p:nvPr/>
        </p:nvSpPr>
        <p:spPr>
          <a:xfrm>
            <a:off x="668965" y="3864833"/>
            <a:ext cx="2729307" cy="134679"/>
          </a:xfrm>
          <a:custGeom>
            <a:avLst/>
            <a:gdLst>
              <a:gd name="connsiteX0" fmla="*/ 0 w 4125433"/>
              <a:gd name="connsiteY0" fmla="*/ 134679 h 134679"/>
              <a:gd name="connsiteX1" fmla="*/ 1757917 w 4125433"/>
              <a:gd name="connsiteY1" fmla="*/ 0 h 134679"/>
              <a:gd name="connsiteX2" fmla="*/ 3048000 w 4125433"/>
              <a:gd name="connsiteY2" fmla="*/ 35441 h 134679"/>
              <a:gd name="connsiteX3" fmla="*/ 3317358 w 4125433"/>
              <a:gd name="connsiteY3" fmla="*/ 70883 h 134679"/>
              <a:gd name="connsiteX4" fmla="*/ 3948224 w 4125433"/>
              <a:gd name="connsiteY4" fmla="*/ 92148 h 134679"/>
              <a:gd name="connsiteX5" fmla="*/ 4125433 w 4125433"/>
              <a:gd name="connsiteY5" fmla="*/ 77972 h 13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5433" h="134679">
                <a:moveTo>
                  <a:pt x="0" y="134679"/>
                </a:moveTo>
                <a:cubicBezTo>
                  <a:pt x="624958" y="75609"/>
                  <a:pt x="1249917" y="16540"/>
                  <a:pt x="1757917" y="0"/>
                </a:cubicBezTo>
                <a:lnTo>
                  <a:pt x="3048000" y="35441"/>
                </a:lnTo>
                <a:cubicBezTo>
                  <a:pt x="3307907" y="47255"/>
                  <a:pt x="3167321" y="61432"/>
                  <a:pt x="3317358" y="70883"/>
                </a:cubicBezTo>
                <a:cubicBezTo>
                  <a:pt x="3467395" y="80334"/>
                  <a:pt x="3813545" y="90967"/>
                  <a:pt x="3948224" y="92148"/>
                </a:cubicBezTo>
                <a:cubicBezTo>
                  <a:pt x="4082903" y="93329"/>
                  <a:pt x="4104168" y="85650"/>
                  <a:pt x="4125433" y="7797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Frihandsfigur: Form 3">
            <a:extLst>
              <a:ext uri="{FF2B5EF4-FFF2-40B4-BE49-F238E27FC236}">
                <a16:creationId xmlns:a16="http://schemas.microsoft.com/office/drawing/2014/main" id="{4A83FD0C-558A-141C-EC22-B646078B324D}"/>
              </a:ext>
            </a:extLst>
          </p:cNvPr>
          <p:cNvSpPr/>
          <p:nvPr/>
        </p:nvSpPr>
        <p:spPr>
          <a:xfrm>
            <a:off x="683142" y="3869841"/>
            <a:ext cx="2719928" cy="200554"/>
          </a:xfrm>
          <a:custGeom>
            <a:avLst/>
            <a:gdLst>
              <a:gd name="connsiteX0" fmla="*/ 0 w 4111256"/>
              <a:gd name="connsiteY0" fmla="*/ 200554 h 200554"/>
              <a:gd name="connsiteX1" fmla="*/ 907312 w 4111256"/>
              <a:gd name="connsiteY1" fmla="*/ 23345 h 200554"/>
              <a:gd name="connsiteX2" fmla="*/ 1793358 w 4111256"/>
              <a:gd name="connsiteY2" fmla="*/ 44610 h 200554"/>
              <a:gd name="connsiteX3" fmla="*/ 2757377 w 4111256"/>
              <a:gd name="connsiteY3" fmla="*/ 2080 h 200554"/>
              <a:gd name="connsiteX4" fmla="*/ 3345712 w 4111256"/>
              <a:gd name="connsiteY4" fmla="*/ 122582 h 200554"/>
              <a:gd name="connsiteX5" fmla="*/ 4111256 w 4111256"/>
              <a:gd name="connsiteY5" fmla="*/ 23345 h 200554"/>
              <a:gd name="connsiteX6" fmla="*/ 4111256 w 4111256"/>
              <a:gd name="connsiteY6" fmla="*/ 23345 h 20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1256" h="200554">
                <a:moveTo>
                  <a:pt x="0" y="200554"/>
                </a:moveTo>
                <a:cubicBezTo>
                  <a:pt x="304209" y="124945"/>
                  <a:pt x="608419" y="49336"/>
                  <a:pt x="907312" y="23345"/>
                </a:cubicBezTo>
                <a:cubicBezTo>
                  <a:pt x="1206205" y="-2646"/>
                  <a:pt x="1485014" y="48154"/>
                  <a:pt x="1793358" y="44610"/>
                </a:cubicBezTo>
                <a:cubicBezTo>
                  <a:pt x="2101702" y="41066"/>
                  <a:pt x="2498651" y="-10915"/>
                  <a:pt x="2757377" y="2080"/>
                </a:cubicBezTo>
                <a:cubicBezTo>
                  <a:pt x="3016103" y="15075"/>
                  <a:pt x="3120066" y="119038"/>
                  <a:pt x="3345712" y="122582"/>
                </a:cubicBezTo>
                <a:cubicBezTo>
                  <a:pt x="3571358" y="126126"/>
                  <a:pt x="4111256" y="23345"/>
                  <a:pt x="4111256" y="23345"/>
                </a:cubicBezTo>
                <a:lnTo>
                  <a:pt x="4111256" y="23345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ihandsfigur: Form 4">
            <a:extLst>
              <a:ext uri="{FF2B5EF4-FFF2-40B4-BE49-F238E27FC236}">
                <a16:creationId xmlns:a16="http://schemas.microsoft.com/office/drawing/2014/main" id="{6CA13B5B-A192-2CA7-E885-3A5E6A3EF2DA}"/>
              </a:ext>
            </a:extLst>
          </p:cNvPr>
          <p:cNvSpPr/>
          <p:nvPr/>
        </p:nvSpPr>
        <p:spPr>
          <a:xfrm rot="10800000">
            <a:off x="660454" y="3872813"/>
            <a:ext cx="2729308" cy="134679"/>
          </a:xfrm>
          <a:custGeom>
            <a:avLst/>
            <a:gdLst>
              <a:gd name="connsiteX0" fmla="*/ 0 w 4125433"/>
              <a:gd name="connsiteY0" fmla="*/ 134679 h 134679"/>
              <a:gd name="connsiteX1" fmla="*/ 1757917 w 4125433"/>
              <a:gd name="connsiteY1" fmla="*/ 0 h 134679"/>
              <a:gd name="connsiteX2" fmla="*/ 3048000 w 4125433"/>
              <a:gd name="connsiteY2" fmla="*/ 35441 h 134679"/>
              <a:gd name="connsiteX3" fmla="*/ 3317358 w 4125433"/>
              <a:gd name="connsiteY3" fmla="*/ 70883 h 134679"/>
              <a:gd name="connsiteX4" fmla="*/ 3948224 w 4125433"/>
              <a:gd name="connsiteY4" fmla="*/ 92148 h 134679"/>
              <a:gd name="connsiteX5" fmla="*/ 4125433 w 4125433"/>
              <a:gd name="connsiteY5" fmla="*/ 77972 h 13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5433" h="134679">
                <a:moveTo>
                  <a:pt x="0" y="134679"/>
                </a:moveTo>
                <a:cubicBezTo>
                  <a:pt x="624958" y="75609"/>
                  <a:pt x="1249917" y="16540"/>
                  <a:pt x="1757917" y="0"/>
                </a:cubicBezTo>
                <a:lnTo>
                  <a:pt x="3048000" y="35441"/>
                </a:lnTo>
                <a:cubicBezTo>
                  <a:pt x="3307907" y="47255"/>
                  <a:pt x="3167321" y="61432"/>
                  <a:pt x="3317358" y="70883"/>
                </a:cubicBezTo>
                <a:cubicBezTo>
                  <a:pt x="3467395" y="80334"/>
                  <a:pt x="3813545" y="90967"/>
                  <a:pt x="3948224" y="92148"/>
                </a:cubicBezTo>
                <a:cubicBezTo>
                  <a:pt x="4082903" y="93329"/>
                  <a:pt x="4104168" y="85650"/>
                  <a:pt x="4125433" y="7797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96AEE940-563C-34A8-B788-27F8414F1DB5}"/>
              </a:ext>
            </a:extLst>
          </p:cNvPr>
          <p:cNvSpPr/>
          <p:nvPr/>
        </p:nvSpPr>
        <p:spPr>
          <a:xfrm rot="10800000">
            <a:off x="674631" y="3877822"/>
            <a:ext cx="2719929" cy="200554"/>
          </a:xfrm>
          <a:custGeom>
            <a:avLst/>
            <a:gdLst>
              <a:gd name="connsiteX0" fmla="*/ 0 w 4111256"/>
              <a:gd name="connsiteY0" fmla="*/ 200554 h 200554"/>
              <a:gd name="connsiteX1" fmla="*/ 907312 w 4111256"/>
              <a:gd name="connsiteY1" fmla="*/ 23345 h 200554"/>
              <a:gd name="connsiteX2" fmla="*/ 1793358 w 4111256"/>
              <a:gd name="connsiteY2" fmla="*/ 44610 h 200554"/>
              <a:gd name="connsiteX3" fmla="*/ 2757377 w 4111256"/>
              <a:gd name="connsiteY3" fmla="*/ 2080 h 200554"/>
              <a:gd name="connsiteX4" fmla="*/ 3345712 w 4111256"/>
              <a:gd name="connsiteY4" fmla="*/ 122582 h 200554"/>
              <a:gd name="connsiteX5" fmla="*/ 4111256 w 4111256"/>
              <a:gd name="connsiteY5" fmla="*/ 23345 h 200554"/>
              <a:gd name="connsiteX6" fmla="*/ 4111256 w 4111256"/>
              <a:gd name="connsiteY6" fmla="*/ 23345 h 20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1256" h="200554">
                <a:moveTo>
                  <a:pt x="0" y="200554"/>
                </a:moveTo>
                <a:cubicBezTo>
                  <a:pt x="304209" y="124945"/>
                  <a:pt x="608419" y="49336"/>
                  <a:pt x="907312" y="23345"/>
                </a:cubicBezTo>
                <a:cubicBezTo>
                  <a:pt x="1206205" y="-2646"/>
                  <a:pt x="1485014" y="48154"/>
                  <a:pt x="1793358" y="44610"/>
                </a:cubicBezTo>
                <a:cubicBezTo>
                  <a:pt x="2101702" y="41066"/>
                  <a:pt x="2498651" y="-10915"/>
                  <a:pt x="2757377" y="2080"/>
                </a:cubicBezTo>
                <a:cubicBezTo>
                  <a:pt x="3016103" y="15075"/>
                  <a:pt x="3120066" y="119038"/>
                  <a:pt x="3345712" y="122582"/>
                </a:cubicBezTo>
                <a:cubicBezTo>
                  <a:pt x="3571358" y="126126"/>
                  <a:pt x="4111256" y="23345"/>
                  <a:pt x="4111256" y="23345"/>
                </a:cubicBezTo>
                <a:lnTo>
                  <a:pt x="4111256" y="23345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3476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7467D6F-1406-2E76-0A12-C1E313F581D2}"/>
              </a:ext>
            </a:extLst>
          </p:cNvPr>
          <p:cNvSpPr/>
          <p:nvPr/>
        </p:nvSpPr>
        <p:spPr>
          <a:xfrm>
            <a:off x="4777483" y="-63795"/>
            <a:ext cx="8357270" cy="8371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3">
            <a:extLst>
              <a:ext uri="{FF2B5EF4-FFF2-40B4-BE49-F238E27FC236}">
                <a16:creationId xmlns:a16="http://schemas.microsoft.com/office/drawing/2014/main" id="{DD5F2E4B-D9B8-D876-EFCB-153D0C77C7FE}"/>
              </a:ext>
            </a:extLst>
          </p:cNvPr>
          <p:cNvSpPr txBox="1">
            <a:spLocks/>
          </p:cNvSpPr>
          <p:nvPr/>
        </p:nvSpPr>
        <p:spPr>
          <a:xfrm>
            <a:off x="403860" y="588534"/>
            <a:ext cx="3009900" cy="20910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>
                <a:solidFill>
                  <a:schemeClr val="bg1"/>
                </a:solidFill>
              </a:rPr>
              <a:t>Personlig hjälpreda</a:t>
            </a:r>
          </a:p>
        </p:txBody>
      </p:sp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E3F8FC5D-D8B5-6521-1ACE-A304C26C9BDF}"/>
              </a:ext>
            </a:extLst>
          </p:cNvPr>
          <p:cNvSpPr/>
          <p:nvPr/>
        </p:nvSpPr>
        <p:spPr>
          <a:xfrm>
            <a:off x="403860" y="1752591"/>
            <a:ext cx="2218025" cy="132916"/>
          </a:xfrm>
          <a:custGeom>
            <a:avLst/>
            <a:gdLst>
              <a:gd name="connsiteX0" fmla="*/ 0 w 4125433"/>
              <a:gd name="connsiteY0" fmla="*/ 134679 h 134679"/>
              <a:gd name="connsiteX1" fmla="*/ 1757917 w 4125433"/>
              <a:gd name="connsiteY1" fmla="*/ 0 h 134679"/>
              <a:gd name="connsiteX2" fmla="*/ 3048000 w 4125433"/>
              <a:gd name="connsiteY2" fmla="*/ 35441 h 134679"/>
              <a:gd name="connsiteX3" fmla="*/ 3317358 w 4125433"/>
              <a:gd name="connsiteY3" fmla="*/ 70883 h 134679"/>
              <a:gd name="connsiteX4" fmla="*/ 3948224 w 4125433"/>
              <a:gd name="connsiteY4" fmla="*/ 92148 h 134679"/>
              <a:gd name="connsiteX5" fmla="*/ 4125433 w 4125433"/>
              <a:gd name="connsiteY5" fmla="*/ 77972 h 13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5433" h="134679">
                <a:moveTo>
                  <a:pt x="0" y="134679"/>
                </a:moveTo>
                <a:cubicBezTo>
                  <a:pt x="624958" y="75609"/>
                  <a:pt x="1249917" y="16540"/>
                  <a:pt x="1757917" y="0"/>
                </a:cubicBezTo>
                <a:lnTo>
                  <a:pt x="3048000" y="35441"/>
                </a:lnTo>
                <a:cubicBezTo>
                  <a:pt x="3307907" y="47255"/>
                  <a:pt x="3167321" y="61432"/>
                  <a:pt x="3317358" y="70883"/>
                </a:cubicBezTo>
                <a:cubicBezTo>
                  <a:pt x="3467395" y="80334"/>
                  <a:pt x="3813545" y="90967"/>
                  <a:pt x="3948224" y="92148"/>
                </a:cubicBezTo>
                <a:cubicBezTo>
                  <a:pt x="4082903" y="93329"/>
                  <a:pt x="4104168" y="85650"/>
                  <a:pt x="4125433" y="7797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Frihandsfigur: Form 2">
            <a:extLst>
              <a:ext uri="{FF2B5EF4-FFF2-40B4-BE49-F238E27FC236}">
                <a16:creationId xmlns:a16="http://schemas.microsoft.com/office/drawing/2014/main" id="{C1C1C80D-B319-27D3-F9E4-B32A87D5251C}"/>
              </a:ext>
            </a:extLst>
          </p:cNvPr>
          <p:cNvSpPr/>
          <p:nvPr/>
        </p:nvSpPr>
        <p:spPr>
          <a:xfrm>
            <a:off x="418037" y="1758462"/>
            <a:ext cx="2210403" cy="197928"/>
          </a:xfrm>
          <a:custGeom>
            <a:avLst/>
            <a:gdLst>
              <a:gd name="connsiteX0" fmla="*/ 0 w 4111256"/>
              <a:gd name="connsiteY0" fmla="*/ 200554 h 200554"/>
              <a:gd name="connsiteX1" fmla="*/ 907312 w 4111256"/>
              <a:gd name="connsiteY1" fmla="*/ 23345 h 200554"/>
              <a:gd name="connsiteX2" fmla="*/ 1793358 w 4111256"/>
              <a:gd name="connsiteY2" fmla="*/ 44610 h 200554"/>
              <a:gd name="connsiteX3" fmla="*/ 2757377 w 4111256"/>
              <a:gd name="connsiteY3" fmla="*/ 2080 h 200554"/>
              <a:gd name="connsiteX4" fmla="*/ 3345712 w 4111256"/>
              <a:gd name="connsiteY4" fmla="*/ 122582 h 200554"/>
              <a:gd name="connsiteX5" fmla="*/ 4111256 w 4111256"/>
              <a:gd name="connsiteY5" fmla="*/ 23345 h 200554"/>
              <a:gd name="connsiteX6" fmla="*/ 4111256 w 4111256"/>
              <a:gd name="connsiteY6" fmla="*/ 23345 h 20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1256" h="200554">
                <a:moveTo>
                  <a:pt x="0" y="200554"/>
                </a:moveTo>
                <a:cubicBezTo>
                  <a:pt x="304209" y="124945"/>
                  <a:pt x="608419" y="49336"/>
                  <a:pt x="907312" y="23345"/>
                </a:cubicBezTo>
                <a:cubicBezTo>
                  <a:pt x="1206205" y="-2646"/>
                  <a:pt x="1485014" y="48154"/>
                  <a:pt x="1793358" y="44610"/>
                </a:cubicBezTo>
                <a:cubicBezTo>
                  <a:pt x="2101702" y="41066"/>
                  <a:pt x="2498651" y="-10915"/>
                  <a:pt x="2757377" y="2080"/>
                </a:cubicBezTo>
                <a:cubicBezTo>
                  <a:pt x="3016103" y="15075"/>
                  <a:pt x="3120066" y="119038"/>
                  <a:pt x="3345712" y="122582"/>
                </a:cubicBezTo>
                <a:cubicBezTo>
                  <a:pt x="3571358" y="126126"/>
                  <a:pt x="4111256" y="23345"/>
                  <a:pt x="4111256" y="23345"/>
                </a:cubicBezTo>
                <a:lnTo>
                  <a:pt x="4111256" y="23345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EB59F85D-EE73-E4E4-3F59-FD28CD26378E}"/>
              </a:ext>
            </a:extLst>
          </p:cNvPr>
          <p:cNvSpPr/>
          <p:nvPr/>
        </p:nvSpPr>
        <p:spPr>
          <a:xfrm rot="10800000">
            <a:off x="389682" y="1752589"/>
            <a:ext cx="2236494" cy="132916"/>
          </a:xfrm>
          <a:custGeom>
            <a:avLst/>
            <a:gdLst>
              <a:gd name="connsiteX0" fmla="*/ 0 w 4125433"/>
              <a:gd name="connsiteY0" fmla="*/ 134679 h 134679"/>
              <a:gd name="connsiteX1" fmla="*/ 1757917 w 4125433"/>
              <a:gd name="connsiteY1" fmla="*/ 0 h 134679"/>
              <a:gd name="connsiteX2" fmla="*/ 3048000 w 4125433"/>
              <a:gd name="connsiteY2" fmla="*/ 35441 h 134679"/>
              <a:gd name="connsiteX3" fmla="*/ 3317358 w 4125433"/>
              <a:gd name="connsiteY3" fmla="*/ 70883 h 134679"/>
              <a:gd name="connsiteX4" fmla="*/ 3948224 w 4125433"/>
              <a:gd name="connsiteY4" fmla="*/ 92148 h 134679"/>
              <a:gd name="connsiteX5" fmla="*/ 4125433 w 4125433"/>
              <a:gd name="connsiteY5" fmla="*/ 77972 h 13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5433" h="134679">
                <a:moveTo>
                  <a:pt x="0" y="134679"/>
                </a:moveTo>
                <a:cubicBezTo>
                  <a:pt x="624958" y="75609"/>
                  <a:pt x="1249917" y="16540"/>
                  <a:pt x="1757917" y="0"/>
                </a:cubicBezTo>
                <a:lnTo>
                  <a:pt x="3048000" y="35441"/>
                </a:lnTo>
                <a:cubicBezTo>
                  <a:pt x="3307907" y="47255"/>
                  <a:pt x="3167321" y="61432"/>
                  <a:pt x="3317358" y="70883"/>
                </a:cubicBezTo>
                <a:cubicBezTo>
                  <a:pt x="3467395" y="80334"/>
                  <a:pt x="3813545" y="90967"/>
                  <a:pt x="3948224" y="92148"/>
                </a:cubicBezTo>
                <a:cubicBezTo>
                  <a:pt x="4082903" y="93329"/>
                  <a:pt x="4104168" y="85650"/>
                  <a:pt x="4125433" y="7797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51A98B83-84D8-4E88-142D-FB37AAA5966F}"/>
              </a:ext>
            </a:extLst>
          </p:cNvPr>
          <p:cNvSpPr/>
          <p:nvPr/>
        </p:nvSpPr>
        <p:spPr>
          <a:xfrm rot="10800000">
            <a:off x="403860" y="1758462"/>
            <a:ext cx="2228808" cy="197928"/>
          </a:xfrm>
          <a:custGeom>
            <a:avLst/>
            <a:gdLst>
              <a:gd name="connsiteX0" fmla="*/ 0 w 4111256"/>
              <a:gd name="connsiteY0" fmla="*/ 200554 h 200554"/>
              <a:gd name="connsiteX1" fmla="*/ 907312 w 4111256"/>
              <a:gd name="connsiteY1" fmla="*/ 23345 h 200554"/>
              <a:gd name="connsiteX2" fmla="*/ 1793358 w 4111256"/>
              <a:gd name="connsiteY2" fmla="*/ 44610 h 200554"/>
              <a:gd name="connsiteX3" fmla="*/ 2757377 w 4111256"/>
              <a:gd name="connsiteY3" fmla="*/ 2080 h 200554"/>
              <a:gd name="connsiteX4" fmla="*/ 3345712 w 4111256"/>
              <a:gd name="connsiteY4" fmla="*/ 122582 h 200554"/>
              <a:gd name="connsiteX5" fmla="*/ 4111256 w 4111256"/>
              <a:gd name="connsiteY5" fmla="*/ 23345 h 200554"/>
              <a:gd name="connsiteX6" fmla="*/ 4111256 w 4111256"/>
              <a:gd name="connsiteY6" fmla="*/ 23345 h 20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1256" h="200554">
                <a:moveTo>
                  <a:pt x="0" y="200554"/>
                </a:moveTo>
                <a:cubicBezTo>
                  <a:pt x="304209" y="124945"/>
                  <a:pt x="608419" y="49336"/>
                  <a:pt x="907312" y="23345"/>
                </a:cubicBezTo>
                <a:cubicBezTo>
                  <a:pt x="1206205" y="-2646"/>
                  <a:pt x="1485014" y="48154"/>
                  <a:pt x="1793358" y="44610"/>
                </a:cubicBezTo>
                <a:cubicBezTo>
                  <a:pt x="2101702" y="41066"/>
                  <a:pt x="2498651" y="-10915"/>
                  <a:pt x="2757377" y="2080"/>
                </a:cubicBezTo>
                <a:cubicBezTo>
                  <a:pt x="3016103" y="15075"/>
                  <a:pt x="3120066" y="119038"/>
                  <a:pt x="3345712" y="122582"/>
                </a:cubicBezTo>
                <a:cubicBezTo>
                  <a:pt x="3571358" y="126126"/>
                  <a:pt x="4111256" y="23345"/>
                  <a:pt x="4111256" y="23345"/>
                </a:cubicBezTo>
                <a:lnTo>
                  <a:pt x="4111256" y="23345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411E84E-870C-BFEF-B964-7D615EE5B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272" y="682868"/>
            <a:ext cx="8555046" cy="5275805"/>
          </a:xfrm>
          <a:prstGeom prst="rect">
            <a:avLst/>
          </a:prstGeom>
          <a:effectLst>
            <a:outerShdw blurRad="4191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386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021DC4A4-81AA-5796-F8D7-79816EC5276B}"/>
              </a:ext>
            </a:extLst>
          </p:cNvPr>
          <p:cNvSpPr txBox="1"/>
          <p:nvPr/>
        </p:nvSpPr>
        <p:spPr>
          <a:xfrm rot="471044">
            <a:off x="6451629" y="754750"/>
            <a:ext cx="5211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</a:rPr>
              <a:t>”Företagaren vill ha en väg in, inte bli skickad mellan verksamheter”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B9549BC-0F65-6774-1BE5-07A59528D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284" y="2433753"/>
            <a:ext cx="4540416" cy="3728140"/>
          </a:xfrm>
          <a:prstGeom prst="rect">
            <a:avLst/>
          </a:prstGeom>
        </p:spPr>
      </p:pic>
      <p:cxnSp>
        <p:nvCxnSpPr>
          <p:cNvPr id="4" name="Koppling: böjd 3">
            <a:extLst>
              <a:ext uri="{FF2B5EF4-FFF2-40B4-BE49-F238E27FC236}">
                <a16:creationId xmlns:a16="http://schemas.microsoft.com/office/drawing/2014/main" id="{30534470-85DF-E75B-98E2-851FDFC8BA21}"/>
              </a:ext>
            </a:extLst>
          </p:cNvPr>
          <p:cNvCxnSpPr>
            <a:cxnSpLocks/>
            <a:stCxn id="9" idx="0"/>
            <a:endCxn id="6" idx="2"/>
          </p:cNvCxnSpPr>
          <p:nvPr/>
        </p:nvCxnSpPr>
        <p:spPr>
          <a:xfrm rot="5400000" flipH="1" flipV="1">
            <a:off x="8155115" y="1588230"/>
            <a:ext cx="851900" cy="839147"/>
          </a:xfrm>
          <a:prstGeom prst="curvedConnector3">
            <a:avLst>
              <a:gd name="adj1" fmla="val 50000"/>
            </a:avLst>
          </a:prstGeom>
          <a:ln w="1365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ubrik 3">
            <a:extLst>
              <a:ext uri="{FF2B5EF4-FFF2-40B4-BE49-F238E27FC236}">
                <a16:creationId xmlns:a16="http://schemas.microsoft.com/office/drawing/2014/main" id="{1E261E38-C289-08D3-93E5-C047655E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3" y="274864"/>
            <a:ext cx="4962591" cy="2154437"/>
          </a:xfrm>
        </p:spPr>
        <p:txBody>
          <a:bodyPr>
            <a:noAutofit/>
          </a:bodyPr>
          <a:lstStyle/>
          <a:p>
            <a:pPr algn="l"/>
            <a:r>
              <a:rPr lang="sv-SE" sz="4000" dirty="0"/>
              <a:t>AI för analys av stora datamängder</a:t>
            </a:r>
          </a:p>
        </p:txBody>
      </p:sp>
      <p:sp>
        <p:nvSpPr>
          <p:cNvPr id="2" name="Frihandsfigur: Form 1">
            <a:extLst>
              <a:ext uri="{FF2B5EF4-FFF2-40B4-BE49-F238E27FC236}">
                <a16:creationId xmlns:a16="http://schemas.microsoft.com/office/drawing/2014/main" id="{4205B3F0-C1BE-14DA-EB48-9A8CE646E2A3}"/>
              </a:ext>
            </a:extLst>
          </p:cNvPr>
          <p:cNvSpPr/>
          <p:nvPr/>
        </p:nvSpPr>
        <p:spPr>
          <a:xfrm>
            <a:off x="730102" y="2431312"/>
            <a:ext cx="4125433" cy="134679"/>
          </a:xfrm>
          <a:custGeom>
            <a:avLst/>
            <a:gdLst>
              <a:gd name="connsiteX0" fmla="*/ 0 w 4125433"/>
              <a:gd name="connsiteY0" fmla="*/ 134679 h 134679"/>
              <a:gd name="connsiteX1" fmla="*/ 1757917 w 4125433"/>
              <a:gd name="connsiteY1" fmla="*/ 0 h 134679"/>
              <a:gd name="connsiteX2" fmla="*/ 3048000 w 4125433"/>
              <a:gd name="connsiteY2" fmla="*/ 35441 h 134679"/>
              <a:gd name="connsiteX3" fmla="*/ 3317358 w 4125433"/>
              <a:gd name="connsiteY3" fmla="*/ 70883 h 134679"/>
              <a:gd name="connsiteX4" fmla="*/ 3948224 w 4125433"/>
              <a:gd name="connsiteY4" fmla="*/ 92148 h 134679"/>
              <a:gd name="connsiteX5" fmla="*/ 4125433 w 4125433"/>
              <a:gd name="connsiteY5" fmla="*/ 77972 h 13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5433" h="134679">
                <a:moveTo>
                  <a:pt x="0" y="134679"/>
                </a:moveTo>
                <a:cubicBezTo>
                  <a:pt x="624958" y="75609"/>
                  <a:pt x="1249917" y="16540"/>
                  <a:pt x="1757917" y="0"/>
                </a:cubicBezTo>
                <a:lnTo>
                  <a:pt x="3048000" y="35441"/>
                </a:lnTo>
                <a:cubicBezTo>
                  <a:pt x="3307907" y="47255"/>
                  <a:pt x="3167321" y="61432"/>
                  <a:pt x="3317358" y="70883"/>
                </a:cubicBezTo>
                <a:cubicBezTo>
                  <a:pt x="3467395" y="80334"/>
                  <a:pt x="3813545" y="90967"/>
                  <a:pt x="3948224" y="92148"/>
                </a:cubicBezTo>
                <a:cubicBezTo>
                  <a:pt x="4082903" y="93329"/>
                  <a:pt x="4104168" y="85650"/>
                  <a:pt x="4125433" y="7797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Frihandsfigur: Form 2">
            <a:extLst>
              <a:ext uri="{FF2B5EF4-FFF2-40B4-BE49-F238E27FC236}">
                <a16:creationId xmlns:a16="http://schemas.microsoft.com/office/drawing/2014/main" id="{F339EF73-D829-0689-F417-5883D0E0A103}"/>
              </a:ext>
            </a:extLst>
          </p:cNvPr>
          <p:cNvSpPr/>
          <p:nvPr/>
        </p:nvSpPr>
        <p:spPr>
          <a:xfrm>
            <a:off x="744279" y="2465714"/>
            <a:ext cx="4111256" cy="200554"/>
          </a:xfrm>
          <a:custGeom>
            <a:avLst/>
            <a:gdLst>
              <a:gd name="connsiteX0" fmla="*/ 0 w 4111256"/>
              <a:gd name="connsiteY0" fmla="*/ 200554 h 200554"/>
              <a:gd name="connsiteX1" fmla="*/ 907312 w 4111256"/>
              <a:gd name="connsiteY1" fmla="*/ 23345 h 200554"/>
              <a:gd name="connsiteX2" fmla="*/ 1793358 w 4111256"/>
              <a:gd name="connsiteY2" fmla="*/ 44610 h 200554"/>
              <a:gd name="connsiteX3" fmla="*/ 2757377 w 4111256"/>
              <a:gd name="connsiteY3" fmla="*/ 2080 h 200554"/>
              <a:gd name="connsiteX4" fmla="*/ 3345712 w 4111256"/>
              <a:gd name="connsiteY4" fmla="*/ 122582 h 200554"/>
              <a:gd name="connsiteX5" fmla="*/ 4111256 w 4111256"/>
              <a:gd name="connsiteY5" fmla="*/ 23345 h 200554"/>
              <a:gd name="connsiteX6" fmla="*/ 4111256 w 4111256"/>
              <a:gd name="connsiteY6" fmla="*/ 23345 h 20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1256" h="200554">
                <a:moveTo>
                  <a:pt x="0" y="200554"/>
                </a:moveTo>
                <a:cubicBezTo>
                  <a:pt x="304209" y="124945"/>
                  <a:pt x="608419" y="49336"/>
                  <a:pt x="907312" y="23345"/>
                </a:cubicBezTo>
                <a:cubicBezTo>
                  <a:pt x="1206205" y="-2646"/>
                  <a:pt x="1485014" y="48154"/>
                  <a:pt x="1793358" y="44610"/>
                </a:cubicBezTo>
                <a:cubicBezTo>
                  <a:pt x="2101702" y="41066"/>
                  <a:pt x="2498651" y="-10915"/>
                  <a:pt x="2757377" y="2080"/>
                </a:cubicBezTo>
                <a:cubicBezTo>
                  <a:pt x="3016103" y="15075"/>
                  <a:pt x="3120066" y="119038"/>
                  <a:pt x="3345712" y="122582"/>
                </a:cubicBezTo>
                <a:cubicBezTo>
                  <a:pt x="3571358" y="126126"/>
                  <a:pt x="4111256" y="23345"/>
                  <a:pt x="4111256" y="23345"/>
                </a:cubicBezTo>
                <a:lnTo>
                  <a:pt x="4111256" y="23345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ihandsfigur: Form 4">
            <a:extLst>
              <a:ext uri="{FF2B5EF4-FFF2-40B4-BE49-F238E27FC236}">
                <a16:creationId xmlns:a16="http://schemas.microsoft.com/office/drawing/2014/main" id="{84315F13-5BFE-A743-2816-ED8D9F3CAB3E}"/>
              </a:ext>
            </a:extLst>
          </p:cNvPr>
          <p:cNvSpPr/>
          <p:nvPr/>
        </p:nvSpPr>
        <p:spPr>
          <a:xfrm rot="10800000">
            <a:off x="744278" y="2360428"/>
            <a:ext cx="4125433" cy="134679"/>
          </a:xfrm>
          <a:custGeom>
            <a:avLst/>
            <a:gdLst>
              <a:gd name="connsiteX0" fmla="*/ 0 w 4125433"/>
              <a:gd name="connsiteY0" fmla="*/ 134679 h 134679"/>
              <a:gd name="connsiteX1" fmla="*/ 1757917 w 4125433"/>
              <a:gd name="connsiteY1" fmla="*/ 0 h 134679"/>
              <a:gd name="connsiteX2" fmla="*/ 3048000 w 4125433"/>
              <a:gd name="connsiteY2" fmla="*/ 35441 h 134679"/>
              <a:gd name="connsiteX3" fmla="*/ 3317358 w 4125433"/>
              <a:gd name="connsiteY3" fmla="*/ 70883 h 134679"/>
              <a:gd name="connsiteX4" fmla="*/ 3948224 w 4125433"/>
              <a:gd name="connsiteY4" fmla="*/ 92148 h 134679"/>
              <a:gd name="connsiteX5" fmla="*/ 4125433 w 4125433"/>
              <a:gd name="connsiteY5" fmla="*/ 77972 h 13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5433" h="134679">
                <a:moveTo>
                  <a:pt x="0" y="134679"/>
                </a:moveTo>
                <a:cubicBezTo>
                  <a:pt x="624958" y="75609"/>
                  <a:pt x="1249917" y="16540"/>
                  <a:pt x="1757917" y="0"/>
                </a:cubicBezTo>
                <a:lnTo>
                  <a:pt x="3048000" y="35441"/>
                </a:lnTo>
                <a:cubicBezTo>
                  <a:pt x="3307907" y="47255"/>
                  <a:pt x="3167321" y="61432"/>
                  <a:pt x="3317358" y="70883"/>
                </a:cubicBezTo>
                <a:cubicBezTo>
                  <a:pt x="3467395" y="80334"/>
                  <a:pt x="3813545" y="90967"/>
                  <a:pt x="3948224" y="92148"/>
                </a:cubicBezTo>
                <a:cubicBezTo>
                  <a:pt x="4082903" y="93329"/>
                  <a:pt x="4104168" y="85650"/>
                  <a:pt x="4125433" y="7797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8C9CDF0F-DF6A-3A89-F483-3415F10CF2F4}"/>
              </a:ext>
            </a:extLst>
          </p:cNvPr>
          <p:cNvSpPr/>
          <p:nvPr/>
        </p:nvSpPr>
        <p:spPr>
          <a:xfrm rot="10800000">
            <a:off x="751366" y="2343722"/>
            <a:ext cx="4111256" cy="200554"/>
          </a:xfrm>
          <a:custGeom>
            <a:avLst/>
            <a:gdLst>
              <a:gd name="connsiteX0" fmla="*/ 0 w 4111256"/>
              <a:gd name="connsiteY0" fmla="*/ 200554 h 200554"/>
              <a:gd name="connsiteX1" fmla="*/ 907312 w 4111256"/>
              <a:gd name="connsiteY1" fmla="*/ 23345 h 200554"/>
              <a:gd name="connsiteX2" fmla="*/ 1793358 w 4111256"/>
              <a:gd name="connsiteY2" fmla="*/ 44610 h 200554"/>
              <a:gd name="connsiteX3" fmla="*/ 2757377 w 4111256"/>
              <a:gd name="connsiteY3" fmla="*/ 2080 h 200554"/>
              <a:gd name="connsiteX4" fmla="*/ 3345712 w 4111256"/>
              <a:gd name="connsiteY4" fmla="*/ 122582 h 200554"/>
              <a:gd name="connsiteX5" fmla="*/ 4111256 w 4111256"/>
              <a:gd name="connsiteY5" fmla="*/ 23345 h 200554"/>
              <a:gd name="connsiteX6" fmla="*/ 4111256 w 4111256"/>
              <a:gd name="connsiteY6" fmla="*/ 23345 h 20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1256" h="200554">
                <a:moveTo>
                  <a:pt x="0" y="200554"/>
                </a:moveTo>
                <a:cubicBezTo>
                  <a:pt x="304209" y="124945"/>
                  <a:pt x="608419" y="49336"/>
                  <a:pt x="907312" y="23345"/>
                </a:cubicBezTo>
                <a:cubicBezTo>
                  <a:pt x="1206205" y="-2646"/>
                  <a:pt x="1485014" y="48154"/>
                  <a:pt x="1793358" y="44610"/>
                </a:cubicBezTo>
                <a:cubicBezTo>
                  <a:pt x="2101702" y="41066"/>
                  <a:pt x="2498651" y="-10915"/>
                  <a:pt x="2757377" y="2080"/>
                </a:cubicBezTo>
                <a:cubicBezTo>
                  <a:pt x="3016103" y="15075"/>
                  <a:pt x="3120066" y="119038"/>
                  <a:pt x="3345712" y="122582"/>
                </a:cubicBezTo>
                <a:cubicBezTo>
                  <a:pt x="3571358" y="126126"/>
                  <a:pt x="4111256" y="23345"/>
                  <a:pt x="4111256" y="23345"/>
                </a:cubicBezTo>
                <a:lnTo>
                  <a:pt x="4111256" y="23345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5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395672F-7A79-703C-AD0E-1C17143FD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0398"/>
            <a:ext cx="12192000" cy="766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44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6D88DE73-587F-172B-DFE3-D97D7F62DA86}"/>
              </a:ext>
            </a:extLst>
          </p:cNvPr>
          <p:cNvSpPr txBox="1"/>
          <p:nvPr/>
        </p:nvSpPr>
        <p:spPr>
          <a:xfrm>
            <a:off x="1228724" y="2134092"/>
            <a:ext cx="9035239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Målbild - Varför en öppen plattform?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Vilken typ av AI stödjer plattformen?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Teknisk och funktionell beskrivning av plattform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Exempel på användningsfall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Demo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Frågestund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75FEC7D-D52A-CCD8-D75B-B53658A2138E}"/>
              </a:ext>
            </a:extLst>
          </p:cNvPr>
          <p:cNvSpPr txBox="1"/>
          <p:nvPr/>
        </p:nvSpPr>
        <p:spPr>
          <a:xfrm>
            <a:off x="1228725" y="1288362"/>
            <a:ext cx="2097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Agenda</a:t>
            </a:r>
            <a:endParaRPr lang="sv-S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433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D582E766-E078-41AD-3839-290FE4D289C4}"/>
              </a:ext>
            </a:extLst>
          </p:cNvPr>
          <p:cNvSpPr/>
          <p:nvPr/>
        </p:nvSpPr>
        <p:spPr>
          <a:xfrm>
            <a:off x="900738" y="703778"/>
            <a:ext cx="3459480" cy="990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Sundsvalls utveckling</a:t>
            </a:r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1B5AE595-63AD-8D56-DB7C-4E39735714C0}"/>
              </a:ext>
            </a:extLst>
          </p:cNvPr>
          <p:cNvSpPr/>
          <p:nvPr/>
        </p:nvSpPr>
        <p:spPr>
          <a:xfrm>
            <a:off x="900738" y="1877258"/>
            <a:ext cx="3459480" cy="990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Nuvarande planer, resultat</a:t>
            </a:r>
          </a:p>
        </p:txBody>
      </p:sp>
      <p:sp>
        <p:nvSpPr>
          <p:cNvPr id="4" name="Rektangel: rundade hörn 3">
            <a:extLst>
              <a:ext uri="{FF2B5EF4-FFF2-40B4-BE49-F238E27FC236}">
                <a16:creationId xmlns:a16="http://schemas.microsoft.com/office/drawing/2014/main" id="{5E9EA1BD-E9BD-63C9-5DC9-66E0C204CB72}"/>
              </a:ext>
            </a:extLst>
          </p:cNvPr>
          <p:cNvSpPr/>
          <p:nvPr/>
        </p:nvSpPr>
        <p:spPr>
          <a:xfrm>
            <a:off x="900738" y="3050738"/>
            <a:ext cx="3459480" cy="990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Annan data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BF778AA1-BA3D-4F16-4B6E-FB73FCF8BDBE}"/>
              </a:ext>
            </a:extLst>
          </p:cNvPr>
          <p:cNvSpPr/>
          <p:nvPr/>
        </p:nvSpPr>
        <p:spPr>
          <a:xfrm>
            <a:off x="5032281" y="1561779"/>
            <a:ext cx="2665927" cy="162155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 err="1"/>
              <a:t>Intric</a:t>
            </a:r>
            <a:endParaRPr lang="sv-SE" sz="2800" b="1" dirty="0"/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E392312C-1A43-0404-4AA9-53B10B6D3F2E}"/>
              </a:ext>
            </a:extLst>
          </p:cNvPr>
          <p:cNvSpPr/>
          <p:nvPr/>
        </p:nvSpPr>
        <p:spPr>
          <a:xfrm>
            <a:off x="8290635" y="703778"/>
            <a:ext cx="2762089" cy="333756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Fråga Sundsvall</a:t>
            </a:r>
          </a:p>
        </p:txBody>
      </p:sp>
      <p:cxnSp>
        <p:nvCxnSpPr>
          <p:cNvPr id="8" name="Koppling: böjd 7">
            <a:extLst>
              <a:ext uri="{FF2B5EF4-FFF2-40B4-BE49-F238E27FC236}">
                <a16:creationId xmlns:a16="http://schemas.microsoft.com/office/drawing/2014/main" id="{CBC88930-F9D4-41FB-4A60-CDBDC4A486BA}"/>
              </a:ext>
            </a:extLst>
          </p:cNvPr>
          <p:cNvCxnSpPr>
            <a:stCxn id="2" idx="3"/>
            <a:endCxn id="5" idx="1"/>
          </p:cNvCxnSpPr>
          <p:nvPr/>
        </p:nvCxnSpPr>
        <p:spPr>
          <a:xfrm>
            <a:off x="4360218" y="1199078"/>
            <a:ext cx="672063" cy="1173480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Koppling: böjd 8">
            <a:extLst>
              <a:ext uri="{FF2B5EF4-FFF2-40B4-BE49-F238E27FC236}">
                <a16:creationId xmlns:a16="http://schemas.microsoft.com/office/drawing/2014/main" id="{FA938FA6-AF97-4FD7-2F44-A79CF7ED2104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>
            <a:off x="4360218" y="2372558"/>
            <a:ext cx="672063" cy="12700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Koppling: böjd 11">
            <a:extLst>
              <a:ext uri="{FF2B5EF4-FFF2-40B4-BE49-F238E27FC236}">
                <a16:creationId xmlns:a16="http://schemas.microsoft.com/office/drawing/2014/main" id="{797B3A8C-B5C8-0A86-D2D6-87CA93D46B72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4360218" y="2372558"/>
            <a:ext cx="672063" cy="1173480"/>
          </a:xfrm>
          <a:prstGeom prst="curved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Koppling: böjd 14">
            <a:extLst>
              <a:ext uri="{FF2B5EF4-FFF2-40B4-BE49-F238E27FC236}">
                <a16:creationId xmlns:a16="http://schemas.microsoft.com/office/drawing/2014/main" id="{DCEC01B3-48CD-BC0E-6DDF-CD6129B3A479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7698208" y="2372558"/>
            <a:ext cx="592427" cy="12700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: rundade hörn 17">
            <a:extLst>
              <a:ext uri="{FF2B5EF4-FFF2-40B4-BE49-F238E27FC236}">
                <a16:creationId xmlns:a16="http://schemas.microsoft.com/office/drawing/2014/main" id="{AF65F7B9-12DB-C73D-A070-9BDCA49AA6BA}"/>
              </a:ext>
            </a:extLst>
          </p:cNvPr>
          <p:cNvSpPr/>
          <p:nvPr/>
        </p:nvSpPr>
        <p:spPr>
          <a:xfrm>
            <a:off x="8290635" y="4916281"/>
            <a:ext cx="2762089" cy="142460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800" b="1" dirty="0" err="1"/>
              <a:t>Intric</a:t>
            </a:r>
            <a:endParaRPr lang="sv-SE" dirty="0"/>
          </a:p>
        </p:txBody>
      </p:sp>
      <p:cxnSp>
        <p:nvCxnSpPr>
          <p:cNvPr id="19" name="Koppling: böjd 18">
            <a:extLst>
              <a:ext uri="{FF2B5EF4-FFF2-40B4-BE49-F238E27FC236}">
                <a16:creationId xmlns:a16="http://schemas.microsoft.com/office/drawing/2014/main" id="{12539B3A-A66C-B915-E9D5-A3BCC3A30F3E}"/>
              </a:ext>
            </a:extLst>
          </p:cNvPr>
          <p:cNvCxnSpPr>
            <a:cxnSpLocks/>
            <a:stCxn id="6" idx="2"/>
            <a:endCxn id="18" idx="0"/>
          </p:cNvCxnSpPr>
          <p:nvPr/>
        </p:nvCxnSpPr>
        <p:spPr>
          <a:xfrm rot="5400000">
            <a:off x="9234209" y="4478809"/>
            <a:ext cx="874943" cy="12700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ktangel: rundade hörn 24">
            <a:extLst>
              <a:ext uri="{FF2B5EF4-FFF2-40B4-BE49-F238E27FC236}">
                <a16:creationId xmlns:a16="http://schemas.microsoft.com/office/drawing/2014/main" id="{8312CBFE-8ABA-39B4-D991-30BC3584D804}"/>
              </a:ext>
            </a:extLst>
          </p:cNvPr>
          <p:cNvSpPr/>
          <p:nvPr/>
        </p:nvSpPr>
        <p:spPr>
          <a:xfrm>
            <a:off x="5032281" y="5667378"/>
            <a:ext cx="2762089" cy="822739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800" b="1" dirty="0"/>
              <a:t>Vad tycker Sundsvall?</a:t>
            </a:r>
            <a:endParaRPr lang="sv-SE" dirty="0"/>
          </a:p>
        </p:txBody>
      </p:sp>
      <p:cxnSp>
        <p:nvCxnSpPr>
          <p:cNvPr id="26" name="Koppling: böjd 25">
            <a:extLst>
              <a:ext uri="{FF2B5EF4-FFF2-40B4-BE49-F238E27FC236}">
                <a16:creationId xmlns:a16="http://schemas.microsoft.com/office/drawing/2014/main" id="{4FD77DCD-4066-BCD0-1D76-F827A63438AD}"/>
              </a:ext>
            </a:extLst>
          </p:cNvPr>
          <p:cNvCxnSpPr>
            <a:cxnSpLocks/>
            <a:stCxn id="18" idx="1"/>
            <a:endCxn id="25" idx="3"/>
          </p:cNvCxnSpPr>
          <p:nvPr/>
        </p:nvCxnSpPr>
        <p:spPr>
          <a:xfrm rot="10800000" flipV="1">
            <a:off x="7794371" y="5628584"/>
            <a:ext cx="496265" cy="450163"/>
          </a:xfrm>
          <a:prstGeom prst="curved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ktangel: rundade hörn 29">
            <a:extLst>
              <a:ext uri="{FF2B5EF4-FFF2-40B4-BE49-F238E27FC236}">
                <a16:creationId xmlns:a16="http://schemas.microsoft.com/office/drawing/2014/main" id="{7F429BD7-2404-8C91-0C62-084986E94EBC}"/>
              </a:ext>
            </a:extLst>
          </p:cNvPr>
          <p:cNvSpPr/>
          <p:nvPr/>
        </p:nvSpPr>
        <p:spPr>
          <a:xfrm>
            <a:off x="2169837" y="5139635"/>
            <a:ext cx="2190381" cy="990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Projektet m.m.</a:t>
            </a:r>
          </a:p>
        </p:txBody>
      </p:sp>
      <p:cxnSp>
        <p:nvCxnSpPr>
          <p:cNvPr id="31" name="Koppling: böjd 30">
            <a:extLst>
              <a:ext uri="{FF2B5EF4-FFF2-40B4-BE49-F238E27FC236}">
                <a16:creationId xmlns:a16="http://schemas.microsoft.com/office/drawing/2014/main" id="{4208F70B-A2C7-51A9-6FCD-F2887B83A206}"/>
              </a:ext>
            </a:extLst>
          </p:cNvPr>
          <p:cNvCxnSpPr>
            <a:cxnSpLocks/>
            <a:stCxn id="30" idx="3"/>
            <a:endCxn id="25" idx="1"/>
          </p:cNvCxnSpPr>
          <p:nvPr/>
        </p:nvCxnSpPr>
        <p:spPr>
          <a:xfrm>
            <a:off x="4360218" y="5634935"/>
            <a:ext cx="672063" cy="443813"/>
          </a:xfrm>
          <a:prstGeom prst="curved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7145A531-0C95-7059-12BF-DABA41DF73DE}"/>
              </a:ext>
            </a:extLst>
          </p:cNvPr>
          <p:cNvSpPr/>
          <p:nvPr/>
        </p:nvSpPr>
        <p:spPr>
          <a:xfrm>
            <a:off x="5032281" y="4754359"/>
            <a:ext cx="2762089" cy="822739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800" b="1" dirty="0"/>
              <a:t>Automatiserade analyser</a:t>
            </a:r>
            <a:endParaRPr lang="sv-SE" dirty="0"/>
          </a:p>
        </p:txBody>
      </p:sp>
      <p:cxnSp>
        <p:nvCxnSpPr>
          <p:cNvPr id="13" name="Koppling: böjd 12">
            <a:extLst>
              <a:ext uri="{FF2B5EF4-FFF2-40B4-BE49-F238E27FC236}">
                <a16:creationId xmlns:a16="http://schemas.microsoft.com/office/drawing/2014/main" id="{C4D14085-F6BB-2809-0616-1D54E0D92D53}"/>
              </a:ext>
            </a:extLst>
          </p:cNvPr>
          <p:cNvCxnSpPr>
            <a:cxnSpLocks/>
            <a:stCxn id="18" idx="1"/>
            <a:endCxn id="11" idx="3"/>
          </p:cNvCxnSpPr>
          <p:nvPr/>
        </p:nvCxnSpPr>
        <p:spPr>
          <a:xfrm rot="10800000">
            <a:off x="7794371" y="5165729"/>
            <a:ext cx="496265" cy="462856"/>
          </a:xfrm>
          <a:prstGeom prst="curved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Koppling: böjd 16">
            <a:extLst>
              <a:ext uri="{FF2B5EF4-FFF2-40B4-BE49-F238E27FC236}">
                <a16:creationId xmlns:a16="http://schemas.microsoft.com/office/drawing/2014/main" id="{D0983D69-9B5A-06C3-C904-80E0912B16FA}"/>
              </a:ext>
            </a:extLst>
          </p:cNvPr>
          <p:cNvCxnSpPr>
            <a:cxnSpLocks/>
            <a:stCxn id="11" idx="1"/>
            <a:endCxn id="30" idx="3"/>
          </p:cNvCxnSpPr>
          <p:nvPr/>
        </p:nvCxnSpPr>
        <p:spPr>
          <a:xfrm rot="10800000" flipV="1">
            <a:off x="4360219" y="5165729"/>
            <a:ext cx="672063" cy="469206"/>
          </a:xfrm>
          <a:prstGeom prst="curved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807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889CF3-E004-A5D7-2325-6B2667C51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Demo!</a:t>
            </a:r>
          </a:p>
        </p:txBody>
      </p:sp>
    </p:spTree>
    <p:extLst>
      <p:ext uri="{BB962C8B-B14F-4D97-AF65-F5344CB8AC3E}">
        <p14:creationId xmlns:p14="http://schemas.microsoft.com/office/powerpoint/2010/main" val="1585260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BE26DEC-9E31-EB5B-D8DD-7719A63E8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87" y="1321880"/>
            <a:ext cx="10343626" cy="3831557"/>
          </a:xfrm>
          <a:prstGeom prst="rect">
            <a:avLst/>
          </a:prstGeom>
        </p:spPr>
      </p:pic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01D8A506-0348-68BB-20BB-042CB9E2E41F}"/>
              </a:ext>
            </a:extLst>
          </p:cNvPr>
          <p:cNvSpPr/>
          <p:nvPr/>
        </p:nvSpPr>
        <p:spPr>
          <a:xfrm rot="21432481">
            <a:off x="5715168" y="3733101"/>
            <a:ext cx="5528345" cy="11325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/>
              <a:t>utveckling.sundsvall.se/AI</a:t>
            </a:r>
          </a:p>
        </p:txBody>
      </p:sp>
    </p:spTree>
    <p:extLst>
      <p:ext uri="{BB962C8B-B14F-4D97-AF65-F5344CB8AC3E}">
        <p14:creationId xmlns:p14="http://schemas.microsoft.com/office/powerpoint/2010/main" val="154543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6D88DE73-587F-172B-DFE3-D97D7F62DA86}"/>
              </a:ext>
            </a:extLst>
          </p:cNvPr>
          <p:cNvSpPr txBox="1"/>
          <p:nvPr/>
        </p:nvSpPr>
        <p:spPr>
          <a:xfrm>
            <a:off x="1228724" y="2325482"/>
            <a:ext cx="10201275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Använda olika språkmodeller över tid – och parallellt med varandra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Använda AI som nyttjar vår egen data som kunskapsbas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Välja om den ska köras som molntjänst, lokalt i egen datahall eller mixat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Utbyta AI-tillämpningar mellan kommuner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Använda den både som verktyg (via GUI) och som tjänst (via API)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Ha full kontroll över </a:t>
            </a:r>
            <a:r>
              <a:rPr lang="sv-SE" sz="2000" dirty="0" err="1">
                <a:solidFill>
                  <a:schemeClr val="bg1"/>
                </a:solidFill>
              </a:rPr>
              <a:t>guardrails</a:t>
            </a:r>
            <a:r>
              <a:rPr lang="sv-SE" sz="2000" dirty="0">
                <a:solidFill>
                  <a:schemeClr val="bg1"/>
                </a:solidFill>
              </a:rPr>
              <a:t> och inställningar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</a:rPr>
              <a:t>Använda plattformen som verktyg för en aktiv </a:t>
            </a:r>
            <a:r>
              <a:rPr lang="sv-SE" sz="2000" dirty="0" err="1">
                <a:solidFill>
                  <a:schemeClr val="bg1"/>
                </a:solidFill>
              </a:rPr>
              <a:t>governance</a:t>
            </a:r>
            <a:endParaRPr lang="sv-SE" sz="20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b="1" dirty="0">
                <a:solidFill>
                  <a:schemeClr val="bg1"/>
                </a:solidFill>
              </a:rPr>
              <a:t>Dela all utveckling med andra kommuner så att vi blir starka tillsammans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75FEC7D-D52A-CCD8-D75B-B53658A2138E}"/>
              </a:ext>
            </a:extLst>
          </p:cNvPr>
          <p:cNvSpPr txBox="1"/>
          <p:nvPr/>
        </p:nvSpPr>
        <p:spPr>
          <a:xfrm>
            <a:off x="1228724" y="565038"/>
            <a:ext cx="52934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Målbild, </a:t>
            </a:r>
            <a:br>
              <a:rPr lang="sv-SE" sz="4000" b="1" dirty="0">
                <a:solidFill>
                  <a:schemeClr val="bg1"/>
                </a:solidFill>
              </a:rPr>
            </a:br>
            <a:r>
              <a:rPr lang="sv-SE" sz="2800" dirty="0">
                <a:solidFill>
                  <a:schemeClr val="bg1"/>
                </a:solidFill>
              </a:rPr>
              <a:t>för att dra nytta av generativ AI</a:t>
            </a:r>
            <a:br>
              <a:rPr lang="sv-SE" sz="2800" dirty="0">
                <a:solidFill>
                  <a:schemeClr val="bg1"/>
                </a:solidFill>
              </a:rPr>
            </a:br>
            <a:r>
              <a:rPr lang="sv-SE" sz="2800" dirty="0">
                <a:solidFill>
                  <a:schemeClr val="bg1"/>
                </a:solidFill>
              </a:rPr>
              <a:t>ska vi som kommun kunna;</a:t>
            </a:r>
            <a:endParaRPr lang="sv-SE" sz="4000" dirty="0">
              <a:solidFill>
                <a:schemeClr val="bg1"/>
              </a:solidFill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27B3BCF-B518-FA20-11FD-D3EEA6BE733E}"/>
              </a:ext>
            </a:extLst>
          </p:cNvPr>
          <p:cNvSpPr/>
          <p:nvPr/>
        </p:nvSpPr>
        <p:spPr>
          <a:xfrm rot="21438941">
            <a:off x="5147867" y="5453994"/>
            <a:ext cx="6269355" cy="692541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/>
              <a:t>Verktyg för verksamhetsutveckling!</a:t>
            </a:r>
          </a:p>
        </p:txBody>
      </p:sp>
    </p:spTree>
    <p:extLst>
      <p:ext uri="{BB962C8B-B14F-4D97-AF65-F5344CB8AC3E}">
        <p14:creationId xmlns:p14="http://schemas.microsoft.com/office/powerpoint/2010/main" val="2433573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ktangel 23">
            <a:extLst>
              <a:ext uri="{FF2B5EF4-FFF2-40B4-BE49-F238E27FC236}">
                <a16:creationId xmlns:a16="http://schemas.microsoft.com/office/drawing/2014/main" id="{EE74A219-0D2C-CD1B-891D-5CB78593B66F}"/>
              </a:ext>
            </a:extLst>
          </p:cNvPr>
          <p:cNvSpPr/>
          <p:nvPr/>
        </p:nvSpPr>
        <p:spPr>
          <a:xfrm>
            <a:off x="3820633" y="-63795"/>
            <a:ext cx="9314120" cy="8371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Flödesschema: Magnetskiva 1">
            <a:extLst>
              <a:ext uri="{FF2B5EF4-FFF2-40B4-BE49-F238E27FC236}">
                <a16:creationId xmlns:a16="http://schemas.microsoft.com/office/drawing/2014/main" id="{61BBDE85-4B83-AF8C-6642-8D00168082E1}"/>
              </a:ext>
            </a:extLst>
          </p:cNvPr>
          <p:cNvSpPr/>
          <p:nvPr/>
        </p:nvSpPr>
        <p:spPr>
          <a:xfrm>
            <a:off x="6118891" y="2915532"/>
            <a:ext cx="1578701" cy="1207808"/>
          </a:xfrm>
          <a:prstGeom prst="flowChartMagneticDisk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/>
              <a:t>Vektor-databas</a:t>
            </a:r>
          </a:p>
        </p:txBody>
      </p:sp>
      <p:sp>
        <p:nvSpPr>
          <p:cNvPr id="3" name="Flödesschema: Flersidigt dokument 2">
            <a:extLst>
              <a:ext uri="{FF2B5EF4-FFF2-40B4-BE49-F238E27FC236}">
                <a16:creationId xmlns:a16="http://schemas.microsoft.com/office/drawing/2014/main" id="{F72A0DC4-AE33-9D84-B6A3-BF2A6FFF09BF}"/>
              </a:ext>
            </a:extLst>
          </p:cNvPr>
          <p:cNvSpPr/>
          <p:nvPr/>
        </p:nvSpPr>
        <p:spPr>
          <a:xfrm>
            <a:off x="6370654" y="4963887"/>
            <a:ext cx="934496" cy="914400"/>
          </a:xfrm>
          <a:prstGeom prst="flowChartMultidocumen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Data</a:t>
            </a:r>
          </a:p>
        </p:txBody>
      </p:sp>
      <p:sp>
        <p:nvSpPr>
          <p:cNvPr id="4" name="Pratbubbla: rektangel 3">
            <a:extLst>
              <a:ext uri="{FF2B5EF4-FFF2-40B4-BE49-F238E27FC236}">
                <a16:creationId xmlns:a16="http://schemas.microsoft.com/office/drawing/2014/main" id="{75A50A3C-316C-A1E8-5AD4-16C9DD017FFF}"/>
              </a:ext>
            </a:extLst>
          </p:cNvPr>
          <p:cNvSpPr/>
          <p:nvPr/>
        </p:nvSpPr>
        <p:spPr>
          <a:xfrm>
            <a:off x="6018963" y="766189"/>
            <a:ext cx="1778558" cy="994786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Fråga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468D0B26-081E-47B2-63F5-40E464088474}"/>
              </a:ext>
            </a:extLst>
          </p:cNvPr>
          <p:cNvSpPr/>
          <p:nvPr/>
        </p:nvSpPr>
        <p:spPr>
          <a:xfrm>
            <a:off x="8942478" y="2915532"/>
            <a:ext cx="1578701" cy="120780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Språk-modell</a:t>
            </a:r>
          </a:p>
        </p:txBody>
      </p:sp>
      <p:sp>
        <p:nvSpPr>
          <p:cNvPr id="6" name="Pratbubbla: rektangel 5">
            <a:extLst>
              <a:ext uri="{FF2B5EF4-FFF2-40B4-BE49-F238E27FC236}">
                <a16:creationId xmlns:a16="http://schemas.microsoft.com/office/drawing/2014/main" id="{54A5C84D-90CC-0FE9-26A0-9E1E780C487A}"/>
              </a:ext>
            </a:extLst>
          </p:cNvPr>
          <p:cNvSpPr/>
          <p:nvPr/>
        </p:nvSpPr>
        <p:spPr>
          <a:xfrm>
            <a:off x="8842549" y="766189"/>
            <a:ext cx="1778558" cy="994786"/>
          </a:xfrm>
          <a:prstGeom prst="wedgeRectCallout">
            <a:avLst>
              <a:gd name="adj1" fmla="val 20410"/>
              <a:gd name="adj2" fmla="val 625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Svar</a:t>
            </a:r>
          </a:p>
        </p:txBody>
      </p: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56383AD8-0FDE-00B9-C970-D8102DD54465}"/>
              </a:ext>
            </a:extLst>
          </p:cNvPr>
          <p:cNvCxnSpPr>
            <a:cxnSpLocks/>
            <a:stCxn id="4" idx="2"/>
            <a:endCxn id="2" idx="1"/>
          </p:cNvCxnSpPr>
          <p:nvPr/>
        </p:nvCxnSpPr>
        <p:spPr>
          <a:xfrm>
            <a:off x="6908242" y="1760975"/>
            <a:ext cx="0" cy="115455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757914FC-B6C8-804F-B732-CEA8B20BC83B}"/>
              </a:ext>
            </a:extLst>
          </p:cNvPr>
          <p:cNvCxnSpPr>
            <a:cxnSpLocks/>
            <a:stCxn id="2" idx="4"/>
            <a:endCxn id="5" idx="1"/>
          </p:cNvCxnSpPr>
          <p:nvPr/>
        </p:nvCxnSpPr>
        <p:spPr>
          <a:xfrm>
            <a:off x="7697592" y="3519436"/>
            <a:ext cx="1244886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2A509DFA-9FB6-1B76-8A49-6DF88DA58447}"/>
              </a:ext>
            </a:extLst>
          </p:cNvPr>
          <p:cNvCxnSpPr>
            <a:cxnSpLocks/>
            <a:stCxn id="5" idx="0"/>
            <a:endCxn id="6" idx="2"/>
          </p:cNvCxnSpPr>
          <p:nvPr/>
        </p:nvCxnSpPr>
        <p:spPr>
          <a:xfrm flipH="1" flipV="1">
            <a:off x="9731828" y="1760975"/>
            <a:ext cx="1" cy="115455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id="{DC40EAFF-914D-3542-6BDD-C89B046EF36A}"/>
              </a:ext>
            </a:extLst>
          </p:cNvPr>
          <p:cNvCxnSpPr>
            <a:cxnSpLocks/>
            <a:stCxn id="3" idx="0"/>
            <a:endCxn id="2" idx="3"/>
          </p:cNvCxnSpPr>
          <p:nvPr/>
        </p:nvCxnSpPr>
        <p:spPr>
          <a:xfrm flipV="1">
            <a:off x="6902192" y="4123340"/>
            <a:ext cx="6050" cy="840547"/>
          </a:xfrm>
          <a:prstGeom prst="straightConnector1">
            <a:avLst/>
          </a:prstGeom>
          <a:ln w="508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ubrik 3">
            <a:extLst>
              <a:ext uri="{FF2B5EF4-FFF2-40B4-BE49-F238E27FC236}">
                <a16:creationId xmlns:a16="http://schemas.microsoft.com/office/drawing/2014/main" id="{30FA9760-6D1B-02EA-C69C-AFEF4FE6B2EF}"/>
              </a:ext>
            </a:extLst>
          </p:cNvPr>
          <p:cNvSpPr txBox="1">
            <a:spLocks/>
          </p:cNvSpPr>
          <p:nvPr/>
        </p:nvSpPr>
        <p:spPr>
          <a:xfrm>
            <a:off x="403860" y="588534"/>
            <a:ext cx="3009900" cy="20910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>
                <a:solidFill>
                  <a:schemeClr val="bg1"/>
                </a:solidFill>
              </a:rPr>
              <a:t>RAG </a:t>
            </a:r>
            <a:br>
              <a:rPr lang="sv-SE" sz="3600" dirty="0">
                <a:solidFill>
                  <a:schemeClr val="bg1"/>
                </a:solidFill>
              </a:rPr>
            </a:br>
            <a:r>
              <a:rPr lang="sv-SE" sz="2000" dirty="0">
                <a:solidFill>
                  <a:schemeClr val="bg1"/>
                </a:solidFill>
              </a:rPr>
              <a:t>(</a:t>
            </a:r>
            <a:r>
              <a:rPr lang="sv-SE" sz="2000" dirty="0" err="1">
                <a:solidFill>
                  <a:schemeClr val="bg1"/>
                </a:solidFill>
              </a:rPr>
              <a:t>Retrieval-Augmented</a:t>
            </a:r>
            <a:r>
              <a:rPr lang="sv-SE" sz="2000" dirty="0">
                <a:solidFill>
                  <a:schemeClr val="bg1"/>
                </a:solidFill>
              </a:rPr>
              <a:t> Generation)</a:t>
            </a:r>
            <a:endParaRPr lang="sv-SE" sz="3600" dirty="0">
              <a:solidFill>
                <a:schemeClr val="bg1"/>
              </a:solidFill>
            </a:endParaRPr>
          </a:p>
        </p:txBody>
      </p:sp>
      <p:sp>
        <p:nvSpPr>
          <p:cNvPr id="26" name="Frihandsfigur: Form 25">
            <a:extLst>
              <a:ext uri="{FF2B5EF4-FFF2-40B4-BE49-F238E27FC236}">
                <a16:creationId xmlns:a16="http://schemas.microsoft.com/office/drawing/2014/main" id="{075D2F78-C1D3-8701-B400-867359D2E64E}"/>
              </a:ext>
            </a:extLst>
          </p:cNvPr>
          <p:cNvSpPr/>
          <p:nvPr/>
        </p:nvSpPr>
        <p:spPr>
          <a:xfrm>
            <a:off x="403860" y="1911606"/>
            <a:ext cx="2916255" cy="134679"/>
          </a:xfrm>
          <a:custGeom>
            <a:avLst/>
            <a:gdLst>
              <a:gd name="connsiteX0" fmla="*/ 0 w 4125433"/>
              <a:gd name="connsiteY0" fmla="*/ 134679 h 134679"/>
              <a:gd name="connsiteX1" fmla="*/ 1757917 w 4125433"/>
              <a:gd name="connsiteY1" fmla="*/ 0 h 134679"/>
              <a:gd name="connsiteX2" fmla="*/ 3048000 w 4125433"/>
              <a:gd name="connsiteY2" fmla="*/ 35441 h 134679"/>
              <a:gd name="connsiteX3" fmla="*/ 3317358 w 4125433"/>
              <a:gd name="connsiteY3" fmla="*/ 70883 h 134679"/>
              <a:gd name="connsiteX4" fmla="*/ 3948224 w 4125433"/>
              <a:gd name="connsiteY4" fmla="*/ 92148 h 134679"/>
              <a:gd name="connsiteX5" fmla="*/ 4125433 w 4125433"/>
              <a:gd name="connsiteY5" fmla="*/ 77972 h 13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5433" h="134679">
                <a:moveTo>
                  <a:pt x="0" y="134679"/>
                </a:moveTo>
                <a:cubicBezTo>
                  <a:pt x="624958" y="75609"/>
                  <a:pt x="1249917" y="16540"/>
                  <a:pt x="1757917" y="0"/>
                </a:cubicBezTo>
                <a:lnTo>
                  <a:pt x="3048000" y="35441"/>
                </a:lnTo>
                <a:cubicBezTo>
                  <a:pt x="3307907" y="47255"/>
                  <a:pt x="3167321" y="61432"/>
                  <a:pt x="3317358" y="70883"/>
                </a:cubicBezTo>
                <a:cubicBezTo>
                  <a:pt x="3467395" y="80334"/>
                  <a:pt x="3813545" y="90967"/>
                  <a:pt x="3948224" y="92148"/>
                </a:cubicBezTo>
                <a:cubicBezTo>
                  <a:pt x="4082903" y="93329"/>
                  <a:pt x="4104168" y="85650"/>
                  <a:pt x="4125433" y="7797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Frihandsfigur: Form 26">
            <a:extLst>
              <a:ext uri="{FF2B5EF4-FFF2-40B4-BE49-F238E27FC236}">
                <a16:creationId xmlns:a16="http://schemas.microsoft.com/office/drawing/2014/main" id="{1B6FFD00-7876-DD03-E365-6D82EABFFDB4}"/>
              </a:ext>
            </a:extLst>
          </p:cNvPr>
          <p:cNvSpPr/>
          <p:nvPr/>
        </p:nvSpPr>
        <p:spPr>
          <a:xfrm>
            <a:off x="418037" y="1916614"/>
            <a:ext cx="2906233" cy="200554"/>
          </a:xfrm>
          <a:custGeom>
            <a:avLst/>
            <a:gdLst>
              <a:gd name="connsiteX0" fmla="*/ 0 w 4111256"/>
              <a:gd name="connsiteY0" fmla="*/ 200554 h 200554"/>
              <a:gd name="connsiteX1" fmla="*/ 907312 w 4111256"/>
              <a:gd name="connsiteY1" fmla="*/ 23345 h 200554"/>
              <a:gd name="connsiteX2" fmla="*/ 1793358 w 4111256"/>
              <a:gd name="connsiteY2" fmla="*/ 44610 h 200554"/>
              <a:gd name="connsiteX3" fmla="*/ 2757377 w 4111256"/>
              <a:gd name="connsiteY3" fmla="*/ 2080 h 200554"/>
              <a:gd name="connsiteX4" fmla="*/ 3345712 w 4111256"/>
              <a:gd name="connsiteY4" fmla="*/ 122582 h 200554"/>
              <a:gd name="connsiteX5" fmla="*/ 4111256 w 4111256"/>
              <a:gd name="connsiteY5" fmla="*/ 23345 h 200554"/>
              <a:gd name="connsiteX6" fmla="*/ 4111256 w 4111256"/>
              <a:gd name="connsiteY6" fmla="*/ 23345 h 20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1256" h="200554">
                <a:moveTo>
                  <a:pt x="0" y="200554"/>
                </a:moveTo>
                <a:cubicBezTo>
                  <a:pt x="304209" y="124945"/>
                  <a:pt x="608419" y="49336"/>
                  <a:pt x="907312" y="23345"/>
                </a:cubicBezTo>
                <a:cubicBezTo>
                  <a:pt x="1206205" y="-2646"/>
                  <a:pt x="1485014" y="48154"/>
                  <a:pt x="1793358" y="44610"/>
                </a:cubicBezTo>
                <a:cubicBezTo>
                  <a:pt x="2101702" y="41066"/>
                  <a:pt x="2498651" y="-10915"/>
                  <a:pt x="2757377" y="2080"/>
                </a:cubicBezTo>
                <a:cubicBezTo>
                  <a:pt x="3016103" y="15075"/>
                  <a:pt x="3120066" y="119038"/>
                  <a:pt x="3345712" y="122582"/>
                </a:cubicBezTo>
                <a:cubicBezTo>
                  <a:pt x="3571358" y="126126"/>
                  <a:pt x="4111256" y="23345"/>
                  <a:pt x="4111256" y="23345"/>
                </a:cubicBezTo>
                <a:lnTo>
                  <a:pt x="4111256" y="23345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Frihandsfigur: Form 27">
            <a:extLst>
              <a:ext uri="{FF2B5EF4-FFF2-40B4-BE49-F238E27FC236}">
                <a16:creationId xmlns:a16="http://schemas.microsoft.com/office/drawing/2014/main" id="{346C3C8B-46E7-EB28-D545-4A9A1B952EFA}"/>
              </a:ext>
            </a:extLst>
          </p:cNvPr>
          <p:cNvSpPr/>
          <p:nvPr/>
        </p:nvSpPr>
        <p:spPr>
          <a:xfrm rot="10800000">
            <a:off x="389682" y="1911605"/>
            <a:ext cx="2940537" cy="134679"/>
          </a:xfrm>
          <a:custGeom>
            <a:avLst/>
            <a:gdLst>
              <a:gd name="connsiteX0" fmla="*/ 0 w 4125433"/>
              <a:gd name="connsiteY0" fmla="*/ 134679 h 134679"/>
              <a:gd name="connsiteX1" fmla="*/ 1757917 w 4125433"/>
              <a:gd name="connsiteY1" fmla="*/ 0 h 134679"/>
              <a:gd name="connsiteX2" fmla="*/ 3048000 w 4125433"/>
              <a:gd name="connsiteY2" fmla="*/ 35441 h 134679"/>
              <a:gd name="connsiteX3" fmla="*/ 3317358 w 4125433"/>
              <a:gd name="connsiteY3" fmla="*/ 70883 h 134679"/>
              <a:gd name="connsiteX4" fmla="*/ 3948224 w 4125433"/>
              <a:gd name="connsiteY4" fmla="*/ 92148 h 134679"/>
              <a:gd name="connsiteX5" fmla="*/ 4125433 w 4125433"/>
              <a:gd name="connsiteY5" fmla="*/ 77972 h 13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25433" h="134679">
                <a:moveTo>
                  <a:pt x="0" y="134679"/>
                </a:moveTo>
                <a:cubicBezTo>
                  <a:pt x="624958" y="75609"/>
                  <a:pt x="1249917" y="16540"/>
                  <a:pt x="1757917" y="0"/>
                </a:cubicBezTo>
                <a:lnTo>
                  <a:pt x="3048000" y="35441"/>
                </a:lnTo>
                <a:cubicBezTo>
                  <a:pt x="3307907" y="47255"/>
                  <a:pt x="3167321" y="61432"/>
                  <a:pt x="3317358" y="70883"/>
                </a:cubicBezTo>
                <a:cubicBezTo>
                  <a:pt x="3467395" y="80334"/>
                  <a:pt x="3813545" y="90967"/>
                  <a:pt x="3948224" y="92148"/>
                </a:cubicBezTo>
                <a:cubicBezTo>
                  <a:pt x="4082903" y="93329"/>
                  <a:pt x="4104168" y="85650"/>
                  <a:pt x="4125433" y="77972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Frihandsfigur: Form 28">
            <a:extLst>
              <a:ext uri="{FF2B5EF4-FFF2-40B4-BE49-F238E27FC236}">
                <a16:creationId xmlns:a16="http://schemas.microsoft.com/office/drawing/2014/main" id="{81B1B682-7F89-337A-B87C-AA7C5B9222A3}"/>
              </a:ext>
            </a:extLst>
          </p:cNvPr>
          <p:cNvSpPr/>
          <p:nvPr/>
        </p:nvSpPr>
        <p:spPr>
          <a:xfrm rot="10800000">
            <a:off x="403860" y="1916614"/>
            <a:ext cx="2930432" cy="200554"/>
          </a:xfrm>
          <a:custGeom>
            <a:avLst/>
            <a:gdLst>
              <a:gd name="connsiteX0" fmla="*/ 0 w 4111256"/>
              <a:gd name="connsiteY0" fmla="*/ 200554 h 200554"/>
              <a:gd name="connsiteX1" fmla="*/ 907312 w 4111256"/>
              <a:gd name="connsiteY1" fmla="*/ 23345 h 200554"/>
              <a:gd name="connsiteX2" fmla="*/ 1793358 w 4111256"/>
              <a:gd name="connsiteY2" fmla="*/ 44610 h 200554"/>
              <a:gd name="connsiteX3" fmla="*/ 2757377 w 4111256"/>
              <a:gd name="connsiteY3" fmla="*/ 2080 h 200554"/>
              <a:gd name="connsiteX4" fmla="*/ 3345712 w 4111256"/>
              <a:gd name="connsiteY4" fmla="*/ 122582 h 200554"/>
              <a:gd name="connsiteX5" fmla="*/ 4111256 w 4111256"/>
              <a:gd name="connsiteY5" fmla="*/ 23345 h 200554"/>
              <a:gd name="connsiteX6" fmla="*/ 4111256 w 4111256"/>
              <a:gd name="connsiteY6" fmla="*/ 23345 h 200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1256" h="200554">
                <a:moveTo>
                  <a:pt x="0" y="200554"/>
                </a:moveTo>
                <a:cubicBezTo>
                  <a:pt x="304209" y="124945"/>
                  <a:pt x="608419" y="49336"/>
                  <a:pt x="907312" y="23345"/>
                </a:cubicBezTo>
                <a:cubicBezTo>
                  <a:pt x="1206205" y="-2646"/>
                  <a:pt x="1485014" y="48154"/>
                  <a:pt x="1793358" y="44610"/>
                </a:cubicBezTo>
                <a:cubicBezTo>
                  <a:pt x="2101702" y="41066"/>
                  <a:pt x="2498651" y="-10915"/>
                  <a:pt x="2757377" y="2080"/>
                </a:cubicBezTo>
                <a:cubicBezTo>
                  <a:pt x="3016103" y="15075"/>
                  <a:pt x="3120066" y="119038"/>
                  <a:pt x="3345712" y="122582"/>
                </a:cubicBezTo>
                <a:cubicBezTo>
                  <a:pt x="3571358" y="126126"/>
                  <a:pt x="4111256" y="23345"/>
                  <a:pt x="4111256" y="23345"/>
                </a:cubicBezTo>
                <a:lnTo>
                  <a:pt x="4111256" y="23345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0" name="Rektangel: rundade hörn 29">
            <a:extLst>
              <a:ext uri="{FF2B5EF4-FFF2-40B4-BE49-F238E27FC236}">
                <a16:creationId xmlns:a16="http://schemas.microsoft.com/office/drawing/2014/main" id="{0A354A1A-FF2E-F247-7D5A-E37AAA5B6385}"/>
              </a:ext>
            </a:extLst>
          </p:cNvPr>
          <p:cNvSpPr/>
          <p:nvPr/>
        </p:nvSpPr>
        <p:spPr>
          <a:xfrm>
            <a:off x="4672536" y="3468741"/>
            <a:ext cx="1647825" cy="384350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 dirty="0"/>
              <a:t>Kunskapskälla</a:t>
            </a:r>
          </a:p>
        </p:txBody>
      </p:sp>
    </p:spTree>
    <p:extLst>
      <p:ext uri="{BB962C8B-B14F-4D97-AF65-F5344CB8AC3E}">
        <p14:creationId xmlns:p14="http://schemas.microsoft.com/office/powerpoint/2010/main" val="2156901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ktangel 52">
            <a:extLst>
              <a:ext uri="{FF2B5EF4-FFF2-40B4-BE49-F238E27FC236}">
                <a16:creationId xmlns:a16="http://schemas.microsoft.com/office/drawing/2014/main" id="{91DF7235-0A86-BBEC-5718-443BA411D251}"/>
              </a:ext>
            </a:extLst>
          </p:cNvPr>
          <p:cNvSpPr/>
          <p:nvPr/>
        </p:nvSpPr>
        <p:spPr>
          <a:xfrm>
            <a:off x="1492892" y="1592182"/>
            <a:ext cx="5980919" cy="2502128"/>
          </a:xfrm>
          <a:prstGeom prst="rect">
            <a:avLst/>
          </a:prstGeom>
          <a:solidFill>
            <a:srgbClr val="005595">
              <a:alpha val="20000"/>
            </a:srgbClr>
          </a:solidFill>
          <a:ln>
            <a:solidFill>
              <a:srgbClr val="00559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sv-SE" b="1" dirty="0" err="1">
                <a:solidFill>
                  <a:schemeClr val="accent1">
                    <a:lumMod val="75000"/>
                  </a:schemeClr>
                </a:solidFill>
              </a:rPr>
              <a:t>Intric</a:t>
            </a:r>
            <a:endParaRPr lang="sv-S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52CE98B4-9FA4-A9F0-E1F9-38081280386A}"/>
              </a:ext>
            </a:extLst>
          </p:cNvPr>
          <p:cNvSpPr/>
          <p:nvPr/>
        </p:nvSpPr>
        <p:spPr>
          <a:xfrm>
            <a:off x="7758311" y="2280370"/>
            <a:ext cx="3289127" cy="1464636"/>
          </a:xfrm>
          <a:prstGeom prst="rect">
            <a:avLst/>
          </a:prstGeom>
          <a:noFill/>
          <a:ln>
            <a:solidFill>
              <a:srgbClr val="00559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16000" rtlCol="0" anchor="ctr"/>
          <a:lstStyle/>
          <a:p>
            <a:pPr algn="r"/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Datakällor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E909C30-C585-DC98-B24A-079F8426ABC4}"/>
              </a:ext>
            </a:extLst>
          </p:cNvPr>
          <p:cNvSpPr/>
          <p:nvPr/>
        </p:nvSpPr>
        <p:spPr>
          <a:xfrm>
            <a:off x="2758359" y="2533589"/>
            <a:ext cx="3673252" cy="9581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Applikation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BD42895-FF11-A3F4-32E6-2381307EA798}"/>
              </a:ext>
            </a:extLst>
          </p:cNvPr>
          <p:cNvSpPr/>
          <p:nvPr/>
        </p:nvSpPr>
        <p:spPr>
          <a:xfrm>
            <a:off x="4420414" y="857955"/>
            <a:ext cx="1229484" cy="43027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Digital tjänst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F52C395-2FE7-A9E6-53BE-1E6B90BCE757}"/>
              </a:ext>
            </a:extLst>
          </p:cNvPr>
          <p:cNvSpPr/>
          <p:nvPr/>
        </p:nvSpPr>
        <p:spPr>
          <a:xfrm>
            <a:off x="2758359" y="1812370"/>
            <a:ext cx="1794974" cy="46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GUI</a:t>
            </a: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90DF9D05-5BA8-7524-496C-6BD2A36BC2F4}"/>
              </a:ext>
            </a:extLst>
          </p:cNvPr>
          <p:cNvSpPr/>
          <p:nvPr/>
        </p:nvSpPr>
        <p:spPr>
          <a:xfrm>
            <a:off x="5480018" y="1812370"/>
            <a:ext cx="468000" cy="46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00" b="1" dirty="0"/>
              <a:t>API</a:t>
            </a:r>
          </a:p>
        </p:txBody>
      </p: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4D0F0283-9635-1D56-7A06-7CE41AB2F30F}"/>
              </a:ext>
            </a:extLst>
          </p:cNvPr>
          <p:cNvCxnSpPr>
            <a:cxnSpLocks/>
            <a:stCxn id="11" idx="4"/>
          </p:cNvCxnSpPr>
          <p:nvPr/>
        </p:nvCxnSpPr>
        <p:spPr>
          <a:xfrm>
            <a:off x="5714018" y="2280370"/>
            <a:ext cx="0" cy="25321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A4AEA004-50DE-A900-EA53-33997FC65EFB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>
            <a:off x="5035156" y="1288233"/>
            <a:ext cx="678862" cy="524137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ktangel 22">
            <a:extLst>
              <a:ext uri="{FF2B5EF4-FFF2-40B4-BE49-F238E27FC236}">
                <a16:creationId xmlns:a16="http://schemas.microsoft.com/office/drawing/2014/main" id="{CB6F3423-A91C-1762-797A-CC87FF84010C}"/>
              </a:ext>
            </a:extLst>
          </p:cNvPr>
          <p:cNvSpPr/>
          <p:nvPr/>
        </p:nvSpPr>
        <p:spPr>
          <a:xfrm>
            <a:off x="3042166" y="857955"/>
            <a:ext cx="1229484" cy="43027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Administratör</a:t>
            </a:r>
          </a:p>
        </p:txBody>
      </p:sp>
      <p:cxnSp>
        <p:nvCxnSpPr>
          <p:cNvPr id="25" name="Rak koppling 24">
            <a:extLst>
              <a:ext uri="{FF2B5EF4-FFF2-40B4-BE49-F238E27FC236}">
                <a16:creationId xmlns:a16="http://schemas.microsoft.com/office/drawing/2014/main" id="{EF5F6590-2B6D-3182-A93A-ABB81CAEF0AA}"/>
              </a:ext>
            </a:extLst>
          </p:cNvPr>
          <p:cNvCxnSpPr>
            <a:cxnSpLocks/>
            <a:stCxn id="23" idx="2"/>
            <a:endCxn id="9" idx="0"/>
          </p:cNvCxnSpPr>
          <p:nvPr/>
        </p:nvCxnSpPr>
        <p:spPr>
          <a:xfrm flipH="1">
            <a:off x="3655846" y="1288233"/>
            <a:ext cx="1062" cy="524137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ak koppling 27">
            <a:extLst>
              <a:ext uri="{FF2B5EF4-FFF2-40B4-BE49-F238E27FC236}">
                <a16:creationId xmlns:a16="http://schemas.microsoft.com/office/drawing/2014/main" id="{659E5892-B110-6E48-5938-A8F73CFC1116}"/>
              </a:ext>
            </a:extLst>
          </p:cNvPr>
          <p:cNvCxnSpPr>
            <a:cxnSpLocks/>
            <a:stCxn id="9" idx="3"/>
            <a:endCxn id="11" idx="2"/>
          </p:cNvCxnSpPr>
          <p:nvPr/>
        </p:nvCxnSpPr>
        <p:spPr>
          <a:xfrm>
            <a:off x="4553333" y="2046370"/>
            <a:ext cx="926685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Flödesschema: Magnetskiva 28">
            <a:extLst>
              <a:ext uri="{FF2B5EF4-FFF2-40B4-BE49-F238E27FC236}">
                <a16:creationId xmlns:a16="http://schemas.microsoft.com/office/drawing/2014/main" id="{DACA919E-D523-A560-2812-0A3B126BBF78}"/>
              </a:ext>
            </a:extLst>
          </p:cNvPr>
          <p:cNvSpPr/>
          <p:nvPr/>
        </p:nvSpPr>
        <p:spPr>
          <a:xfrm>
            <a:off x="5334565" y="3173273"/>
            <a:ext cx="957048" cy="763559"/>
          </a:xfrm>
          <a:prstGeom prst="flowChartMagneticDisk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Vektor-databas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7C786F49-5C60-67B9-333B-C5678C403993}"/>
              </a:ext>
            </a:extLst>
          </p:cNvPr>
          <p:cNvSpPr/>
          <p:nvPr/>
        </p:nvSpPr>
        <p:spPr>
          <a:xfrm>
            <a:off x="7875348" y="2533588"/>
            <a:ext cx="913238" cy="4302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Webb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C5C182EE-8B26-CA5F-B605-FDB53717588E}"/>
              </a:ext>
            </a:extLst>
          </p:cNvPr>
          <p:cNvSpPr/>
          <p:nvPr/>
        </p:nvSpPr>
        <p:spPr>
          <a:xfrm>
            <a:off x="8889871" y="2533588"/>
            <a:ext cx="913238" cy="4302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Fil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B1CBCED4-DB64-E7DA-A710-FBFE79F2B51F}"/>
              </a:ext>
            </a:extLst>
          </p:cNvPr>
          <p:cNvSpPr/>
          <p:nvPr/>
        </p:nvSpPr>
        <p:spPr>
          <a:xfrm>
            <a:off x="7875348" y="3058684"/>
            <a:ext cx="913238" cy="4302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Databas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68389604-CC19-283E-2A47-DAF2445B3232}"/>
              </a:ext>
            </a:extLst>
          </p:cNvPr>
          <p:cNvSpPr/>
          <p:nvPr/>
        </p:nvSpPr>
        <p:spPr>
          <a:xfrm>
            <a:off x="8889871" y="3061286"/>
            <a:ext cx="913238" cy="43027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Etc.</a:t>
            </a:r>
          </a:p>
        </p:txBody>
      </p:sp>
      <p:sp>
        <p:nvSpPr>
          <p:cNvPr id="39" name="Ellips 38">
            <a:extLst>
              <a:ext uri="{FF2B5EF4-FFF2-40B4-BE49-F238E27FC236}">
                <a16:creationId xmlns:a16="http://schemas.microsoft.com/office/drawing/2014/main" id="{13519148-778F-6127-247F-0BBBEC6C7AFA}"/>
              </a:ext>
            </a:extLst>
          </p:cNvPr>
          <p:cNvSpPr/>
          <p:nvPr/>
        </p:nvSpPr>
        <p:spPr>
          <a:xfrm>
            <a:off x="6781649" y="2778688"/>
            <a:ext cx="468000" cy="468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00" b="1" dirty="0"/>
              <a:t>API</a:t>
            </a:r>
          </a:p>
        </p:txBody>
      </p:sp>
      <p:cxnSp>
        <p:nvCxnSpPr>
          <p:cNvPr id="40" name="Rak koppling 39">
            <a:extLst>
              <a:ext uri="{FF2B5EF4-FFF2-40B4-BE49-F238E27FC236}">
                <a16:creationId xmlns:a16="http://schemas.microsoft.com/office/drawing/2014/main" id="{CF0EDD2C-B6DB-FCC3-39F1-005D4E686C99}"/>
              </a:ext>
            </a:extLst>
          </p:cNvPr>
          <p:cNvCxnSpPr>
            <a:cxnSpLocks/>
            <a:stCxn id="35" idx="1"/>
            <a:endCxn id="39" idx="6"/>
          </p:cNvCxnSpPr>
          <p:nvPr/>
        </p:nvCxnSpPr>
        <p:spPr>
          <a:xfrm flipH="1">
            <a:off x="7249649" y="3012688"/>
            <a:ext cx="508662" cy="0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Rak koppling 43">
            <a:extLst>
              <a:ext uri="{FF2B5EF4-FFF2-40B4-BE49-F238E27FC236}">
                <a16:creationId xmlns:a16="http://schemas.microsoft.com/office/drawing/2014/main" id="{37DA36E7-F767-9C4F-F9CC-CCF7F23028FE}"/>
              </a:ext>
            </a:extLst>
          </p:cNvPr>
          <p:cNvCxnSpPr>
            <a:cxnSpLocks/>
            <a:stCxn id="39" idx="2"/>
            <a:endCxn id="5" idx="3"/>
          </p:cNvCxnSpPr>
          <p:nvPr/>
        </p:nvCxnSpPr>
        <p:spPr>
          <a:xfrm flipH="1">
            <a:off x="6431611" y="3012688"/>
            <a:ext cx="35003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ktangel: rundade hörn 46">
            <a:extLst>
              <a:ext uri="{FF2B5EF4-FFF2-40B4-BE49-F238E27FC236}">
                <a16:creationId xmlns:a16="http://schemas.microsoft.com/office/drawing/2014/main" id="{6ADED68F-43F3-2E26-0864-4E7A5F4ECBAE}"/>
              </a:ext>
            </a:extLst>
          </p:cNvPr>
          <p:cNvSpPr/>
          <p:nvPr/>
        </p:nvSpPr>
        <p:spPr>
          <a:xfrm>
            <a:off x="2758358" y="4432096"/>
            <a:ext cx="1354107" cy="43027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Språkmodell 1</a:t>
            </a:r>
          </a:p>
        </p:txBody>
      </p:sp>
      <p:sp>
        <p:nvSpPr>
          <p:cNvPr id="48" name="Rektangel: rundade hörn 47">
            <a:extLst>
              <a:ext uri="{FF2B5EF4-FFF2-40B4-BE49-F238E27FC236}">
                <a16:creationId xmlns:a16="http://schemas.microsoft.com/office/drawing/2014/main" id="{77C3E3C8-28DE-F77A-6F6F-8E68FCDEC914}"/>
              </a:ext>
            </a:extLst>
          </p:cNvPr>
          <p:cNvSpPr/>
          <p:nvPr/>
        </p:nvSpPr>
        <p:spPr>
          <a:xfrm>
            <a:off x="4196883" y="4423379"/>
            <a:ext cx="1354107" cy="43027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Språkmodell 2</a:t>
            </a:r>
          </a:p>
        </p:txBody>
      </p:sp>
      <p:cxnSp>
        <p:nvCxnSpPr>
          <p:cNvPr id="49" name="Rak koppling 48">
            <a:extLst>
              <a:ext uri="{FF2B5EF4-FFF2-40B4-BE49-F238E27FC236}">
                <a16:creationId xmlns:a16="http://schemas.microsoft.com/office/drawing/2014/main" id="{16AB6AA3-FAD9-75AB-369F-49EE89CA262D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3435412" y="3488962"/>
            <a:ext cx="0" cy="94313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ktangel: rundade hörn 51">
            <a:extLst>
              <a:ext uri="{FF2B5EF4-FFF2-40B4-BE49-F238E27FC236}">
                <a16:creationId xmlns:a16="http://schemas.microsoft.com/office/drawing/2014/main" id="{FEF685E6-27F3-B373-9C2B-515626A4F2FE}"/>
              </a:ext>
            </a:extLst>
          </p:cNvPr>
          <p:cNvSpPr/>
          <p:nvPr/>
        </p:nvSpPr>
        <p:spPr>
          <a:xfrm>
            <a:off x="2758357" y="4957192"/>
            <a:ext cx="1354107" cy="43027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/>
              <a:t>Embedding</a:t>
            </a:r>
            <a:r>
              <a:rPr lang="sv-SE" sz="1200" dirty="0"/>
              <a:t> 1</a:t>
            </a:r>
          </a:p>
        </p:txBody>
      </p:sp>
      <p:sp>
        <p:nvSpPr>
          <p:cNvPr id="55" name="Rektangel: rundade hörn 54">
            <a:extLst>
              <a:ext uri="{FF2B5EF4-FFF2-40B4-BE49-F238E27FC236}">
                <a16:creationId xmlns:a16="http://schemas.microsoft.com/office/drawing/2014/main" id="{BE81070A-2B38-B6D4-268E-902D11794513}"/>
              </a:ext>
            </a:extLst>
          </p:cNvPr>
          <p:cNvSpPr/>
          <p:nvPr/>
        </p:nvSpPr>
        <p:spPr>
          <a:xfrm>
            <a:off x="4196883" y="4935290"/>
            <a:ext cx="1354107" cy="43027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/>
              <a:t>Embedding</a:t>
            </a:r>
            <a:r>
              <a:rPr lang="sv-SE" sz="1200" dirty="0"/>
              <a:t> 2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14DF7DCC-8798-F5FA-5ED7-514AE2E89528}"/>
              </a:ext>
            </a:extLst>
          </p:cNvPr>
          <p:cNvSpPr/>
          <p:nvPr/>
        </p:nvSpPr>
        <p:spPr>
          <a:xfrm>
            <a:off x="1470651" y="4240780"/>
            <a:ext cx="4202355" cy="1310933"/>
          </a:xfrm>
          <a:prstGeom prst="rect">
            <a:avLst/>
          </a:prstGeom>
          <a:noFill/>
          <a:ln>
            <a:solidFill>
              <a:srgbClr val="005595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sv-SE" sz="1200" b="1" dirty="0">
                <a:solidFill>
                  <a:schemeClr val="accent1">
                    <a:lumMod val="50000"/>
                  </a:schemeClr>
                </a:solidFill>
              </a:rPr>
              <a:t>Modeller</a:t>
            </a:r>
          </a:p>
        </p:txBody>
      </p:sp>
      <p:pic>
        <p:nvPicPr>
          <p:cNvPr id="1025" name="Bildobjekt 1024">
            <a:extLst>
              <a:ext uri="{FF2B5EF4-FFF2-40B4-BE49-F238E27FC236}">
                <a16:creationId xmlns:a16="http://schemas.microsoft.com/office/drawing/2014/main" id="{A95D45F1-115E-614C-EFA7-09AAA388A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3049" y="7072660"/>
            <a:ext cx="3193920" cy="201348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D0EA19CB-E24C-7F87-4EE7-BE168ADA2A03}"/>
              </a:ext>
            </a:extLst>
          </p:cNvPr>
          <p:cNvSpPr/>
          <p:nvPr/>
        </p:nvSpPr>
        <p:spPr>
          <a:xfrm>
            <a:off x="5798662" y="857955"/>
            <a:ext cx="1229484" cy="43027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Automatiserad process</a:t>
            </a:r>
          </a:p>
        </p:txBody>
      </p: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21AF9C19-7FEC-1898-460B-CECBBDCD9F6D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flipH="1">
            <a:off x="5714018" y="1288233"/>
            <a:ext cx="699386" cy="524137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653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D9449E-DC0B-6C78-CDB5-C5C77FC8F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/>
              <a:t>Vad vi gör just nu (utvecklingsmässigt)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FD7BD7-33A2-E0EF-AE37-DDA411B8B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01" y="2129544"/>
            <a:ext cx="8541036" cy="381405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Standardiserade kopplingar mot våra vanligaste tjänster - ”AI ska bara kräva ett par klick”</a:t>
            </a:r>
          </a:p>
          <a:p>
            <a:pPr marL="968375" lvl="1" indent="-342900"/>
            <a:r>
              <a:rPr lang="sv-SE" dirty="0"/>
              <a:t>Standardmodul i Sitevision –Fullt integrerad med vår webbinfrastruktur</a:t>
            </a:r>
          </a:p>
          <a:p>
            <a:pPr marL="968375" lvl="1" indent="-342900"/>
            <a:r>
              <a:rPr lang="sv-SE" dirty="0"/>
              <a:t>Standardmodul i intranätet</a:t>
            </a:r>
          </a:p>
          <a:p>
            <a:pPr marL="968375" lvl="1" indent="-342900"/>
            <a:r>
              <a:rPr lang="sv-SE" dirty="0"/>
              <a:t>Standardmodul i vår webbramverk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Standardiserade kopplingar för inflöde av data</a:t>
            </a:r>
          </a:p>
          <a:p>
            <a:pPr marL="968375" lvl="1" indent="-342900"/>
            <a:r>
              <a:rPr lang="sv-SE" dirty="0"/>
              <a:t>Standardintegration gentemot TEIS</a:t>
            </a:r>
          </a:p>
          <a:p>
            <a:pPr marL="968375" lvl="1" indent="-342900"/>
            <a:r>
              <a:rPr lang="sv-SE" dirty="0"/>
              <a:t>Standardintegration gentemot vår API-infrastruktur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Koll och kontroll – </a:t>
            </a:r>
            <a:r>
              <a:rPr lang="sv-SE" dirty="0" err="1"/>
              <a:t>Governance</a:t>
            </a:r>
            <a:r>
              <a:rPr lang="sv-SE" dirty="0"/>
              <a:t> och insyn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Analys och insikter</a:t>
            </a:r>
          </a:p>
        </p:txBody>
      </p:sp>
    </p:spTree>
    <p:extLst>
      <p:ext uri="{BB962C8B-B14F-4D97-AF65-F5344CB8AC3E}">
        <p14:creationId xmlns:p14="http://schemas.microsoft.com/office/powerpoint/2010/main" val="1641563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759AEA-1F94-1E29-F0D9-8CDBB9049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v-SE" dirty="0"/>
              <a:t>Vad kan man göra då?</a:t>
            </a:r>
            <a:br>
              <a:rPr lang="sv-SE" dirty="0"/>
            </a:br>
            <a:r>
              <a:rPr lang="sv-SE" sz="4000" b="0" dirty="0"/>
              <a:t>Vilka typer av AI-tjänster kan plattformen användas till?</a:t>
            </a:r>
            <a:endParaRPr lang="sv-SE" b="0" dirty="0"/>
          </a:p>
        </p:txBody>
      </p:sp>
    </p:spTree>
    <p:extLst>
      <p:ext uri="{BB962C8B-B14F-4D97-AF65-F5344CB8AC3E}">
        <p14:creationId xmlns:p14="http://schemas.microsoft.com/office/powerpoint/2010/main" val="2814019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EF6EAA9-2ABE-A3ED-0AA3-6CB60EC7A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484" y="852810"/>
            <a:ext cx="3613082" cy="843972"/>
          </a:xfrm>
          <a:solidFill>
            <a:schemeClr val="accent1"/>
          </a:solidFill>
        </p:spPr>
        <p:txBody>
          <a:bodyPr anchor="ctr">
            <a:norm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</a:rPr>
              <a:t>Assistenter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E7994989-EEC8-1278-274E-F2C6040607AC}"/>
              </a:ext>
            </a:extLst>
          </p:cNvPr>
          <p:cNvSpPr txBox="1">
            <a:spLocks/>
          </p:cNvSpPr>
          <p:nvPr/>
        </p:nvSpPr>
        <p:spPr>
          <a:xfrm>
            <a:off x="6158482" y="1806934"/>
            <a:ext cx="3613082" cy="84397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rgbClr val="005595"/>
              </a:buClr>
              <a:buSzPct val="12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49238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400" b="1" dirty="0">
                <a:solidFill>
                  <a:schemeClr val="bg1"/>
                </a:solidFill>
              </a:rPr>
              <a:t>Services</a:t>
            </a:r>
          </a:p>
        </p:txBody>
      </p:sp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B8A17217-0A7F-9E28-4AE3-935642B29BE8}"/>
              </a:ext>
            </a:extLst>
          </p:cNvPr>
          <p:cNvSpPr txBox="1">
            <a:spLocks/>
          </p:cNvSpPr>
          <p:nvPr/>
        </p:nvSpPr>
        <p:spPr>
          <a:xfrm>
            <a:off x="6158481" y="2761058"/>
            <a:ext cx="3613083" cy="84397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rgbClr val="005595"/>
              </a:buClr>
              <a:buSzPct val="12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49238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400" b="1" dirty="0">
                <a:solidFill>
                  <a:schemeClr val="bg1"/>
                </a:solidFill>
              </a:rPr>
              <a:t>Transkribering</a:t>
            </a:r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D6E3CB93-E759-F2AD-D830-7BB90F38F593}"/>
              </a:ext>
            </a:extLst>
          </p:cNvPr>
          <p:cNvSpPr txBox="1">
            <a:spLocks/>
          </p:cNvSpPr>
          <p:nvPr/>
        </p:nvSpPr>
        <p:spPr>
          <a:xfrm>
            <a:off x="6158482" y="3715182"/>
            <a:ext cx="3613082" cy="843972"/>
          </a:xfrm>
          <a:custGeom>
            <a:avLst/>
            <a:gdLst>
              <a:gd name="connsiteX0" fmla="*/ 0 w 3613082"/>
              <a:gd name="connsiteY0" fmla="*/ 0 h 843972"/>
              <a:gd name="connsiteX1" fmla="*/ 566050 w 3613082"/>
              <a:gd name="connsiteY1" fmla="*/ 0 h 843972"/>
              <a:gd name="connsiteX2" fmla="*/ 1059837 w 3613082"/>
              <a:gd name="connsiteY2" fmla="*/ 0 h 843972"/>
              <a:gd name="connsiteX3" fmla="*/ 1589756 w 3613082"/>
              <a:gd name="connsiteY3" fmla="*/ 0 h 843972"/>
              <a:gd name="connsiteX4" fmla="*/ 2228067 w 3613082"/>
              <a:gd name="connsiteY4" fmla="*/ 0 h 843972"/>
              <a:gd name="connsiteX5" fmla="*/ 2794117 w 3613082"/>
              <a:gd name="connsiteY5" fmla="*/ 0 h 843972"/>
              <a:gd name="connsiteX6" fmla="*/ 3613082 w 3613082"/>
              <a:gd name="connsiteY6" fmla="*/ 0 h 843972"/>
              <a:gd name="connsiteX7" fmla="*/ 3613082 w 3613082"/>
              <a:gd name="connsiteY7" fmla="*/ 430426 h 843972"/>
              <a:gd name="connsiteX8" fmla="*/ 3613082 w 3613082"/>
              <a:gd name="connsiteY8" fmla="*/ 843972 h 843972"/>
              <a:gd name="connsiteX9" fmla="*/ 3010902 w 3613082"/>
              <a:gd name="connsiteY9" fmla="*/ 843972 h 843972"/>
              <a:gd name="connsiteX10" fmla="*/ 2480983 w 3613082"/>
              <a:gd name="connsiteY10" fmla="*/ 843972 h 843972"/>
              <a:gd name="connsiteX11" fmla="*/ 1806541 w 3613082"/>
              <a:gd name="connsiteY11" fmla="*/ 843972 h 843972"/>
              <a:gd name="connsiteX12" fmla="*/ 1240491 w 3613082"/>
              <a:gd name="connsiteY12" fmla="*/ 843972 h 843972"/>
              <a:gd name="connsiteX13" fmla="*/ 746704 w 3613082"/>
              <a:gd name="connsiteY13" fmla="*/ 843972 h 843972"/>
              <a:gd name="connsiteX14" fmla="*/ 0 w 3613082"/>
              <a:gd name="connsiteY14" fmla="*/ 843972 h 843972"/>
              <a:gd name="connsiteX15" fmla="*/ 0 w 3613082"/>
              <a:gd name="connsiteY15" fmla="*/ 438865 h 843972"/>
              <a:gd name="connsiteX16" fmla="*/ 0 w 3613082"/>
              <a:gd name="connsiteY16" fmla="*/ 0 h 84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13082" h="843972" fill="none" extrusionOk="0">
                <a:moveTo>
                  <a:pt x="0" y="0"/>
                </a:moveTo>
                <a:cubicBezTo>
                  <a:pt x="193983" y="21195"/>
                  <a:pt x="421347" y="-24444"/>
                  <a:pt x="566050" y="0"/>
                </a:cubicBezTo>
                <a:cubicBezTo>
                  <a:pt x="710753" y="24444"/>
                  <a:pt x="871599" y="18974"/>
                  <a:pt x="1059837" y="0"/>
                </a:cubicBezTo>
                <a:cubicBezTo>
                  <a:pt x="1248075" y="-18974"/>
                  <a:pt x="1460534" y="17290"/>
                  <a:pt x="1589756" y="0"/>
                </a:cubicBezTo>
                <a:cubicBezTo>
                  <a:pt x="1718978" y="-17290"/>
                  <a:pt x="2059049" y="-2614"/>
                  <a:pt x="2228067" y="0"/>
                </a:cubicBezTo>
                <a:cubicBezTo>
                  <a:pt x="2397085" y="2614"/>
                  <a:pt x="2568503" y="-20826"/>
                  <a:pt x="2794117" y="0"/>
                </a:cubicBezTo>
                <a:cubicBezTo>
                  <a:pt x="3019731" y="20826"/>
                  <a:pt x="3238752" y="24132"/>
                  <a:pt x="3613082" y="0"/>
                </a:cubicBezTo>
                <a:cubicBezTo>
                  <a:pt x="3613558" y="158226"/>
                  <a:pt x="3601867" y="325656"/>
                  <a:pt x="3613082" y="430426"/>
                </a:cubicBezTo>
                <a:cubicBezTo>
                  <a:pt x="3624297" y="535196"/>
                  <a:pt x="3622099" y="685079"/>
                  <a:pt x="3613082" y="843972"/>
                </a:cubicBezTo>
                <a:cubicBezTo>
                  <a:pt x="3350069" y="820839"/>
                  <a:pt x="3274195" y="834511"/>
                  <a:pt x="3010902" y="843972"/>
                </a:cubicBezTo>
                <a:cubicBezTo>
                  <a:pt x="2747609" y="853433"/>
                  <a:pt x="2654760" y="833719"/>
                  <a:pt x="2480983" y="843972"/>
                </a:cubicBezTo>
                <a:cubicBezTo>
                  <a:pt x="2307206" y="854225"/>
                  <a:pt x="2011974" y="824147"/>
                  <a:pt x="1806541" y="843972"/>
                </a:cubicBezTo>
                <a:cubicBezTo>
                  <a:pt x="1601108" y="863797"/>
                  <a:pt x="1479086" y="857582"/>
                  <a:pt x="1240491" y="843972"/>
                </a:cubicBezTo>
                <a:cubicBezTo>
                  <a:pt x="1001896" y="830363"/>
                  <a:pt x="918752" y="862894"/>
                  <a:pt x="746704" y="843972"/>
                </a:cubicBezTo>
                <a:cubicBezTo>
                  <a:pt x="574656" y="825050"/>
                  <a:pt x="168067" y="811821"/>
                  <a:pt x="0" y="843972"/>
                </a:cubicBezTo>
                <a:cubicBezTo>
                  <a:pt x="-18751" y="737779"/>
                  <a:pt x="-16981" y="540371"/>
                  <a:pt x="0" y="438865"/>
                </a:cubicBezTo>
                <a:cubicBezTo>
                  <a:pt x="16981" y="337359"/>
                  <a:pt x="15649" y="181634"/>
                  <a:pt x="0" y="0"/>
                </a:cubicBezTo>
                <a:close/>
              </a:path>
              <a:path w="3613082" h="843972" stroke="0" extrusionOk="0">
                <a:moveTo>
                  <a:pt x="0" y="0"/>
                </a:moveTo>
                <a:cubicBezTo>
                  <a:pt x="223703" y="-21346"/>
                  <a:pt x="452373" y="13840"/>
                  <a:pt x="566050" y="0"/>
                </a:cubicBezTo>
                <a:cubicBezTo>
                  <a:pt x="679727" y="-13840"/>
                  <a:pt x="878167" y="5107"/>
                  <a:pt x="1059837" y="0"/>
                </a:cubicBezTo>
                <a:cubicBezTo>
                  <a:pt x="1241507" y="-5107"/>
                  <a:pt x="1458774" y="-11996"/>
                  <a:pt x="1734279" y="0"/>
                </a:cubicBezTo>
                <a:cubicBezTo>
                  <a:pt x="2009784" y="11996"/>
                  <a:pt x="2075841" y="19771"/>
                  <a:pt x="2300329" y="0"/>
                </a:cubicBezTo>
                <a:cubicBezTo>
                  <a:pt x="2524817" y="-19771"/>
                  <a:pt x="2689254" y="3877"/>
                  <a:pt x="2866378" y="0"/>
                </a:cubicBezTo>
                <a:cubicBezTo>
                  <a:pt x="3043502" y="-3877"/>
                  <a:pt x="3403514" y="-9847"/>
                  <a:pt x="3613082" y="0"/>
                </a:cubicBezTo>
                <a:cubicBezTo>
                  <a:pt x="3626194" y="156567"/>
                  <a:pt x="3629405" y="284770"/>
                  <a:pt x="3613082" y="405107"/>
                </a:cubicBezTo>
                <a:cubicBezTo>
                  <a:pt x="3596759" y="525444"/>
                  <a:pt x="3631204" y="640074"/>
                  <a:pt x="3613082" y="843972"/>
                </a:cubicBezTo>
                <a:cubicBezTo>
                  <a:pt x="3417038" y="825022"/>
                  <a:pt x="3277094" y="832700"/>
                  <a:pt x="3083163" y="843972"/>
                </a:cubicBezTo>
                <a:cubicBezTo>
                  <a:pt x="2889232" y="855244"/>
                  <a:pt x="2741294" y="868763"/>
                  <a:pt x="2480983" y="843972"/>
                </a:cubicBezTo>
                <a:cubicBezTo>
                  <a:pt x="2220672" y="819181"/>
                  <a:pt x="2142539" y="829927"/>
                  <a:pt x="1878803" y="843972"/>
                </a:cubicBezTo>
                <a:cubicBezTo>
                  <a:pt x="1615067" y="858017"/>
                  <a:pt x="1503416" y="872157"/>
                  <a:pt x="1312753" y="843972"/>
                </a:cubicBezTo>
                <a:cubicBezTo>
                  <a:pt x="1122090" y="815788"/>
                  <a:pt x="808199" y="876847"/>
                  <a:pt x="638311" y="843972"/>
                </a:cubicBezTo>
                <a:cubicBezTo>
                  <a:pt x="468423" y="811097"/>
                  <a:pt x="161560" y="869648"/>
                  <a:pt x="0" y="843972"/>
                </a:cubicBezTo>
                <a:cubicBezTo>
                  <a:pt x="3217" y="646116"/>
                  <a:pt x="-7185" y="546613"/>
                  <a:pt x="0" y="438865"/>
                </a:cubicBezTo>
                <a:cubicBezTo>
                  <a:pt x="7185" y="331117"/>
                  <a:pt x="6923" y="142809"/>
                  <a:pt x="0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508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rgbClr val="005595"/>
              </a:buClr>
              <a:buSzPct val="12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49238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400" b="1" dirty="0">
                <a:solidFill>
                  <a:schemeClr val="accent1">
                    <a:lumMod val="75000"/>
                  </a:schemeClr>
                </a:solidFill>
              </a:rPr>
              <a:t>Insikter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D6860DCA-7976-FE67-0157-2A9C62C83FA7}"/>
              </a:ext>
            </a:extLst>
          </p:cNvPr>
          <p:cNvSpPr txBox="1">
            <a:spLocks/>
          </p:cNvSpPr>
          <p:nvPr/>
        </p:nvSpPr>
        <p:spPr>
          <a:xfrm>
            <a:off x="2100624" y="852810"/>
            <a:ext cx="3613082" cy="466046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rgbClr val="005595"/>
              </a:buClr>
              <a:buSzPct val="12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49238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400" b="1" dirty="0" err="1">
                <a:solidFill>
                  <a:schemeClr val="bg1"/>
                </a:solidFill>
              </a:rPr>
              <a:t>Intric</a:t>
            </a:r>
            <a:endParaRPr lang="sv-SE" sz="2400" b="1" dirty="0">
              <a:solidFill>
                <a:schemeClr val="bg1"/>
              </a:solidFill>
            </a:endParaRP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8EC1609A-8104-15B2-B252-59CB87CB1A23}"/>
              </a:ext>
            </a:extLst>
          </p:cNvPr>
          <p:cNvSpPr txBox="1">
            <a:spLocks/>
          </p:cNvSpPr>
          <p:nvPr/>
        </p:nvSpPr>
        <p:spPr>
          <a:xfrm>
            <a:off x="6158481" y="4669306"/>
            <a:ext cx="3613082" cy="843972"/>
          </a:xfrm>
          <a:custGeom>
            <a:avLst/>
            <a:gdLst>
              <a:gd name="connsiteX0" fmla="*/ 0 w 3613082"/>
              <a:gd name="connsiteY0" fmla="*/ 0 h 843972"/>
              <a:gd name="connsiteX1" fmla="*/ 638311 w 3613082"/>
              <a:gd name="connsiteY1" fmla="*/ 0 h 843972"/>
              <a:gd name="connsiteX2" fmla="*/ 1276622 w 3613082"/>
              <a:gd name="connsiteY2" fmla="*/ 0 h 843972"/>
              <a:gd name="connsiteX3" fmla="*/ 1770410 w 3613082"/>
              <a:gd name="connsiteY3" fmla="*/ 0 h 843972"/>
              <a:gd name="connsiteX4" fmla="*/ 2300329 w 3613082"/>
              <a:gd name="connsiteY4" fmla="*/ 0 h 843972"/>
              <a:gd name="connsiteX5" fmla="*/ 2974771 w 3613082"/>
              <a:gd name="connsiteY5" fmla="*/ 0 h 843972"/>
              <a:gd name="connsiteX6" fmla="*/ 3613082 w 3613082"/>
              <a:gd name="connsiteY6" fmla="*/ 0 h 843972"/>
              <a:gd name="connsiteX7" fmla="*/ 3613082 w 3613082"/>
              <a:gd name="connsiteY7" fmla="*/ 430426 h 843972"/>
              <a:gd name="connsiteX8" fmla="*/ 3613082 w 3613082"/>
              <a:gd name="connsiteY8" fmla="*/ 843972 h 843972"/>
              <a:gd name="connsiteX9" fmla="*/ 2938640 w 3613082"/>
              <a:gd name="connsiteY9" fmla="*/ 843972 h 843972"/>
              <a:gd name="connsiteX10" fmla="*/ 2300329 w 3613082"/>
              <a:gd name="connsiteY10" fmla="*/ 843972 h 843972"/>
              <a:gd name="connsiteX11" fmla="*/ 1625887 w 3613082"/>
              <a:gd name="connsiteY11" fmla="*/ 843972 h 843972"/>
              <a:gd name="connsiteX12" fmla="*/ 1095968 w 3613082"/>
              <a:gd name="connsiteY12" fmla="*/ 843972 h 843972"/>
              <a:gd name="connsiteX13" fmla="*/ 529919 w 3613082"/>
              <a:gd name="connsiteY13" fmla="*/ 843972 h 843972"/>
              <a:gd name="connsiteX14" fmla="*/ 0 w 3613082"/>
              <a:gd name="connsiteY14" fmla="*/ 843972 h 843972"/>
              <a:gd name="connsiteX15" fmla="*/ 0 w 3613082"/>
              <a:gd name="connsiteY15" fmla="*/ 405107 h 843972"/>
              <a:gd name="connsiteX16" fmla="*/ 0 w 3613082"/>
              <a:gd name="connsiteY16" fmla="*/ 0 h 84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13082" h="843972" fill="none" extrusionOk="0">
                <a:moveTo>
                  <a:pt x="0" y="0"/>
                </a:moveTo>
                <a:cubicBezTo>
                  <a:pt x="318157" y="26192"/>
                  <a:pt x="465517" y="22109"/>
                  <a:pt x="638311" y="0"/>
                </a:cubicBezTo>
                <a:cubicBezTo>
                  <a:pt x="811105" y="-22109"/>
                  <a:pt x="1071437" y="-24564"/>
                  <a:pt x="1276622" y="0"/>
                </a:cubicBezTo>
                <a:cubicBezTo>
                  <a:pt x="1481807" y="24564"/>
                  <a:pt x="1550440" y="-18223"/>
                  <a:pt x="1770410" y="0"/>
                </a:cubicBezTo>
                <a:cubicBezTo>
                  <a:pt x="1990380" y="18223"/>
                  <a:pt x="2083835" y="13227"/>
                  <a:pt x="2300329" y="0"/>
                </a:cubicBezTo>
                <a:cubicBezTo>
                  <a:pt x="2516823" y="-13227"/>
                  <a:pt x="2778216" y="-14368"/>
                  <a:pt x="2974771" y="0"/>
                </a:cubicBezTo>
                <a:cubicBezTo>
                  <a:pt x="3171326" y="14368"/>
                  <a:pt x="3294924" y="15860"/>
                  <a:pt x="3613082" y="0"/>
                </a:cubicBezTo>
                <a:cubicBezTo>
                  <a:pt x="3595257" y="205197"/>
                  <a:pt x="3623209" y="340195"/>
                  <a:pt x="3613082" y="430426"/>
                </a:cubicBezTo>
                <a:cubicBezTo>
                  <a:pt x="3602955" y="520657"/>
                  <a:pt x="3618818" y="691355"/>
                  <a:pt x="3613082" y="843972"/>
                </a:cubicBezTo>
                <a:cubicBezTo>
                  <a:pt x="3426171" y="859622"/>
                  <a:pt x="3169181" y="856074"/>
                  <a:pt x="2938640" y="843972"/>
                </a:cubicBezTo>
                <a:cubicBezTo>
                  <a:pt x="2708099" y="831870"/>
                  <a:pt x="2559571" y="829584"/>
                  <a:pt x="2300329" y="843972"/>
                </a:cubicBezTo>
                <a:cubicBezTo>
                  <a:pt x="2041087" y="858360"/>
                  <a:pt x="1862915" y="836250"/>
                  <a:pt x="1625887" y="843972"/>
                </a:cubicBezTo>
                <a:cubicBezTo>
                  <a:pt x="1388859" y="851694"/>
                  <a:pt x="1352875" y="831383"/>
                  <a:pt x="1095968" y="843972"/>
                </a:cubicBezTo>
                <a:cubicBezTo>
                  <a:pt x="839061" y="856561"/>
                  <a:pt x="658577" y="822960"/>
                  <a:pt x="529919" y="843972"/>
                </a:cubicBezTo>
                <a:cubicBezTo>
                  <a:pt x="401261" y="864984"/>
                  <a:pt x="165742" y="853368"/>
                  <a:pt x="0" y="843972"/>
                </a:cubicBezTo>
                <a:cubicBezTo>
                  <a:pt x="-6587" y="693170"/>
                  <a:pt x="20798" y="565003"/>
                  <a:pt x="0" y="405107"/>
                </a:cubicBezTo>
                <a:cubicBezTo>
                  <a:pt x="-20798" y="245211"/>
                  <a:pt x="16560" y="201308"/>
                  <a:pt x="0" y="0"/>
                </a:cubicBezTo>
                <a:close/>
              </a:path>
              <a:path w="3613082" h="843972" stroke="0" extrusionOk="0">
                <a:moveTo>
                  <a:pt x="0" y="0"/>
                </a:moveTo>
                <a:cubicBezTo>
                  <a:pt x="223610" y="-22690"/>
                  <a:pt x="523129" y="-12610"/>
                  <a:pt x="674442" y="0"/>
                </a:cubicBezTo>
                <a:cubicBezTo>
                  <a:pt x="825755" y="12610"/>
                  <a:pt x="1035512" y="21130"/>
                  <a:pt x="1240491" y="0"/>
                </a:cubicBezTo>
                <a:cubicBezTo>
                  <a:pt x="1445470" y="-21130"/>
                  <a:pt x="1569507" y="21766"/>
                  <a:pt x="1734279" y="0"/>
                </a:cubicBezTo>
                <a:cubicBezTo>
                  <a:pt x="1899051" y="-21766"/>
                  <a:pt x="2180906" y="25542"/>
                  <a:pt x="2336460" y="0"/>
                </a:cubicBezTo>
                <a:cubicBezTo>
                  <a:pt x="2492014" y="-25542"/>
                  <a:pt x="2640760" y="-1973"/>
                  <a:pt x="2938640" y="0"/>
                </a:cubicBezTo>
                <a:cubicBezTo>
                  <a:pt x="3236520" y="1973"/>
                  <a:pt x="3452519" y="-22647"/>
                  <a:pt x="3613082" y="0"/>
                </a:cubicBezTo>
                <a:cubicBezTo>
                  <a:pt x="3628767" y="93649"/>
                  <a:pt x="3627181" y="331551"/>
                  <a:pt x="3613082" y="421986"/>
                </a:cubicBezTo>
                <a:cubicBezTo>
                  <a:pt x="3598983" y="512421"/>
                  <a:pt x="3612488" y="690466"/>
                  <a:pt x="3613082" y="843972"/>
                </a:cubicBezTo>
                <a:cubicBezTo>
                  <a:pt x="3382809" y="866675"/>
                  <a:pt x="3349218" y="864390"/>
                  <a:pt x="3119294" y="843972"/>
                </a:cubicBezTo>
                <a:cubicBezTo>
                  <a:pt x="2889370" y="823554"/>
                  <a:pt x="2703912" y="844926"/>
                  <a:pt x="2517114" y="843972"/>
                </a:cubicBezTo>
                <a:cubicBezTo>
                  <a:pt x="2330316" y="843018"/>
                  <a:pt x="2193814" y="858322"/>
                  <a:pt x="1878803" y="843972"/>
                </a:cubicBezTo>
                <a:cubicBezTo>
                  <a:pt x="1563792" y="829622"/>
                  <a:pt x="1434165" y="832209"/>
                  <a:pt x="1204361" y="843972"/>
                </a:cubicBezTo>
                <a:cubicBezTo>
                  <a:pt x="974557" y="855735"/>
                  <a:pt x="856970" y="849605"/>
                  <a:pt x="566050" y="843972"/>
                </a:cubicBezTo>
                <a:cubicBezTo>
                  <a:pt x="275130" y="838339"/>
                  <a:pt x="205949" y="816597"/>
                  <a:pt x="0" y="843972"/>
                </a:cubicBezTo>
                <a:cubicBezTo>
                  <a:pt x="6548" y="643171"/>
                  <a:pt x="-7474" y="600026"/>
                  <a:pt x="0" y="405107"/>
                </a:cubicBezTo>
                <a:cubicBezTo>
                  <a:pt x="7474" y="210189"/>
                  <a:pt x="9592" y="138856"/>
                  <a:pt x="0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50800">
            <a:noFill/>
            <a:prstDash val="solid"/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rgbClr val="005595"/>
              </a:buClr>
              <a:buSzPct val="120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49238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400" b="1" dirty="0" err="1">
                <a:solidFill>
                  <a:schemeClr val="accent1">
                    <a:lumMod val="75000"/>
                  </a:schemeClr>
                </a:solidFill>
              </a:rPr>
              <a:t>Governance</a:t>
            </a:r>
            <a:endParaRPr lang="sv-SE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626A1AC4-D0D0-4D02-0C3D-0440C28D4CAD}"/>
              </a:ext>
            </a:extLst>
          </p:cNvPr>
          <p:cNvSpPr/>
          <p:nvPr/>
        </p:nvSpPr>
        <p:spPr>
          <a:xfrm>
            <a:off x="9375113" y="4804914"/>
            <a:ext cx="633046" cy="5727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14826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759AEA-1F94-1E29-F0D9-8CDBB9049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v-SE" dirty="0"/>
              <a:t>Dela mera!</a:t>
            </a:r>
            <a:br>
              <a:rPr lang="sv-SE" dirty="0"/>
            </a:br>
            <a:r>
              <a:rPr lang="sv-SE" sz="4000" b="0" dirty="0"/>
              <a:t>Kan vi dela AI-tillämpningar mellan kommuner?</a:t>
            </a:r>
            <a:endParaRPr lang="sv-SE" b="0" dirty="0"/>
          </a:p>
        </p:txBody>
      </p:sp>
    </p:spTree>
    <p:extLst>
      <p:ext uri="{BB962C8B-B14F-4D97-AF65-F5344CB8AC3E}">
        <p14:creationId xmlns:p14="http://schemas.microsoft.com/office/powerpoint/2010/main" val="309406735"/>
      </p:ext>
    </p:extLst>
  </p:cSld>
  <p:clrMapOvr>
    <a:masterClrMapping/>
  </p:clrMapOvr>
</p:sld>
</file>

<file path=ppt/theme/theme1.xml><?xml version="1.0" encoding="utf-8"?>
<a:theme xmlns:a="http://schemas.openxmlformats.org/drawingml/2006/main" name="Sundsvalls kommun_Vattjom">
  <a:themeElements>
    <a:clrScheme name="Sundsvalls kommun - Vattjom">
      <a:dk1>
        <a:srgbClr val="000000"/>
      </a:dk1>
      <a:lt1>
        <a:srgbClr val="FFFFFF"/>
      </a:lt1>
      <a:dk2>
        <a:srgbClr val="485258"/>
      </a:dk2>
      <a:lt2>
        <a:srgbClr val="B6C0C6"/>
      </a:lt2>
      <a:accent1>
        <a:srgbClr val="005595"/>
      </a:accent1>
      <a:accent2>
        <a:srgbClr val="00733B"/>
      </a:accent2>
      <a:accent3>
        <a:srgbClr val="5B1F78"/>
      </a:accent3>
      <a:accent4>
        <a:srgbClr val="A90074"/>
      </a:accent4>
      <a:accent5>
        <a:srgbClr val="0064AD"/>
      </a:accent5>
      <a:accent6>
        <a:srgbClr val="DAEFF1"/>
      </a:accent6>
      <a:hlink>
        <a:srgbClr val="0000FF"/>
      </a:hlink>
      <a:folHlink>
        <a:srgbClr val="800080"/>
      </a:folHlink>
    </a:clrScheme>
    <a:fontScheme name="Anpassat 1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 - ny version" id="{72AB13BC-CDAC-4E0C-B8F8-BF0E5328DBC5}" vid="{44DC219A-F39A-4295-B15D-16CC234416BF}"/>
    </a:ext>
  </a:extLst>
</a:theme>
</file>

<file path=ppt/theme/theme2.xml><?xml version="1.0" encoding="utf-8"?>
<a:theme xmlns:a="http://schemas.openxmlformats.org/drawingml/2006/main" name="Sundsvalls kommun_Specialsidor">
  <a:themeElements>
    <a:clrScheme name="Sundsvalls kommun - Vattjom">
      <a:dk1>
        <a:srgbClr val="000000"/>
      </a:dk1>
      <a:lt1>
        <a:srgbClr val="FFFFFF"/>
      </a:lt1>
      <a:dk2>
        <a:srgbClr val="485258"/>
      </a:dk2>
      <a:lt2>
        <a:srgbClr val="B6C0C6"/>
      </a:lt2>
      <a:accent1>
        <a:srgbClr val="005595"/>
      </a:accent1>
      <a:accent2>
        <a:srgbClr val="00733B"/>
      </a:accent2>
      <a:accent3>
        <a:srgbClr val="5B1F78"/>
      </a:accent3>
      <a:accent4>
        <a:srgbClr val="A90074"/>
      </a:accent4>
      <a:accent5>
        <a:srgbClr val="0064AD"/>
      </a:accent5>
      <a:accent6>
        <a:srgbClr val="DAEFF1"/>
      </a:accent6>
      <a:hlink>
        <a:srgbClr val="0000FF"/>
      </a:hlink>
      <a:folHlink>
        <a:srgbClr val="800080"/>
      </a:folHlink>
    </a:clrScheme>
    <a:fontScheme name="Anpassat 1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 - ny version" id="{72AB13BC-CDAC-4E0C-B8F8-BF0E5328DBC5}" vid="{2809A9DC-B5B8-4360-8BD0-0A6E423ED035}"/>
    </a:ext>
  </a:extLst>
</a:theme>
</file>

<file path=ppt/theme/theme3.xml><?xml version="1.0" encoding="utf-8"?>
<a:theme xmlns:a="http://schemas.openxmlformats.org/drawingml/2006/main" name="Sundsvalls kommun_Björnstigen">
  <a:themeElements>
    <a:clrScheme name="Sundsvalls kommun - Björnstigen">
      <a:dk1>
        <a:srgbClr val="000000"/>
      </a:dk1>
      <a:lt1>
        <a:srgbClr val="FFFFFF"/>
      </a:lt1>
      <a:dk2>
        <a:srgbClr val="485258"/>
      </a:dk2>
      <a:lt2>
        <a:srgbClr val="B6C0C6"/>
      </a:lt2>
      <a:accent1>
        <a:srgbClr val="5B1F78"/>
      </a:accent1>
      <a:accent2>
        <a:srgbClr val="A90074"/>
      </a:accent2>
      <a:accent3>
        <a:srgbClr val="00733B"/>
      </a:accent3>
      <a:accent4>
        <a:srgbClr val="77BEE5"/>
      </a:accent4>
      <a:accent5>
        <a:srgbClr val="5B1F78"/>
      </a:accent5>
      <a:accent6>
        <a:srgbClr val="D2C5DF"/>
      </a:accent6>
      <a:hlink>
        <a:srgbClr val="0000FF"/>
      </a:hlink>
      <a:folHlink>
        <a:srgbClr val="800080"/>
      </a:folHlink>
    </a:clrScheme>
    <a:fontScheme name="Sundsvalls kommun Raleway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 - ny version" id="{72AB13BC-CDAC-4E0C-B8F8-BF0E5328DBC5}" vid="{AAC7EC57-7C21-4F6C-BF9F-4DE0C7CE3E3F}"/>
    </a:ext>
  </a:extLst>
</a:theme>
</file>

<file path=ppt/theme/theme4.xml><?xml version="1.0" encoding="utf-8"?>
<a:theme xmlns:a="http://schemas.openxmlformats.org/drawingml/2006/main" name="Sundsvalls kommun_Juniskär">
  <a:themeElements>
    <a:clrScheme name="Sundsvalls kommun - Juniskär">
      <a:dk1>
        <a:srgbClr val="000000"/>
      </a:dk1>
      <a:lt1>
        <a:srgbClr val="FFFFFF"/>
      </a:lt1>
      <a:dk2>
        <a:srgbClr val="485258"/>
      </a:dk2>
      <a:lt2>
        <a:srgbClr val="B6C0C6"/>
      </a:lt2>
      <a:accent1>
        <a:srgbClr val="A90074"/>
      </a:accent1>
      <a:accent2>
        <a:srgbClr val="005595"/>
      </a:accent2>
      <a:accent3>
        <a:srgbClr val="5B1F78"/>
      </a:accent3>
      <a:accent4>
        <a:srgbClr val="00733B"/>
      </a:accent4>
      <a:accent5>
        <a:srgbClr val="A90074"/>
      </a:accent5>
      <a:accent6>
        <a:srgbClr val="FEDFE2"/>
      </a:accent6>
      <a:hlink>
        <a:srgbClr val="0000FF"/>
      </a:hlink>
      <a:folHlink>
        <a:srgbClr val="800080"/>
      </a:folHlink>
    </a:clrScheme>
    <a:fontScheme name="Sundsvalls kommun Raleway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 - ny version" id="{72AB13BC-CDAC-4E0C-B8F8-BF0E5328DBC5}" vid="{36DDC0F4-82D3-4347-AD2D-6D17ADF55A9C}"/>
    </a:ext>
  </a:extLst>
</a:theme>
</file>

<file path=ppt/theme/theme5.xml><?xml version="1.0" encoding="utf-8"?>
<a:theme xmlns:a="http://schemas.openxmlformats.org/drawingml/2006/main" name="Sundsvalls kommun_Grönsta">
  <a:themeElements>
    <a:clrScheme name="Sundsvalls kommun - Grönsta">
      <a:dk1>
        <a:srgbClr val="000000"/>
      </a:dk1>
      <a:lt1>
        <a:srgbClr val="FFFFFF"/>
      </a:lt1>
      <a:dk2>
        <a:srgbClr val="485258"/>
      </a:dk2>
      <a:lt2>
        <a:srgbClr val="B6C0C6"/>
      </a:lt2>
      <a:accent1>
        <a:srgbClr val="00733B"/>
      </a:accent1>
      <a:accent2>
        <a:srgbClr val="A90074"/>
      </a:accent2>
      <a:accent3>
        <a:srgbClr val="0064AD"/>
      </a:accent3>
      <a:accent4>
        <a:srgbClr val="5B1F78"/>
      </a:accent4>
      <a:accent5>
        <a:srgbClr val="00733B"/>
      </a:accent5>
      <a:accent6>
        <a:srgbClr val="E0F6DE"/>
      </a:accent6>
      <a:hlink>
        <a:srgbClr val="0000FF"/>
      </a:hlink>
      <a:folHlink>
        <a:srgbClr val="800080"/>
      </a:folHlink>
    </a:clrScheme>
    <a:fontScheme name="Sundsvalls kommun Raleway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 - ny version" id="{72AB13BC-CDAC-4E0C-B8F8-BF0E5328DBC5}" vid="{F719039E-7524-4A86-B8B3-6D8459BEABD5}"/>
    </a:ext>
  </a:extLst>
</a:theme>
</file>

<file path=ppt/theme/theme6.xml><?xml version="1.0" encoding="utf-8"?>
<a:theme xmlns:a="http://schemas.openxmlformats.org/drawingml/2006/main" name="Sundsvalls kommun_Svart">
  <a:themeElements>
    <a:clrScheme name="Sundsvalls kommun - Vattjom">
      <a:dk1>
        <a:srgbClr val="000000"/>
      </a:dk1>
      <a:lt1>
        <a:srgbClr val="FFFFFF"/>
      </a:lt1>
      <a:dk2>
        <a:srgbClr val="485258"/>
      </a:dk2>
      <a:lt2>
        <a:srgbClr val="B6C0C6"/>
      </a:lt2>
      <a:accent1>
        <a:srgbClr val="005595"/>
      </a:accent1>
      <a:accent2>
        <a:srgbClr val="00733B"/>
      </a:accent2>
      <a:accent3>
        <a:srgbClr val="5B1F78"/>
      </a:accent3>
      <a:accent4>
        <a:srgbClr val="A90074"/>
      </a:accent4>
      <a:accent5>
        <a:srgbClr val="0064AD"/>
      </a:accent5>
      <a:accent6>
        <a:srgbClr val="DAEFF1"/>
      </a:accent6>
      <a:hlink>
        <a:srgbClr val="0000FF"/>
      </a:hlink>
      <a:folHlink>
        <a:srgbClr val="800080"/>
      </a:folHlink>
    </a:clrScheme>
    <a:fontScheme name="Sundsvalls kommun Raleway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 - ny version" id="{72AB13BC-CDAC-4E0C-B8F8-BF0E5328DBC5}" vid="{271BEE5D-151F-433C-B1FB-7D9D420CCD91}"/>
    </a:ext>
  </a:extLst>
</a:theme>
</file>

<file path=ppt/theme/theme7.xml><?xml version="1.0" encoding="utf-8"?>
<a:theme xmlns:a="http://schemas.openxmlformats.org/drawingml/2006/main" name="Sundsvalls kommun_Mörkgrå">
  <a:themeElements>
    <a:clrScheme name="Sundsvalls kommun - Vattjom">
      <a:dk1>
        <a:srgbClr val="000000"/>
      </a:dk1>
      <a:lt1>
        <a:srgbClr val="FFFFFF"/>
      </a:lt1>
      <a:dk2>
        <a:srgbClr val="485258"/>
      </a:dk2>
      <a:lt2>
        <a:srgbClr val="B6C0C6"/>
      </a:lt2>
      <a:accent1>
        <a:srgbClr val="005595"/>
      </a:accent1>
      <a:accent2>
        <a:srgbClr val="00733B"/>
      </a:accent2>
      <a:accent3>
        <a:srgbClr val="5B1F78"/>
      </a:accent3>
      <a:accent4>
        <a:srgbClr val="A90074"/>
      </a:accent4>
      <a:accent5>
        <a:srgbClr val="0064AD"/>
      </a:accent5>
      <a:accent6>
        <a:srgbClr val="DAEFF1"/>
      </a:accent6>
      <a:hlink>
        <a:srgbClr val="0000FF"/>
      </a:hlink>
      <a:folHlink>
        <a:srgbClr val="800080"/>
      </a:folHlink>
    </a:clrScheme>
    <a:fontScheme name="Sundsvalls kommun Raleway">
      <a:majorFont>
        <a:latin typeface="Raleway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 - ny version" id="{72AB13BC-CDAC-4E0C-B8F8-BF0E5328DBC5}" vid="{B9EF6224-6AC4-4CFF-867C-9FD514285F06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1F79A0B2ECC548BE9DE1FC4DB7FD9F" ma:contentTypeVersion="18" ma:contentTypeDescription="Create a new document." ma:contentTypeScope="" ma:versionID="ca0bf33f7539a860ed8757a1275c0287">
  <xsd:schema xmlns:xsd="http://www.w3.org/2001/XMLSchema" xmlns:xs="http://www.w3.org/2001/XMLSchema" xmlns:p="http://schemas.microsoft.com/office/2006/metadata/properties" xmlns:ns3="00e7bb5d-7563-4aaf-9cf1-eb1e008b9506" xmlns:ns4="347109db-955b-4f91-ba51-cd40bc012bcc" targetNamespace="http://schemas.microsoft.com/office/2006/metadata/properties" ma:root="true" ma:fieldsID="0087b96cb353fae4aa2ae5a5637279d7" ns3:_="" ns4:_="">
    <xsd:import namespace="00e7bb5d-7563-4aaf-9cf1-eb1e008b9506"/>
    <xsd:import namespace="347109db-955b-4f91-ba51-cd40bc012bc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7bb5d-7563-4aaf-9cf1-eb1e008b950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7109db-955b-4f91-ba51-cd40bc012b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47109db-955b-4f91-ba51-cd40bc012bcc" xsi:nil="true"/>
  </documentManagement>
</p:properties>
</file>

<file path=customXml/itemProps1.xml><?xml version="1.0" encoding="utf-8"?>
<ds:datastoreItem xmlns:ds="http://schemas.openxmlformats.org/officeDocument/2006/customXml" ds:itemID="{540EE06B-93DD-4F8A-8D9A-4EE57F1F36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e7bb5d-7563-4aaf-9cf1-eb1e008b9506"/>
    <ds:schemaRef ds:uri="347109db-955b-4f91-ba51-cd40bc012b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CE6884-4663-4AF9-B2A7-2298990E93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82ED96-F1AF-45E9-8B27-DE05D0C38BD0}">
  <ds:schemaRefs>
    <ds:schemaRef ds:uri="00e7bb5d-7563-4aaf-9cf1-eb1e008b9506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347109db-955b-4f91-ba51-cd40bc012bc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4577</TotalTime>
  <Words>450</Words>
  <Application>Microsoft Office PowerPoint</Application>
  <PresentationFormat>Bredbild</PresentationFormat>
  <Paragraphs>110</Paragraphs>
  <Slides>22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7</vt:i4>
      </vt:variant>
      <vt:variant>
        <vt:lpstr>Bildrubriker</vt:lpstr>
      </vt:variant>
      <vt:variant>
        <vt:i4>22</vt:i4>
      </vt:variant>
    </vt:vector>
  </HeadingPairs>
  <TitlesOfParts>
    <vt:vector size="32" baseType="lpstr">
      <vt:lpstr>Arial</vt:lpstr>
      <vt:lpstr>Calibri</vt:lpstr>
      <vt:lpstr>Raleway</vt:lpstr>
      <vt:lpstr>Sundsvalls kommun_Vattjom</vt:lpstr>
      <vt:lpstr>Sundsvalls kommun_Specialsidor</vt:lpstr>
      <vt:lpstr>Sundsvalls kommun_Björnstigen</vt:lpstr>
      <vt:lpstr>Sundsvalls kommun_Juniskär</vt:lpstr>
      <vt:lpstr>Sundsvalls kommun_Grönsta</vt:lpstr>
      <vt:lpstr>Sundsvalls kommun_Svart</vt:lpstr>
      <vt:lpstr>Sundsvalls kommun_Mörkgrå</vt:lpstr>
      <vt:lpstr>Intric En öppen plattform för generativ AI</vt:lpstr>
      <vt:lpstr>PowerPoint-presentation</vt:lpstr>
      <vt:lpstr>PowerPoint-presentation</vt:lpstr>
      <vt:lpstr>PowerPoint-presentation</vt:lpstr>
      <vt:lpstr>PowerPoint-presentation</vt:lpstr>
      <vt:lpstr>Vad vi gör just nu (utvecklingsmässigt)</vt:lpstr>
      <vt:lpstr>Vad kan man göra då? Vilka typer av AI-tjänster kan plattformen användas till?</vt:lpstr>
      <vt:lpstr>PowerPoint-presentation</vt:lpstr>
      <vt:lpstr>Dela mera! Kan vi dela AI-tillämpningar mellan kommuner?</vt:lpstr>
      <vt:lpstr>PowerPoint-presentation</vt:lpstr>
      <vt:lpstr>Intric = En plattform för att accelera  samt hålla ihop användningen av generativ AI</vt:lpstr>
      <vt:lpstr>Går det att göra nåt då? Exempel på praktisk tillämpning</vt:lpstr>
      <vt:lpstr>PowerPoint-presentation</vt:lpstr>
      <vt:lpstr>PowerPoint-presentation</vt:lpstr>
      <vt:lpstr>PowerPoint-presentation</vt:lpstr>
      <vt:lpstr>Förenklad vardag inom vård och omsorg</vt:lpstr>
      <vt:lpstr>PowerPoint-presentation</vt:lpstr>
      <vt:lpstr>AI för analys av stora datamängder</vt:lpstr>
      <vt:lpstr>PowerPoint-presentation</vt:lpstr>
      <vt:lpstr>PowerPoint-presentation</vt:lpstr>
      <vt:lpstr>Demo!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Kommer AI ta våra jobb? Eller bli det vår bästa vän?</dc:title>
  <dc:creator>Koponen Jari</dc:creator>
  <cp:lastModifiedBy>Emil Joelsson</cp:lastModifiedBy>
  <cp:revision>44</cp:revision>
  <dcterms:created xsi:type="dcterms:W3CDTF">2023-10-22T13:29:48Z</dcterms:created>
  <dcterms:modified xsi:type="dcterms:W3CDTF">2024-03-14T10:57:29Z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0x010100B71F79A0B2ECC548BE9DE1FC4DB7FD9F</vt:lpwstr>
  </property>
</Properties>
</file>