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91" r:id="rId5"/>
    <p:sldMasterId id="2147483715" r:id="rId6"/>
    <p:sldMasterId id="2147483717" r:id="rId7"/>
    <p:sldMasterId id="2147483752" r:id="rId8"/>
    <p:sldMasterId id="2147483758" r:id="rId9"/>
    <p:sldMasterId id="2147483774" r:id="rId10"/>
    <p:sldMasterId id="2147483784" r:id="rId11"/>
  </p:sldMasterIdLst>
  <p:notesMasterIdLst>
    <p:notesMasterId r:id="rId33"/>
  </p:notesMasterIdLst>
  <p:sldIdLst>
    <p:sldId id="2134805130" r:id="rId12"/>
    <p:sldId id="2134805131" r:id="rId13"/>
    <p:sldId id="2134805109" r:id="rId14"/>
    <p:sldId id="3301" r:id="rId15"/>
    <p:sldId id="5113" r:id="rId16"/>
    <p:sldId id="2134805120" r:id="rId17"/>
    <p:sldId id="2134805157" r:id="rId18"/>
    <p:sldId id="2134805080" r:id="rId19"/>
    <p:sldId id="2134805132" r:id="rId20"/>
    <p:sldId id="3297" r:id="rId21"/>
    <p:sldId id="2134805133" r:id="rId22"/>
    <p:sldId id="2134805075" r:id="rId23"/>
    <p:sldId id="2134805121" r:id="rId24"/>
    <p:sldId id="3308" r:id="rId25"/>
    <p:sldId id="2134805134" r:id="rId26"/>
    <p:sldId id="2147197798" r:id="rId27"/>
    <p:sldId id="2134805156" r:id="rId28"/>
    <p:sldId id="2134805119" r:id="rId29"/>
    <p:sldId id="2147197803" r:id="rId30"/>
    <p:sldId id="389" r:id="rId31"/>
    <p:sldId id="2147197802" r:id="rId3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F516E-50B3-4787-9DF9-87063668A345}" v="392" dt="2024-03-13T07:20:4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64" autoAdjust="0"/>
  </p:normalViewPr>
  <p:slideViewPr>
    <p:cSldViewPr snapToGrid="0">
      <p:cViewPr varScale="1">
        <p:scale>
          <a:sx n="85" d="100"/>
          <a:sy n="85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75940-19FB-4760-B1AC-B35AA1D0C274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sv-SE"/>
        </a:p>
      </dgm:t>
    </dgm:pt>
    <dgm:pt modelId="{080D71ED-B9A4-4149-84D7-A5AC3B67433B}">
      <dgm:prSet phldrT="[Text]"/>
      <dgm:spPr/>
      <dgm:t>
        <a:bodyPr/>
        <a:lstStyle/>
        <a:p>
          <a:r>
            <a:rPr lang="sv-SE" dirty="0"/>
            <a:t>Skapa värde så tidigt som möjligt</a:t>
          </a:r>
        </a:p>
      </dgm:t>
    </dgm:pt>
    <dgm:pt modelId="{E2A7933E-1563-4FA6-9954-1106E80EB7D1}" type="parTrans" cxnId="{0425D58A-386A-4CEA-A10E-CB0ACFE37984}">
      <dgm:prSet/>
      <dgm:spPr/>
      <dgm:t>
        <a:bodyPr/>
        <a:lstStyle/>
        <a:p>
          <a:endParaRPr lang="sv-SE"/>
        </a:p>
      </dgm:t>
    </dgm:pt>
    <dgm:pt modelId="{59CE10CA-14FE-4482-87C6-4C7D56DBC359}" type="sibTrans" cxnId="{0425D58A-386A-4CEA-A10E-CB0ACFE37984}">
      <dgm:prSet/>
      <dgm:spPr/>
      <dgm:t>
        <a:bodyPr/>
        <a:lstStyle/>
        <a:p>
          <a:endParaRPr lang="sv-SE"/>
        </a:p>
      </dgm:t>
    </dgm:pt>
    <dgm:pt modelId="{AA56D5B9-13B6-40D0-B3E2-3F615810F234}">
      <dgm:prSet phldrT="[Text]"/>
      <dgm:spPr/>
      <dgm:t>
        <a:bodyPr/>
        <a:lstStyle/>
        <a:p>
          <a:r>
            <a:rPr lang="sv-SE" dirty="0"/>
            <a:t>Användarcentrerad utveckling</a:t>
          </a:r>
        </a:p>
      </dgm:t>
    </dgm:pt>
    <dgm:pt modelId="{FB68423D-C08E-453A-B3ED-8B77215B35BD}" type="parTrans" cxnId="{C042809A-4F9B-45EB-B7DA-12599EA31AA6}">
      <dgm:prSet/>
      <dgm:spPr/>
      <dgm:t>
        <a:bodyPr/>
        <a:lstStyle/>
        <a:p>
          <a:endParaRPr lang="sv-SE"/>
        </a:p>
      </dgm:t>
    </dgm:pt>
    <dgm:pt modelId="{C9298838-D5BA-4DEA-A1E7-F561EE301B49}" type="sibTrans" cxnId="{C042809A-4F9B-45EB-B7DA-12599EA31AA6}">
      <dgm:prSet/>
      <dgm:spPr/>
      <dgm:t>
        <a:bodyPr/>
        <a:lstStyle/>
        <a:p>
          <a:endParaRPr lang="sv-SE"/>
        </a:p>
      </dgm:t>
    </dgm:pt>
    <dgm:pt modelId="{1842B46F-4EB0-47BE-9A1D-335E24A30248}">
      <dgm:prSet phldrT="[Text]"/>
      <dgm:spPr/>
      <dgm:t>
        <a:bodyPr/>
        <a:lstStyle/>
        <a:p>
          <a:r>
            <a:rPr lang="sv-SE" dirty="0"/>
            <a:t>Transparens och inkludering</a:t>
          </a:r>
        </a:p>
      </dgm:t>
    </dgm:pt>
    <dgm:pt modelId="{544C873B-CB76-455F-AE5E-345860A425B3}" type="parTrans" cxnId="{8C7E703A-D110-428E-AAD8-C4AFF0A6BD83}">
      <dgm:prSet/>
      <dgm:spPr/>
      <dgm:t>
        <a:bodyPr/>
        <a:lstStyle/>
        <a:p>
          <a:endParaRPr lang="sv-SE"/>
        </a:p>
      </dgm:t>
    </dgm:pt>
    <dgm:pt modelId="{6ADBA42D-CAC1-4870-869B-AAF5557C6BE8}" type="sibTrans" cxnId="{8C7E703A-D110-428E-AAD8-C4AFF0A6BD83}">
      <dgm:prSet/>
      <dgm:spPr/>
      <dgm:t>
        <a:bodyPr/>
        <a:lstStyle/>
        <a:p>
          <a:endParaRPr lang="sv-SE"/>
        </a:p>
      </dgm:t>
    </dgm:pt>
    <dgm:pt modelId="{C3F7275D-7F6D-4CE0-B54F-1E238C068C7F}">
      <dgm:prSet phldrT="[Text]"/>
      <dgm:spPr/>
      <dgm:t>
        <a:bodyPr/>
        <a:lstStyle/>
        <a:p>
          <a:r>
            <a:rPr lang="sv-SE" dirty="0"/>
            <a:t>Gemensam </a:t>
          </a:r>
          <a:r>
            <a:rPr lang="sv-SE" dirty="0" err="1"/>
            <a:t>finasiering</a:t>
          </a:r>
          <a:endParaRPr lang="sv-SE" dirty="0"/>
        </a:p>
      </dgm:t>
    </dgm:pt>
    <dgm:pt modelId="{B88783DC-4369-4C91-A503-05EEDEF865A5}" type="parTrans" cxnId="{7764925D-723D-43CA-A0BF-F391B4E26BE4}">
      <dgm:prSet/>
      <dgm:spPr/>
      <dgm:t>
        <a:bodyPr/>
        <a:lstStyle/>
        <a:p>
          <a:endParaRPr lang="sv-SE"/>
        </a:p>
      </dgm:t>
    </dgm:pt>
    <dgm:pt modelId="{B1177236-5DDF-4046-A40D-B9530BA6685D}" type="sibTrans" cxnId="{7764925D-723D-43CA-A0BF-F391B4E26BE4}">
      <dgm:prSet/>
      <dgm:spPr/>
      <dgm:t>
        <a:bodyPr/>
        <a:lstStyle/>
        <a:p>
          <a:endParaRPr lang="sv-SE"/>
        </a:p>
      </dgm:t>
    </dgm:pt>
    <dgm:pt modelId="{A39A9B9C-A1D8-44E3-B56E-4488B96B6921}">
      <dgm:prSet phldrT="[Text]"/>
      <dgm:spPr/>
      <dgm:t>
        <a:bodyPr/>
        <a:lstStyle/>
        <a:p>
          <a:r>
            <a:rPr lang="sv-SE" dirty="0"/>
            <a:t>Slutgiltig förvaltning utanför AI Sweden</a:t>
          </a:r>
        </a:p>
      </dgm:t>
    </dgm:pt>
    <dgm:pt modelId="{039373AF-DCC6-4A37-9D09-1481238534BF}" type="parTrans" cxnId="{4E5FED0E-B6E3-4B29-A06E-9F8A64612725}">
      <dgm:prSet/>
      <dgm:spPr/>
      <dgm:t>
        <a:bodyPr/>
        <a:lstStyle/>
        <a:p>
          <a:endParaRPr lang="sv-SE"/>
        </a:p>
      </dgm:t>
    </dgm:pt>
    <dgm:pt modelId="{99FDB68D-0E54-4111-AEE3-7537EA21F89E}" type="sibTrans" cxnId="{4E5FED0E-B6E3-4B29-A06E-9F8A64612725}">
      <dgm:prSet/>
      <dgm:spPr/>
      <dgm:t>
        <a:bodyPr/>
        <a:lstStyle/>
        <a:p>
          <a:endParaRPr lang="sv-SE"/>
        </a:p>
      </dgm:t>
    </dgm:pt>
    <dgm:pt modelId="{77FD7423-5FB0-48A8-B429-867E4779854A}" type="pres">
      <dgm:prSet presAssocID="{22475940-19FB-4760-B1AC-B35AA1D0C274}" presName="diagram" presStyleCnt="0">
        <dgm:presLayoutVars>
          <dgm:dir/>
          <dgm:resizeHandles val="exact"/>
        </dgm:presLayoutVars>
      </dgm:prSet>
      <dgm:spPr/>
    </dgm:pt>
    <dgm:pt modelId="{24DF7E03-012D-4E19-BC4F-9EC8AC772C0A}" type="pres">
      <dgm:prSet presAssocID="{080D71ED-B9A4-4149-84D7-A5AC3B67433B}" presName="node" presStyleLbl="node1" presStyleIdx="0" presStyleCnt="5">
        <dgm:presLayoutVars>
          <dgm:bulletEnabled val="1"/>
        </dgm:presLayoutVars>
      </dgm:prSet>
      <dgm:spPr/>
    </dgm:pt>
    <dgm:pt modelId="{C6D92F89-FDDF-41AF-9D32-ADCA6C264EE6}" type="pres">
      <dgm:prSet presAssocID="{59CE10CA-14FE-4482-87C6-4C7D56DBC359}" presName="sibTrans" presStyleCnt="0"/>
      <dgm:spPr/>
    </dgm:pt>
    <dgm:pt modelId="{C75C236E-EDDA-4C79-A3DA-2ED200B4DF6B}" type="pres">
      <dgm:prSet presAssocID="{AA56D5B9-13B6-40D0-B3E2-3F615810F234}" presName="node" presStyleLbl="node1" presStyleIdx="1" presStyleCnt="5">
        <dgm:presLayoutVars>
          <dgm:bulletEnabled val="1"/>
        </dgm:presLayoutVars>
      </dgm:prSet>
      <dgm:spPr/>
    </dgm:pt>
    <dgm:pt modelId="{29023062-12AC-4F02-838A-7800D676DF93}" type="pres">
      <dgm:prSet presAssocID="{C9298838-D5BA-4DEA-A1E7-F561EE301B49}" presName="sibTrans" presStyleCnt="0"/>
      <dgm:spPr/>
    </dgm:pt>
    <dgm:pt modelId="{1FCA9469-A1B7-4684-B567-F80841BC5230}" type="pres">
      <dgm:prSet presAssocID="{1842B46F-4EB0-47BE-9A1D-335E24A30248}" presName="node" presStyleLbl="node1" presStyleIdx="2" presStyleCnt="5">
        <dgm:presLayoutVars>
          <dgm:bulletEnabled val="1"/>
        </dgm:presLayoutVars>
      </dgm:prSet>
      <dgm:spPr/>
    </dgm:pt>
    <dgm:pt modelId="{F7746688-820C-4A07-A141-F903C91C173A}" type="pres">
      <dgm:prSet presAssocID="{6ADBA42D-CAC1-4870-869B-AAF5557C6BE8}" presName="sibTrans" presStyleCnt="0"/>
      <dgm:spPr/>
    </dgm:pt>
    <dgm:pt modelId="{9EAE0F58-24EA-43A0-8A3E-391E989F8A89}" type="pres">
      <dgm:prSet presAssocID="{C3F7275D-7F6D-4CE0-B54F-1E238C068C7F}" presName="node" presStyleLbl="node1" presStyleIdx="3" presStyleCnt="5">
        <dgm:presLayoutVars>
          <dgm:bulletEnabled val="1"/>
        </dgm:presLayoutVars>
      </dgm:prSet>
      <dgm:spPr/>
    </dgm:pt>
    <dgm:pt modelId="{444659A4-9756-4E7C-B437-96009E1E8CB8}" type="pres">
      <dgm:prSet presAssocID="{B1177236-5DDF-4046-A40D-B9530BA6685D}" presName="sibTrans" presStyleCnt="0"/>
      <dgm:spPr/>
    </dgm:pt>
    <dgm:pt modelId="{20981FF0-4EAF-4718-9AEA-A8A9B713625C}" type="pres">
      <dgm:prSet presAssocID="{A39A9B9C-A1D8-44E3-B56E-4488B96B6921}" presName="node" presStyleLbl="node1" presStyleIdx="4" presStyleCnt="5">
        <dgm:presLayoutVars>
          <dgm:bulletEnabled val="1"/>
        </dgm:presLayoutVars>
      </dgm:prSet>
      <dgm:spPr/>
    </dgm:pt>
  </dgm:ptLst>
  <dgm:cxnLst>
    <dgm:cxn modelId="{BDEA4000-05F3-49C0-BF88-0029132409E8}" type="presOf" srcId="{22475940-19FB-4760-B1AC-B35AA1D0C274}" destId="{77FD7423-5FB0-48A8-B429-867E4779854A}" srcOrd="0" destOrd="0" presId="urn:microsoft.com/office/officeart/2005/8/layout/default"/>
    <dgm:cxn modelId="{C463DF06-B724-431D-9C5C-B0E8FEABF418}" type="presOf" srcId="{1842B46F-4EB0-47BE-9A1D-335E24A30248}" destId="{1FCA9469-A1B7-4684-B567-F80841BC5230}" srcOrd="0" destOrd="0" presId="urn:microsoft.com/office/officeart/2005/8/layout/default"/>
    <dgm:cxn modelId="{4E5FED0E-B6E3-4B29-A06E-9F8A64612725}" srcId="{22475940-19FB-4760-B1AC-B35AA1D0C274}" destId="{A39A9B9C-A1D8-44E3-B56E-4488B96B6921}" srcOrd="4" destOrd="0" parTransId="{039373AF-DCC6-4A37-9D09-1481238534BF}" sibTransId="{99FDB68D-0E54-4111-AEE3-7537EA21F89E}"/>
    <dgm:cxn modelId="{2B7E8C11-B10C-4EC9-A3D9-725C0E23C5D1}" type="presOf" srcId="{C3F7275D-7F6D-4CE0-B54F-1E238C068C7F}" destId="{9EAE0F58-24EA-43A0-8A3E-391E989F8A89}" srcOrd="0" destOrd="0" presId="urn:microsoft.com/office/officeart/2005/8/layout/default"/>
    <dgm:cxn modelId="{D07B1533-6A29-4D35-AE4F-CBE045E938D0}" type="presOf" srcId="{AA56D5B9-13B6-40D0-B3E2-3F615810F234}" destId="{C75C236E-EDDA-4C79-A3DA-2ED200B4DF6B}" srcOrd="0" destOrd="0" presId="urn:microsoft.com/office/officeart/2005/8/layout/default"/>
    <dgm:cxn modelId="{8C7E703A-D110-428E-AAD8-C4AFF0A6BD83}" srcId="{22475940-19FB-4760-B1AC-B35AA1D0C274}" destId="{1842B46F-4EB0-47BE-9A1D-335E24A30248}" srcOrd="2" destOrd="0" parTransId="{544C873B-CB76-455F-AE5E-345860A425B3}" sibTransId="{6ADBA42D-CAC1-4870-869B-AAF5557C6BE8}"/>
    <dgm:cxn modelId="{7764925D-723D-43CA-A0BF-F391B4E26BE4}" srcId="{22475940-19FB-4760-B1AC-B35AA1D0C274}" destId="{C3F7275D-7F6D-4CE0-B54F-1E238C068C7F}" srcOrd="3" destOrd="0" parTransId="{B88783DC-4369-4C91-A503-05EEDEF865A5}" sibTransId="{B1177236-5DDF-4046-A40D-B9530BA6685D}"/>
    <dgm:cxn modelId="{BBD82B72-FB9C-40AE-9C4E-CD5DF1B0CC9E}" type="presOf" srcId="{A39A9B9C-A1D8-44E3-B56E-4488B96B6921}" destId="{20981FF0-4EAF-4718-9AEA-A8A9B713625C}" srcOrd="0" destOrd="0" presId="urn:microsoft.com/office/officeart/2005/8/layout/default"/>
    <dgm:cxn modelId="{0425D58A-386A-4CEA-A10E-CB0ACFE37984}" srcId="{22475940-19FB-4760-B1AC-B35AA1D0C274}" destId="{080D71ED-B9A4-4149-84D7-A5AC3B67433B}" srcOrd="0" destOrd="0" parTransId="{E2A7933E-1563-4FA6-9954-1106E80EB7D1}" sibTransId="{59CE10CA-14FE-4482-87C6-4C7D56DBC359}"/>
    <dgm:cxn modelId="{C042809A-4F9B-45EB-B7DA-12599EA31AA6}" srcId="{22475940-19FB-4760-B1AC-B35AA1D0C274}" destId="{AA56D5B9-13B6-40D0-B3E2-3F615810F234}" srcOrd="1" destOrd="0" parTransId="{FB68423D-C08E-453A-B3ED-8B77215B35BD}" sibTransId="{C9298838-D5BA-4DEA-A1E7-F561EE301B49}"/>
    <dgm:cxn modelId="{4824BED0-F4B7-44CD-8491-5EE09A14986F}" type="presOf" srcId="{080D71ED-B9A4-4149-84D7-A5AC3B67433B}" destId="{24DF7E03-012D-4E19-BC4F-9EC8AC772C0A}" srcOrd="0" destOrd="0" presId="urn:microsoft.com/office/officeart/2005/8/layout/default"/>
    <dgm:cxn modelId="{49EBB849-CB22-43B2-96D3-3AFEF3DBD7E0}" type="presParOf" srcId="{77FD7423-5FB0-48A8-B429-867E4779854A}" destId="{24DF7E03-012D-4E19-BC4F-9EC8AC772C0A}" srcOrd="0" destOrd="0" presId="urn:microsoft.com/office/officeart/2005/8/layout/default"/>
    <dgm:cxn modelId="{50DB215A-6F3F-4E0D-ADD1-54924AF64E06}" type="presParOf" srcId="{77FD7423-5FB0-48A8-B429-867E4779854A}" destId="{C6D92F89-FDDF-41AF-9D32-ADCA6C264EE6}" srcOrd="1" destOrd="0" presId="urn:microsoft.com/office/officeart/2005/8/layout/default"/>
    <dgm:cxn modelId="{C9DC41A8-5E93-4B2C-9C0A-72D69197BA1E}" type="presParOf" srcId="{77FD7423-5FB0-48A8-B429-867E4779854A}" destId="{C75C236E-EDDA-4C79-A3DA-2ED200B4DF6B}" srcOrd="2" destOrd="0" presId="urn:microsoft.com/office/officeart/2005/8/layout/default"/>
    <dgm:cxn modelId="{829FF7DC-6B61-44E0-8BC2-272BB769923E}" type="presParOf" srcId="{77FD7423-5FB0-48A8-B429-867E4779854A}" destId="{29023062-12AC-4F02-838A-7800D676DF93}" srcOrd="3" destOrd="0" presId="urn:microsoft.com/office/officeart/2005/8/layout/default"/>
    <dgm:cxn modelId="{4FCBB46B-CF34-4C20-BAA7-DF255F06648B}" type="presParOf" srcId="{77FD7423-5FB0-48A8-B429-867E4779854A}" destId="{1FCA9469-A1B7-4684-B567-F80841BC5230}" srcOrd="4" destOrd="0" presId="urn:microsoft.com/office/officeart/2005/8/layout/default"/>
    <dgm:cxn modelId="{28AB8FE6-4CDF-426D-BB39-13776DE95502}" type="presParOf" srcId="{77FD7423-5FB0-48A8-B429-867E4779854A}" destId="{F7746688-820C-4A07-A141-F903C91C173A}" srcOrd="5" destOrd="0" presId="urn:microsoft.com/office/officeart/2005/8/layout/default"/>
    <dgm:cxn modelId="{983DCE15-2424-42C3-B9EC-AE7A5C925C9F}" type="presParOf" srcId="{77FD7423-5FB0-48A8-B429-867E4779854A}" destId="{9EAE0F58-24EA-43A0-8A3E-391E989F8A89}" srcOrd="6" destOrd="0" presId="urn:microsoft.com/office/officeart/2005/8/layout/default"/>
    <dgm:cxn modelId="{95A6DDA6-FFFA-454A-B213-059058F8FEB9}" type="presParOf" srcId="{77FD7423-5FB0-48A8-B429-867E4779854A}" destId="{444659A4-9756-4E7C-B437-96009E1E8CB8}" srcOrd="7" destOrd="0" presId="urn:microsoft.com/office/officeart/2005/8/layout/default"/>
    <dgm:cxn modelId="{1D9C92E8-3384-4DF5-99EC-719DDECF3FEB}" type="presParOf" srcId="{77FD7423-5FB0-48A8-B429-867E4779854A}" destId="{20981FF0-4EAF-4718-9AEA-A8A9B71362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75940-19FB-4760-B1AC-B35AA1D0C274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sv-SE"/>
        </a:p>
      </dgm:t>
    </dgm:pt>
    <dgm:pt modelId="{080D71ED-B9A4-4149-84D7-A5AC3B67433B}">
      <dgm:prSet phldrT="[Text]"/>
      <dgm:spPr/>
      <dgm:t>
        <a:bodyPr/>
        <a:lstStyle/>
        <a:p>
          <a:r>
            <a:rPr lang="sv-SE" dirty="0"/>
            <a:t>Kontantinsats</a:t>
          </a:r>
        </a:p>
      </dgm:t>
    </dgm:pt>
    <dgm:pt modelId="{E2A7933E-1563-4FA6-9954-1106E80EB7D1}" type="parTrans" cxnId="{0425D58A-386A-4CEA-A10E-CB0ACFE37984}">
      <dgm:prSet/>
      <dgm:spPr/>
      <dgm:t>
        <a:bodyPr/>
        <a:lstStyle/>
        <a:p>
          <a:endParaRPr lang="sv-SE"/>
        </a:p>
      </dgm:t>
    </dgm:pt>
    <dgm:pt modelId="{59CE10CA-14FE-4482-87C6-4C7D56DBC359}" type="sibTrans" cxnId="{0425D58A-386A-4CEA-A10E-CB0ACFE37984}">
      <dgm:prSet/>
      <dgm:spPr/>
      <dgm:t>
        <a:bodyPr/>
        <a:lstStyle/>
        <a:p>
          <a:endParaRPr lang="sv-SE"/>
        </a:p>
      </dgm:t>
    </dgm:pt>
    <dgm:pt modelId="{AA56D5B9-13B6-40D0-B3E2-3F615810F234}">
      <dgm:prSet phldrT="[Text]"/>
      <dgm:spPr/>
      <dgm:t>
        <a:bodyPr/>
        <a:lstStyle/>
        <a:p>
          <a:r>
            <a:rPr lang="sv-SE" dirty="0"/>
            <a:t>Arbetstid</a:t>
          </a:r>
        </a:p>
      </dgm:t>
    </dgm:pt>
    <dgm:pt modelId="{FB68423D-C08E-453A-B3ED-8B77215B35BD}" type="parTrans" cxnId="{C042809A-4F9B-45EB-B7DA-12599EA31AA6}">
      <dgm:prSet/>
      <dgm:spPr/>
      <dgm:t>
        <a:bodyPr/>
        <a:lstStyle/>
        <a:p>
          <a:endParaRPr lang="sv-SE"/>
        </a:p>
      </dgm:t>
    </dgm:pt>
    <dgm:pt modelId="{C9298838-D5BA-4DEA-A1E7-F561EE301B49}" type="sibTrans" cxnId="{C042809A-4F9B-45EB-B7DA-12599EA31AA6}">
      <dgm:prSet/>
      <dgm:spPr/>
      <dgm:t>
        <a:bodyPr/>
        <a:lstStyle/>
        <a:p>
          <a:endParaRPr lang="sv-SE"/>
        </a:p>
      </dgm:t>
    </dgm:pt>
    <dgm:pt modelId="{1842B46F-4EB0-47BE-9A1D-335E24A30248}">
      <dgm:prSet phldrT="[Text]"/>
      <dgm:spPr/>
      <dgm:t>
        <a:bodyPr/>
        <a:lstStyle/>
        <a:p>
          <a:r>
            <a:rPr lang="sv-SE" dirty="0"/>
            <a:t>Förändringsledning</a:t>
          </a:r>
        </a:p>
      </dgm:t>
    </dgm:pt>
    <dgm:pt modelId="{544C873B-CB76-455F-AE5E-345860A425B3}" type="parTrans" cxnId="{8C7E703A-D110-428E-AAD8-C4AFF0A6BD83}">
      <dgm:prSet/>
      <dgm:spPr/>
      <dgm:t>
        <a:bodyPr/>
        <a:lstStyle/>
        <a:p>
          <a:endParaRPr lang="sv-SE"/>
        </a:p>
      </dgm:t>
    </dgm:pt>
    <dgm:pt modelId="{6ADBA42D-CAC1-4870-869B-AAF5557C6BE8}" type="sibTrans" cxnId="{8C7E703A-D110-428E-AAD8-C4AFF0A6BD83}">
      <dgm:prSet/>
      <dgm:spPr/>
      <dgm:t>
        <a:bodyPr/>
        <a:lstStyle/>
        <a:p>
          <a:endParaRPr lang="sv-SE"/>
        </a:p>
      </dgm:t>
    </dgm:pt>
    <dgm:pt modelId="{77FD7423-5FB0-48A8-B429-867E4779854A}" type="pres">
      <dgm:prSet presAssocID="{22475940-19FB-4760-B1AC-B35AA1D0C274}" presName="diagram" presStyleCnt="0">
        <dgm:presLayoutVars>
          <dgm:dir/>
          <dgm:resizeHandles val="exact"/>
        </dgm:presLayoutVars>
      </dgm:prSet>
      <dgm:spPr/>
    </dgm:pt>
    <dgm:pt modelId="{24DF7E03-012D-4E19-BC4F-9EC8AC772C0A}" type="pres">
      <dgm:prSet presAssocID="{080D71ED-B9A4-4149-84D7-A5AC3B67433B}" presName="node" presStyleLbl="node1" presStyleIdx="0" presStyleCnt="3">
        <dgm:presLayoutVars>
          <dgm:bulletEnabled val="1"/>
        </dgm:presLayoutVars>
      </dgm:prSet>
      <dgm:spPr/>
    </dgm:pt>
    <dgm:pt modelId="{C6D92F89-FDDF-41AF-9D32-ADCA6C264EE6}" type="pres">
      <dgm:prSet presAssocID="{59CE10CA-14FE-4482-87C6-4C7D56DBC359}" presName="sibTrans" presStyleCnt="0"/>
      <dgm:spPr/>
    </dgm:pt>
    <dgm:pt modelId="{C75C236E-EDDA-4C79-A3DA-2ED200B4DF6B}" type="pres">
      <dgm:prSet presAssocID="{AA56D5B9-13B6-40D0-B3E2-3F615810F234}" presName="node" presStyleLbl="node1" presStyleIdx="1" presStyleCnt="3">
        <dgm:presLayoutVars>
          <dgm:bulletEnabled val="1"/>
        </dgm:presLayoutVars>
      </dgm:prSet>
      <dgm:spPr/>
    </dgm:pt>
    <dgm:pt modelId="{29023062-12AC-4F02-838A-7800D676DF93}" type="pres">
      <dgm:prSet presAssocID="{C9298838-D5BA-4DEA-A1E7-F561EE301B49}" presName="sibTrans" presStyleCnt="0"/>
      <dgm:spPr/>
    </dgm:pt>
    <dgm:pt modelId="{1FCA9469-A1B7-4684-B567-F80841BC5230}" type="pres">
      <dgm:prSet presAssocID="{1842B46F-4EB0-47BE-9A1D-335E24A30248}" presName="node" presStyleLbl="node1" presStyleIdx="2" presStyleCnt="3">
        <dgm:presLayoutVars>
          <dgm:bulletEnabled val="1"/>
        </dgm:presLayoutVars>
      </dgm:prSet>
      <dgm:spPr/>
    </dgm:pt>
  </dgm:ptLst>
  <dgm:cxnLst>
    <dgm:cxn modelId="{BDEA4000-05F3-49C0-BF88-0029132409E8}" type="presOf" srcId="{22475940-19FB-4760-B1AC-B35AA1D0C274}" destId="{77FD7423-5FB0-48A8-B429-867E4779854A}" srcOrd="0" destOrd="0" presId="urn:microsoft.com/office/officeart/2005/8/layout/default"/>
    <dgm:cxn modelId="{C463DF06-B724-431D-9C5C-B0E8FEABF418}" type="presOf" srcId="{1842B46F-4EB0-47BE-9A1D-335E24A30248}" destId="{1FCA9469-A1B7-4684-B567-F80841BC5230}" srcOrd="0" destOrd="0" presId="urn:microsoft.com/office/officeart/2005/8/layout/default"/>
    <dgm:cxn modelId="{D07B1533-6A29-4D35-AE4F-CBE045E938D0}" type="presOf" srcId="{AA56D5B9-13B6-40D0-B3E2-3F615810F234}" destId="{C75C236E-EDDA-4C79-A3DA-2ED200B4DF6B}" srcOrd="0" destOrd="0" presId="urn:microsoft.com/office/officeart/2005/8/layout/default"/>
    <dgm:cxn modelId="{8C7E703A-D110-428E-AAD8-C4AFF0A6BD83}" srcId="{22475940-19FB-4760-B1AC-B35AA1D0C274}" destId="{1842B46F-4EB0-47BE-9A1D-335E24A30248}" srcOrd="2" destOrd="0" parTransId="{544C873B-CB76-455F-AE5E-345860A425B3}" sibTransId="{6ADBA42D-CAC1-4870-869B-AAF5557C6BE8}"/>
    <dgm:cxn modelId="{0425D58A-386A-4CEA-A10E-CB0ACFE37984}" srcId="{22475940-19FB-4760-B1AC-B35AA1D0C274}" destId="{080D71ED-B9A4-4149-84D7-A5AC3B67433B}" srcOrd="0" destOrd="0" parTransId="{E2A7933E-1563-4FA6-9954-1106E80EB7D1}" sibTransId="{59CE10CA-14FE-4482-87C6-4C7D56DBC359}"/>
    <dgm:cxn modelId="{C042809A-4F9B-45EB-B7DA-12599EA31AA6}" srcId="{22475940-19FB-4760-B1AC-B35AA1D0C274}" destId="{AA56D5B9-13B6-40D0-B3E2-3F615810F234}" srcOrd="1" destOrd="0" parTransId="{FB68423D-C08E-453A-B3ED-8B77215B35BD}" sibTransId="{C9298838-D5BA-4DEA-A1E7-F561EE301B49}"/>
    <dgm:cxn modelId="{4824BED0-F4B7-44CD-8491-5EE09A14986F}" type="presOf" srcId="{080D71ED-B9A4-4149-84D7-A5AC3B67433B}" destId="{24DF7E03-012D-4E19-BC4F-9EC8AC772C0A}" srcOrd="0" destOrd="0" presId="urn:microsoft.com/office/officeart/2005/8/layout/default"/>
    <dgm:cxn modelId="{49EBB849-CB22-43B2-96D3-3AFEF3DBD7E0}" type="presParOf" srcId="{77FD7423-5FB0-48A8-B429-867E4779854A}" destId="{24DF7E03-012D-4E19-BC4F-9EC8AC772C0A}" srcOrd="0" destOrd="0" presId="urn:microsoft.com/office/officeart/2005/8/layout/default"/>
    <dgm:cxn modelId="{50DB215A-6F3F-4E0D-ADD1-54924AF64E06}" type="presParOf" srcId="{77FD7423-5FB0-48A8-B429-867E4779854A}" destId="{C6D92F89-FDDF-41AF-9D32-ADCA6C264EE6}" srcOrd="1" destOrd="0" presId="urn:microsoft.com/office/officeart/2005/8/layout/default"/>
    <dgm:cxn modelId="{C9DC41A8-5E93-4B2C-9C0A-72D69197BA1E}" type="presParOf" srcId="{77FD7423-5FB0-48A8-B429-867E4779854A}" destId="{C75C236E-EDDA-4C79-A3DA-2ED200B4DF6B}" srcOrd="2" destOrd="0" presId="urn:microsoft.com/office/officeart/2005/8/layout/default"/>
    <dgm:cxn modelId="{829FF7DC-6B61-44E0-8BC2-272BB769923E}" type="presParOf" srcId="{77FD7423-5FB0-48A8-B429-867E4779854A}" destId="{29023062-12AC-4F02-838A-7800D676DF93}" srcOrd="3" destOrd="0" presId="urn:microsoft.com/office/officeart/2005/8/layout/default"/>
    <dgm:cxn modelId="{4FCBB46B-CF34-4C20-BAA7-DF255F06648B}" type="presParOf" srcId="{77FD7423-5FB0-48A8-B429-867E4779854A}" destId="{1FCA9469-A1B7-4684-B567-F80841BC52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7E03-012D-4E19-BC4F-9EC8AC772C0A}">
      <dsp:nvSpPr>
        <dsp:cNvPr id="0" name=""/>
        <dsp:cNvSpPr/>
      </dsp:nvSpPr>
      <dsp:spPr>
        <a:xfrm>
          <a:off x="0" y="747061"/>
          <a:ext cx="2554412" cy="153264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Skapa värde så tidigt som möjligt</a:t>
          </a:r>
        </a:p>
      </dsp:txBody>
      <dsp:txXfrm>
        <a:off x="0" y="747061"/>
        <a:ext cx="2554412" cy="1532647"/>
      </dsp:txXfrm>
    </dsp:sp>
    <dsp:sp modelId="{C75C236E-EDDA-4C79-A3DA-2ED200B4DF6B}">
      <dsp:nvSpPr>
        <dsp:cNvPr id="0" name=""/>
        <dsp:cNvSpPr/>
      </dsp:nvSpPr>
      <dsp:spPr>
        <a:xfrm>
          <a:off x="2809854" y="747061"/>
          <a:ext cx="2554412" cy="153264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Användarcentrerad utveckling</a:t>
          </a:r>
        </a:p>
      </dsp:txBody>
      <dsp:txXfrm>
        <a:off x="2809854" y="747061"/>
        <a:ext cx="2554412" cy="1532647"/>
      </dsp:txXfrm>
    </dsp:sp>
    <dsp:sp modelId="{1FCA9469-A1B7-4684-B567-F80841BC5230}">
      <dsp:nvSpPr>
        <dsp:cNvPr id="0" name=""/>
        <dsp:cNvSpPr/>
      </dsp:nvSpPr>
      <dsp:spPr>
        <a:xfrm>
          <a:off x="5619708" y="747061"/>
          <a:ext cx="2554412" cy="153264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Transparens och inkludering</a:t>
          </a:r>
        </a:p>
      </dsp:txBody>
      <dsp:txXfrm>
        <a:off x="5619708" y="747061"/>
        <a:ext cx="2554412" cy="1532647"/>
      </dsp:txXfrm>
    </dsp:sp>
    <dsp:sp modelId="{9EAE0F58-24EA-43A0-8A3E-391E989F8A89}">
      <dsp:nvSpPr>
        <dsp:cNvPr id="0" name=""/>
        <dsp:cNvSpPr/>
      </dsp:nvSpPr>
      <dsp:spPr>
        <a:xfrm>
          <a:off x="1404927" y="2535150"/>
          <a:ext cx="2554412" cy="153264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Gemensam </a:t>
          </a:r>
          <a:r>
            <a:rPr lang="sv-SE" sz="2000" kern="1200" dirty="0" err="1"/>
            <a:t>finasiering</a:t>
          </a:r>
          <a:endParaRPr lang="sv-SE" sz="2000" kern="1200" dirty="0"/>
        </a:p>
      </dsp:txBody>
      <dsp:txXfrm>
        <a:off x="1404927" y="2535150"/>
        <a:ext cx="2554412" cy="1532647"/>
      </dsp:txXfrm>
    </dsp:sp>
    <dsp:sp modelId="{20981FF0-4EAF-4718-9AEA-A8A9B713625C}">
      <dsp:nvSpPr>
        <dsp:cNvPr id="0" name=""/>
        <dsp:cNvSpPr/>
      </dsp:nvSpPr>
      <dsp:spPr>
        <a:xfrm>
          <a:off x="4214781" y="2535150"/>
          <a:ext cx="2554412" cy="153264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Slutgiltig förvaltning utanför AI Sweden</a:t>
          </a:r>
        </a:p>
      </dsp:txBody>
      <dsp:txXfrm>
        <a:off x="4214781" y="2535150"/>
        <a:ext cx="2554412" cy="1532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7E03-012D-4E19-BC4F-9EC8AC772C0A}">
      <dsp:nvSpPr>
        <dsp:cNvPr id="0" name=""/>
        <dsp:cNvSpPr/>
      </dsp:nvSpPr>
      <dsp:spPr>
        <a:xfrm>
          <a:off x="907" y="21887"/>
          <a:ext cx="3540493" cy="212429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/>
            <a:t>Kontantinsats</a:t>
          </a:r>
        </a:p>
      </dsp:txBody>
      <dsp:txXfrm>
        <a:off x="907" y="21887"/>
        <a:ext cx="3540493" cy="2124296"/>
      </dsp:txXfrm>
    </dsp:sp>
    <dsp:sp modelId="{C75C236E-EDDA-4C79-A3DA-2ED200B4DF6B}">
      <dsp:nvSpPr>
        <dsp:cNvPr id="0" name=""/>
        <dsp:cNvSpPr/>
      </dsp:nvSpPr>
      <dsp:spPr>
        <a:xfrm>
          <a:off x="3895451" y="21887"/>
          <a:ext cx="3540493" cy="212429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/>
            <a:t>Arbetstid</a:t>
          </a:r>
        </a:p>
      </dsp:txBody>
      <dsp:txXfrm>
        <a:off x="3895451" y="21887"/>
        <a:ext cx="3540493" cy="2124296"/>
      </dsp:txXfrm>
    </dsp:sp>
    <dsp:sp modelId="{1FCA9469-A1B7-4684-B567-F80841BC5230}">
      <dsp:nvSpPr>
        <dsp:cNvPr id="0" name=""/>
        <dsp:cNvSpPr/>
      </dsp:nvSpPr>
      <dsp:spPr>
        <a:xfrm>
          <a:off x="1948179" y="2500233"/>
          <a:ext cx="3540493" cy="212429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/>
            <a:t>Förändringsledning</a:t>
          </a:r>
        </a:p>
      </dsp:txBody>
      <dsp:txXfrm>
        <a:off x="1948179" y="2500233"/>
        <a:ext cx="3540493" cy="212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1C5F-FE81-4DFE-8FB0-65D3FE3980FE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D203-D5E8-4FD9-A346-D4730B9409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45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50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8AC1-1A44-B040-80D4-88B32DE2E8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760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95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Retrieval = </a:t>
            </a:r>
            <a:r>
              <a:rPr lang="en-US" dirty="0" err="1"/>
              <a:t>hämtning</a:t>
            </a:r>
            <a:r>
              <a:rPr lang="en-US" dirty="0"/>
              <a:t>. Augmented = </a:t>
            </a:r>
            <a:r>
              <a:rPr lang="en-US" dirty="0" err="1"/>
              <a:t>förstärkt</a:t>
            </a:r>
            <a:r>
              <a:rPr lang="en-US" dirty="0"/>
              <a:t>, </a:t>
            </a:r>
            <a:r>
              <a:rPr lang="en-US" dirty="0" err="1"/>
              <a:t>ökad</a:t>
            </a:r>
            <a:r>
              <a:rPr lang="en-US" dirty="0"/>
              <a:t>, </a:t>
            </a:r>
            <a:r>
              <a:rPr lang="en-US" dirty="0" err="1"/>
              <a:t>utvidgad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D30B3-4021-4841-B9AE-FB60D213BC08}" type="slidenum">
              <a:rPr lang="sv-SE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00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D30B3-4021-4841-B9AE-FB60D213BC08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763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1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98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43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D7731-CA8B-4C0E-A50A-7340035BCEA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31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33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4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30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Producent: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200" dirty="0">
                <a:latin typeface="Greycliff CF" pitchFamily="2" charset="77"/>
              </a:rPr>
              <a:t>Skapar texter från grunden.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200" dirty="0">
                <a:latin typeface="Greycliff CF" pitchFamily="2" charset="77"/>
              </a:rPr>
              <a:t>Söker svar på frågor manuellt.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200" dirty="0">
                <a:latin typeface="Greycliff CF" pitchFamily="2" charset="77"/>
              </a:rPr>
              <a:t>Svårt och tidskrävande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sv-SE" sz="1200" dirty="0">
              <a:latin typeface="Greycliff CF" pitchFamily="2" charset="77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sv-SE" sz="1200" dirty="0">
                <a:latin typeface="Greycliff CF" pitchFamily="2" charset="77"/>
              </a:rPr>
              <a:t>Redaktör: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200" dirty="0">
                <a:latin typeface="Greycliff CF" pitchFamily="2" charset="77"/>
              </a:rPr>
              <a:t>Instruerar, redigerar och kontrollerar assistentens texter.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200" dirty="0">
                <a:latin typeface="Greycliff CF" pitchFamily="2" charset="77"/>
              </a:rPr>
              <a:t>Verifiera assistentens svar och dess källor.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200" dirty="0">
                <a:latin typeface="Greycliff CF" pitchFamily="2" charset="77"/>
              </a:rPr>
              <a:t>Mer tid för strategiska och mellanmänskliga uppgifter.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sv-SE" sz="1200" dirty="0">
              <a:latin typeface="Greycliff CF" pitchFamily="2" charset="77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77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203-D5E8-4FD9-A346-D4730B94098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83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5000" b="1">
                <a:solidFill>
                  <a:schemeClr val="tx1"/>
                </a:solidFill>
              </a:defRPr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332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83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523103" y="1845000"/>
            <a:ext cx="5340000" cy="4502390"/>
          </a:xfrm>
        </p:spPr>
        <p:txBody>
          <a:bodyPr/>
          <a:lstStyle>
            <a:lvl1pPr>
              <a:lnSpc>
                <a:spcPct val="100000"/>
              </a:lnSpc>
              <a:defRPr sz="2333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67"/>
            </a:lvl4pPr>
            <a:lvl5pPr>
              <a:lnSpc>
                <a:spcPct val="100000"/>
              </a:lnSpc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8"/>
          <p:cNvSpPr>
            <a:spLocks noGrp="1"/>
          </p:cNvSpPr>
          <p:nvPr>
            <p:ph sz="quarter" idx="12"/>
          </p:nvPr>
        </p:nvSpPr>
        <p:spPr>
          <a:xfrm>
            <a:off x="6299708" y="1845000"/>
            <a:ext cx="5340000" cy="4500000"/>
          </a:xfrm>
        </p:spPr>
        <p:txBody>
          <a:bodyPr/>
          <a:lstStyle>
            <a:lvl1pPr>
              <a:lnSpc>
                <a:spcPct val="100000"/>
              </a:lnSpc>
              <a:defRPr sz="2333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67"/>
            </a:lvl4pPr>
            <a:lvl5pPr>
              <a:lnSpc>
                <a:spcPct val="100000"/>
              </a:lnSpc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323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83">
                <a:latin typeface="Work Sans" panose="00000500000000000000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523103" y="1845000"/>
            <a:ext cx="11104605" cy="4500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041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3: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3103" y="1843806"/>
            <a:ext cx="3975000" cy="4500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0"/>
          </p:nvPr>
        </p:nvSpPr>
        <p:spPr>
          <a:xfrm>
            <a:off x="4864887" y="1843806"/>
            <a:ext cx="6755013" cy="4500000"/>
          </a:xfrm>
        </p:spPr>
        <p:txBody>
          <a:bodyPr>
            <a:normAutofit/>
          </a:bodyPr>
          <a:lstStyle>
            <a:lvl1pPr>
              <a:defRPr sz="2333" baseline="0"/>
            </a:lvl1pPr>
            <a:lvl2pPr>
              <a:defRPr sz="2333"/>
            </a:lvl2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83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6151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jus 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3103" y="1845000"/>
            <a:ext cx="5050260" cy="4500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5050260" cy="10773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83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61926" y="565458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1530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örk 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3103" y="1845000"/>
            <a:ext cx="5050260" cy="4500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5050260" cy="10773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83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61926" y="565458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8221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1pPr>
            <a:lvl2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2pPr>
            <a:lvl3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3pPr>
            <a:lvl4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4pPr>
            <a:lvl5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jus helbild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8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57666" y="568920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/>
          <a:lstStyle>
            <a:lvl1pPr>
              <a:defRPr sz="3667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5986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vsnittsrubrik">
    <p:bg>
      <p:bgPr>
        <a:solidFill>
          <a:srgbClr val="EB5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38200" y="3117016"/>
            <a:ext cx="10530840" cy="1545239"/>
          </a:xfrm>
        </p:spPr>
        <p:txBody>
          <a:bodyPr>
            <a:normAutofit/>
          </a:bodyPr>
          <a:lstStyle>
            <a:lvl1pPr algn="l">
              <a:defRPr sz="3583" b="1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991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475143-3A41-E842-9BE1-E0055C5D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4D5079-45CB-0843-BD7C-748AD71F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E4E946-BDAC-5D4F-B557-DDA8283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22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91134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noProof="0" dirty="0"/>
          </a:p>
        </p:txBody>
      </p:sp>
      <p:sp>
        <p:nvSpPr>
          <p:cNvPr id="8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57666" y="568920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83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0022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ättsbl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38871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65" y="567532"/>
            <a:ext cx="787135" cy="9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38200" y="3117016"/>
            <a:ext cx="10530840" cy="1545239"/>
          </a:xfrm>
        </p:spPr>
        <p:txBody>
          <a:bodyPr>
            <a:normAutofit/>
          </a:bodyPr>
          <a:lstStyle>
            <a:lvl1pPr algn="l">
              <a:defRPr sz="3583" b="1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61120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38200" y="3117016"/>
            <a:ext cx="10530840" cy="1545239"/>
          </a:xfrm>
        </p:spPr>
        <p:txBody>
          <a:bodyPr>
            <a:normAutofit/>
          </a:bodyPr>
          <a:lstStyle>
            <a:lvl1pPr algn="l">
              <a:defRPr sz="3583" b="1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8201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nittsrubrik">
    <p:bg>
      <p:bgPr>
        <a:solidFill>
          <a:srgbClr val="DC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38200" y="3117016"/>
            <a:ext cx="10530840" cy="1545239"/>
          </a:xfrm>
        </p:spPr>
        <p:txBody>
          <a:bodyPr>
            <a:normAutofit/>
          </a:bodyPr>
          <a:lstStyle>
            <a:lvl1pPr algn="l">
              <a:defRPr sz="3583" b="1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30888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snittsrubrik">
    <p:bg>
      <p:bgPr>
        <a:solidFill>
          <a:srgbClr val="4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38200" y="3117016"/>
            <a:ext cx="10530840" cy="1545239"/>
          </a:xfrm>
        </p:spPr>
        <p:txBody>
          <a:bodyPr>
            <a:normAutofit/>
          </a:bodyPr>
          <a:lstStyle>
            <a:lvl1pPr algn="l">
              <a:defRPr sz="3583" b="1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26461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vsnittsrubrik">
    <p:bg>
      <p:bgPr>
        <a:solidFill>
          <a:srgbClr val="EB5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38200" y="3117016"/>
            <a:ext cx="10530840" cy="1545239"/>
          </a:xfrm>
        </p:spPr>
        <p:txBody>
          <a:bodyPr>
            <a:normAutofit/>
          </a:bodyPr>
          <a:lstStyle>
            <a:lvl1pPr algn="l">
              <a:defRPr sz="3583" b="1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07815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tx1"/>
                </a:solidFill>
              </a:defRPr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54370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ättsbl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4690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örsättsblad">
    <p:bg>
      <p:bgPr>
        <a:solidFill>
          <a:srgbClr val="DC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1918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örsättsblad">
    <p:bg>
      <p:bgPr>
        <a:solidFill>
          <a:srgbClr val="4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9068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örsättsblad">
    <p:bg>
      <p:bgPr>
        <a:solidFill>
          <a:srgbClr val="EB5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2561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örsättsblad">
    <p:bg>
      <p:bgPr>
        <a:solidFill>
          <a:srgbClr val="DC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07303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78B4F13-EFC9-8141-8497-AF3D54A53C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3041" y="4178730"/>
            <a:ext cx="8290560" cy="122713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, speaker, </a:t>
            </a:r>
            <a:r>
              <a:rPr lang="sv-SE" dirty="0" err="1"/>
              <a:t>venue</a:t>
            </a:r>
            <a:r>
              <a:rPr lang="sv-SE" dirty="0"/>
              <a:t>, etc.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dark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background</a:t>
            </a:r>
            <a:r>
              <a:rPr lang="sv-SE" dirty="0"/>
              <a:t> or dark </a:t>
            </a:r>
            <a:r>
              <a:rPr lang="sv-SE" dirty="0" err="1"/>
              <a:t>hero</a:t>
            </a:r>
            <a:r>
              <a:rPr lang="sv-SE" dirty="0"/>
              <a:t> image.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Google Shape;141;p1">
            <a:extLst>
              <a:ext uri="{FF2B5EF4-FFF2-40B4-BE49-F238E27FC236}">
                <a16:creationId xmlns:a16="http://schemas.microsoft.com/office/drawing/2014/main" id="{AE39BCA2-7291-A5D5-64B2-BFDF019D9669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463041" y="2869658"/>
            <a:ext cx="8290560" cy="1893890"/>
          </a:xfrm>
          <a:noFill/>
          <a:ln>
            <a:noFill/>
          </a:ln>
        </p:spPr>
        <p:txBody>
          <a:bodyPr spcFirstLastPara="1" wrap="square" lIns="90000" tIns="43200" rIns="90000" bIns="43200" anchor="t" anchorCtr="0">
            <a:noAutofit/>
          </a:bodyPr>
          <a:lstStyle>
            <a:lvl1pPr>
              <a:defRPr sz="6400"/>
            </a:lvl1pPr>
          </a:lstStyle>
          <a:p>
            <a:r>
              <a:rPr lang="en-US" dirty="0">
                <a:latin typeface="Greycliff CF Heavy"/>
              </a:rPr>
              <a:t>Heading</a:t>
            </a:r>
            <a:endParaRPr lang="sv-SE" dirty="0"/>
          </a:p>
        </p:txBody>
      </p: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6FEC3737-DF1C-6C1D-8015-AD5116D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199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(alt, su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60902"/>
            <a:ext cx="10515600" cy="2387600"/>
          </a:xfrm>
        </p:spPr>
        <p:txBody>
          <a:bodyPr anchor="b"/>
          <a:lstStyle>
            <a:lvl1pPr algn="ctr"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BIG BOLD HEADING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49906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Optional</a:t>
            </a:r>
            <a:r>
              <a:rPr lang="sv-SE" dirty="0"/>
              <a:t> </a:t>
            </a:r>
            <a:r>
              <a:rPr lang="sv-SE" dirty="0" err="1"/>
              <a:t>sub-heading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EF3775FD-BFEF-A04F-9917-7266F6CE2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16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(alt 2, sub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17219"/>
            <a:ext cx="10515600" cy="2628899"/>
          </a:xfrm>
        </p:spPr>
        <p:txBody>
          <a:bodyPr anchor="b"/>
          <a:lstStyle>
            <a:lvl1pPr algn="l"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Slightly</a:t>
            </a:r>
            <a:r>
              <a:rPr lang="sv-SE" dirty="0"/>
              <a:t> less </a:t>
            </a:r>
            <a:br>
              <a:rPr lang="sv-SE" dirty="0"/>
            </a:br>
            <a:r>
              <a:rPr lang="sv-SE" dirty="0"/>
              <a:t>BIG BOLD HEADING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6219"/>
            <a:ext cx="10515600" cy="183084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Optional</a:t>
            </a:r>
            <a:r>
              <a:rPr lang="sv-SE" dirty="0"/>
              <a:t> </a:t>
            </a:r>
            <a:r>
              <a:rPr lang="sv-SE" dirty="0" err="1"/>
              <a:t>preamble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74E404-EBD5-214E-9324-FE965BC9E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246120"/>
            <a:ext cx="7139940" cy="800098"/>
          </a:xfrm>
        </p:spPr>
        <p:txBody>
          <a:bodyPr anchor="ctr">
            <a:noAutofit/>
          </a:bodyPr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Greycliff CF Heavy" pitchFamily="2" charset="77"/>
              </a:defRPr>
            </a:lvl1pPr>
            <a:lvl2pPr marL="457200" indent="0">
              <a:buNone/>
              <a:defRPr sz="2400" b="1" i="0">
                <a:latin typeface="Greycliff CF Heavy" pitchFamily="2" charset="77"/>
              </a:defRPr>
            </a:lvl2pPr>
            <a:lvl3pPr marL="914400" indent="0">
              <a:buNone/>
              <a:defRPr sz="2400" b="1" i="0">
                <a:latin typeface="Greycliff CF Heavy" pitchFamily="2" charset="77"/>
              </a:defRPr>
            </a:lvl3pPr>
            <a:lvl4pPr marL="1371600" indent="0">
              <a:buNone/>
              <a:defRPr sz="2400" b="1" i="0">
                <a:latin typeface="Greycliff CF Heavy" pitchFamily="2" charset="77"/>
              </a:defRPr>
            </a:lvl4pPr>
            <a:lvl5pPr marL="1828800" indent="0">
              <a:buNone/>
              <a:defRPr sz="2400" b="1" i="0">
                <a:latin typeface="Greycliff CF Heavy" pitchFamily="2" charset="77"/>
              </a:defRPr>
            </a:lvl5pPr>
          </a:lstStyle>
          <a:p>
            <a:pPr lvl="0"/>
            <a:r>
              <a:rPr lang="sv-SE" dirty="0" err="1"/>
              <a:t>Optional</a:t>
            </a:r>
            <a:r>
              <a:rPr lang="sv-SE" dirty="0"/>
              <a:t> </a:t>
            </a:r>
            <a:r>
              <a:rPr lang="sv-SE" dirty="0" err="1"/>
              <a:t>sub-heading</a:t>
            </a:r>
            <a:endParaRPr lang="en-US" dirty="0"/>
          </a:p>
        </p:txBody>
      </p: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73E6A7C0-9163-37E9-2063-D7A19B1ED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5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and contra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5083" y="1360902"/>
            <a:ext cx="4420800" cy="1442089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contrast</a:t>
            </a:r>
            <a:r>
              <a:rPr lang="sv-SE" dirty="0"/>
              <a:t> or </a:t>
            </a:r>
            <a:r>
              <a:rPr lang="sv-SE" dirty="0" err="1"/>
              <a:t>compare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5083" y="3052165"/>
            <a:ext cx="4420800" cy="255350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5C53ABF-1FD0-0145-97C5-E175446B7A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8595" y="3051958"/>
            <a:ext cx="4420800" cy="255350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CC4E7D-2653-E340-A4F7-1557BFA0E3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8457" y="1360488"/>
            <a:ext cx="4420800" cy="1442089"/>
          </a:xfr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latin typeface="Greycliff CF Heavy" pitchFamily="2" charset="77"/>
              </a:defRPr>
            </a:lvl1pPr>
          </a:lstStyle>
          <a:p>
            <a:pPr lvl="0"/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contrast</a:t>
            </a:r>
            <a:r>
              <a:rPr lang="sv-SE" dirty="0"/>
              <a:t> or </a:t>
            </a:r>
            <a:r>
              <a:rPr lang="sv-SE" dirty="0" err="1"/>
              <a:t>compare</a:t>
            </a:r>
            <a:endParaRPr lang="en-US" dirty="0"/>
          </a:p>
        </p:txBody>
      </p: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91AF5668-D47F-A073-333E-B86F2503B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129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and contrast 50-5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3929817-D17B-CF4B-9BDE-9E467C6D1A0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60902"/>
            <a:ext cx="4422569" cy="1442089"/>
          </a:xfrm>
        </p:spPr>
        <p:txBody>
          <a:bodyPr anchor="b"/>
          <a:lstStyle>
            <a:lvl1pPr algn="l">
              <a:defRPr sz="4400" b="1" i="0">
                <a:solidFill>
                  <a:schemeClr val="tx1"/>
                </a:solidFill>
                <a:latin typeface="Greycliff CF Heavy" pitchFamily="2" charset="77"/>
              </a:defRPr>
            </a:lvl1pPr>
          </a:lstStyle>
          <a:p>
            <a:r>
              <a:rPr lang="sv-SE" dirty="0" err="1"/>
              <a:t>Contrast</a:t>
            </a:r>
            <a:r>
              <a:rPr lang="sv-SE" dirty="0"/>
              <a:t>/</a:t>
            </a:r>
            <a:r>
              <a:rPr lang="sv-SE" dirty="0" err="1"/>
              <a:t>compare</a:t>
            </a:r>
            <a:r>
              <a:rPr lang="sv-SE" dirty="0"/>
              <a:t> fifty-fifty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052165"/>
            <a:ext cx="4422569" cy="25535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475F61-B125-484B-A5CA-693CFB9F9CD5}" type="datetimeFigureOut">
              <a:rPr lang="sv-SE" smtClean="0"/>
              <a:pPr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7DF09E-8508-3A40-851B-1CAED0195E7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5C53ABF-1FD0-0145-97C5-E175446B7A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4338" y="3051958"/>
            <a:ext cx="4419461" cy="255350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CC4E7D-2653-E340-A4F7-1557BFA0E3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4200" y="1360488"/>
            <a:ext cx="4419461" cy="1442089"/>
          </a:xfr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Greycliff CF Heavy" pitchFamily="2" charset="77"/>
              </a:defRPr>
            </a:lvl1pPr>
          </a:lstStyle>
          <a:p>
            <a:pPr lvl="0"/>
            <a:r>
              <a:rPr lang="sv-SE" dirty="0" err="1"/>
              <a:t>Contrast</a:t>
            </a:r>
            <a:r>
              <a:rPr lang="sv-SE" dirty="0"/>
              <a:t>/</a:t>
            </a:r>
            <a:r>
              <a:rPr lang="sv-SE" dirty="0" err="1"/>
              <a:t>compare</a:t>
            </a:r>
            <a:r>
              <a:rPr lang="sv-SE" dirty="0"/>
              <a:t> fifty-fifty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3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lle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60902"/>
            <a:ext cx="3094307" cy="144208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 </a:t>
            </a:r>
            <a:r>
              <a:rPr lang="en-US" dirty="0" err="1"/>
              <a:t>mississippi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052165"/>
            <a:ext cx="3094307" cy="255350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5C53ABF-1FD0-0145-97C5-E175446B7A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984" y="3052372"/>
            <a:ext cx="3094307" cy="255350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CC4E7D-2653-E340-A4F7-1557BFA0E3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8846" y="1360902"/>
            <a:ext cx="3094307" cy="1442089"/>
          </a:xfrm>
        </p:spPr>
        <p:txBody>
          <a:bodyPr anchor="b">
            <a:normAutofit/>
          </a:bodyPr>
          <a:lstStyle>
            <a:lvl1pPr marL="0" indent="0">
              <a:buNone/>
              <a:defRPr sz="4400" b="1" i="0">
                <a:latin typeface="Greycliff CF Heavy" pitchFamily="2" charset="77"/>
              </a:defRPr>
            </a:lvl1pPr>
          </a:lstStyle>
          <a:p>
            <a:pPr lvl="0"/>
            <a:r>
              <a:rPr lang="en-US" dirty="0"/>
              <a:t>Two </a:t>
            </a:r>
            <a:r>
              <a:rPr lang="en-US" dirty="0" err="1"/>
              <a:t>mississippi</a:t>
            </a:r>
            <a:endParaRPr lang="en-US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3848A1-A1FA-654C-80CC-50753D8AEC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9491" y="1360902"/>
            <a:ext cx="3094307" cy="144208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i="0">
                <a:latin typeface="Greycliff CF Heav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Three </a:t>
            </a:r>
            <a:r>
              <a:rPr lang="en-US" dirty="0" err="1"/>
              <a:t>mississippi</a:t>
            </a:r>
            <a:endParaRPr lang="en-US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A6895D2-11E7-F243-92B6-E52F1654B6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9763" y="3052763"/>
            <a:ext cx="3094035" cy="255290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8E7062C7-AF37-80C0-FC93-00688A134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323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ve-six &quot;bullets&quot;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215989"/>
            <a:ext cx="3094307" cy="823240"/>
          </a:xfrm>
        </p:spPr>
        <p:txBody>
          <a:bodyPr anchor="b">
            <a:normAutofit/>
          </a:bodyPr>
          <a:lstStyle>
            <a:lvl1pPr algn="l">
              <a:defRPr lang="sv-SE" sz="2800" b="0" i="0" kern="1200" dirty="0">
                <a:solidFill>
                  <a:schemeClr val="tx1"/>
                </a:solidFill>
                <a:latin typeface="Greycliff CF Heavy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One </a:t>
            </a:r>
            <a:r>
              <a:rPr lang="en-US" dirty="0" err="1"/>
              <a:t>mississippi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288403"/>
            <a:ext cx="3094307" cy="104462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5C53ABF-1FD0-0145-97C5-E175446B7A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984" y="2288611"/>
            <a:ext cx="3094307" cy="104441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CC4E7D-2653-E340-A4F7-1557BFA0E3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8846" y="1215989"/>
            <a:ext cx="3094307" cy="823240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latin typeface="Greycliff CF Heavy" pitchFamily="2" charset="77"/>
              </a:defRPr>
            </a:lvl1pPr>
          </a:lstStyle>
          <a:p>
            <a:pPr lvl="0"/>
            <a:r>
              <a:rPr lang="en-US" dirty="0"/>
              <a:t>Two </a:t>
            </a:r>
            <a:r>
              <a:rPr lang="en-US" dirty="0" err="1"/>
              <a:t>mississippi</a:t>
            </a:r>
            <a:endParaRPr lang="en-US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3848A1-A1FA-654C-80CC-50753D8AEC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9491" y="1215989"/>
            <a:ext cx="3094307" cy="82324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latin typeface="Greycliff CF Heav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Three </a:t>
            </a:r>
            <a:r>
              <a:rPr lang="en-US" dirty="0" err="1"/>
              <a:t>mississippi</a:t>
            </a:r>
            <a:endParaRPr lang="en-US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A6895D2-11E7-F243-92B6-E52F1654B6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9763" y="2289001"/>
            <a:ext cx="3094035" cy="104402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E12DBDF9-801C-8A48-AB6B-BE17D58B6C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469" y="3708364"/>
            <a:ext cx="3094038" cy="834887"/>
          </a:xfrm>
        </p:spPr>
        <p:txBody>
          <a:bodyPr anchor="b"/>
          <a:lstStyle>
            <a:lvl1pPr marL="0" indent="0">
              <a:buNone/>
              <a:defRPr b="1" i="0">
                <a:latin typeface="Greycliff CF Heav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mississippi</a:t>
            </a:r>
            <a:endParaRPr lang="en-US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536DCE9F-EFF9-634A-B64B-DDF40B27E2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48188" y="3708363"/>
            <a:ext cx="3095625" cy="834887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latin typeface="Greycliff CF Heavy" pitchFamily="2" charset="77"/>
              </a:defRPr>
            </a:lvl1pPr>
            <a:lvl2pPr marL="457200" indent="0">
              <a:buNone/>
              <a:defRPr sz="2800" b="1" i="0">
                <a:latin typeface="Greycliff CF Heavy" pitchFamily="2" charset="77"/>
              </a:defRPr>
            </a:lvl2pPr>
            <a:lvl3pPr marL="914400" indent="0">
              <a:buNone/>
              <a:defRPr sz="2800" b="1" i="0">
                <a:latin typeface="Greycliff CF Heavy" pitchFamily="2" charset="77"/>
              </a:defRPr>
            </a:lvl3pPr>
            <a:lvl4pPr marL="1371600" indent="0">
              <a:buNone/>
              <a:defRPr sz="2800" b="1" i="0">
                <a:latin typeface="Greycliff CF Heavy" pitchFamily="2" charset="77"/>
              </a:defRPr>
            </a:lvl4pPr>
            <a:lvl5pPr marL="1828800" indent="0">
              <a:buNone/>
              <a:defRPr sz="2800" b="1" i="0">
                <a:latin typeface="Greycliff CF Heavy" pitchFamily="2" charset="77"/>
              </a:defRPr>
            </a:lvl5pPr>
          </a:lstStyle>
          <a:p>
            <a:pPr lvl="0"/>
            <a:r>
              <a:rPr lang="sv-SE" dirty="0" err="1"/>
              <a:t>Five</a:t>
            </a:r>
            <a:r>
              <a:rPr lang="sv-SE" dirty="0"/>
              <a:t> </a:t>
            </a:r>
            <a:r>
              <a:rPr lang="sv-SE" dirty="0" err="1"/>
              <a:t>mississippi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046AB24-1485-2349-8E5A-76DCA5A479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469" y="4772362"/>
            <a:ext cx="3094038" cy="104441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439A4015-08C7-1B48-B61B-A99DED7599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48188" y="4772362"/>
            <a:ext cx="3095625" cy="104447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 smtClean="0"/>
            </a:lvl1pPr>
            <a:lvl2pPr>
              <a:defRPr lang="sv-SE" sz="1800" smtClean="0"/>
            </a:lvl2pPr>
            <a:lvl3pPr>
              <a:defRPr lang="sv-SE" sz="1800" smtClean="0"/>
            </a:lvl3pPr>
            <a:lvl4pPr>
              <a:defRPr lang="sv-SE" smtClean="0"/>
            </a:lvl4pPr>
            <a:lvl5pPr>
              <a:defRPr lang="en-US"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1F0663-BAAB-F84C-84F8-6BB858C704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9763" y="3708363"/>
            <a:ext cx="3094037" cy="834888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latin typeface="Greycliff CF Heavy" pitchFamily="2" charset="77"/>
              </a:defRPr>
            </a:lvl1pPr>
            <a:lvl2pPr marL="457200" indent="0">
              <a:buNone/>
              <a:defRPr sz="2800" b="1" i="0">
                <a:latin typeface="Greycliff CF Heavy" pitchFamily="2" charset="77"/>
              </a:defRPr>
            </a:lvl2pPr>
            <a:lvl3pPr marL="914400" indent="0">
              <a:buNone/>
              <a:defRPr sz="2800" b="1" i="0">
                <a:latin typeface="Greycliff CF Heavy" pitchFamily="2" charset="77"/>
              </a:defRPr>
            </a:lvl3pPr>
            <a:lvl4pPr marL="1371600" indent="0">
              <a:buNone/>
              <a:defRPr sz="2800" b="1" i="0">
                <a:latin typeface="Greycliff CF Heavy" pitchFamily="2" charset="77"/>
              </a:defRPr>
            </a:lvl4pPr>
            <a:lvl5pPr marL="1828800" indent="0">
              <a:buNone/>
              <a:defRPr sz="2800" b="1" i="0">
                <a:latin typeface="Greycliff CF Heavy" pitchFamily="2" charset="77"/>
              </a:defRPr>
            </a:lvl5pPr>
          </a:lstStyle>
          <a:p>
            <a:pPr lvl="0"/>
            <a:r>
              <a:rPr lang="sv-SE" dirty="0" err="1"/>
              <a:t>Six</a:t>
            </a:r>
            <a:r>
              <a:rPr lang="sv-SE" dirty="0"/>
              <a:t> </a:t>
            </a:r>
            <a:r>
              <a:rPr lang="sv-SE" dirty="0" err="1"/>
              <a:t>mississippi</a:t>
            </a:r>
            <a:endParaRPr lang="en-US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3AE37722-10E7-9B4C-B75D-EBDF47FA0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8174" y="4772025"/>
            <a:ext cx="3095625" cy="10445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</p:txBody>
      </p:sp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6151F57D-1108-EA50-4AB2-CEE378E00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6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llets colored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E4CB7FEE-5585-AA4F-8D07-7C34C0B92712}"/>
              </a:ext>
            </a:extLst>
          </p:cNvPr>
          <p:cNvSpPr/>
          <p:nvPr userDrawn="1"/>
        </p:nvSpPr>
        <p:spPr>
          <a:xfrm>
            <a:off x="4427516" y="1916113"/>
            <a:ext cx="3336966" cy="380566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C4203C2-425C-0146-930A-BBF5E924804E}"/>
              </a:ext>
            </a:extLst>
          </p:cNvPr>
          <p:cNvSpPr/>
          <p:nvPr userDrawn="1"/>
        </p:nvSpPr>
        <p:spPr>
          <a:xfrm>
            <a:off x="772061" y="1916113"/>
            <a:ext cx="3336966" cy="380566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1B0B884-3D9E-CA4A-B28F-6AC025A4A5FE}"/>
              </a:ext>
            </a:extLst>
          </p:cNvPr>
          <p:cNvSpPr/>
          <p:nvPr userDrawn="1"/>
        </p:nvSpPr>
        <p:spPr>
          <a:xfrm>
            <a:off x="8082973" y="1916113"/>
            <a:ext cx="3336966" cy="380566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F39F24E-A64F-094A-AD84-2AEE9AF67C05}"/>
              </a:ext>
            </a:extLst>
          </p:cNvPr>
          <p:cNvSpPr/>
          <p:nvPr userDrawn="1"/>
        </p:nvSpPr>
        <p:spPr>
          <a:xfrm>
            <a:off x="4427516" y="1916113"/>
            <a:ext cx="3336966" cy="3805664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B11C0D5-0719-1C47-8190-10137C9F5D00}"/>
              </a:ext>
            </a:extLst>
          </p:cNvPr>
          <p:cNvSpPr/>
          <p:nvPr userDrawn="1"/>
        </p:nvSpPr>
        <p:spPr>
          <a:xfrm>
            <a:off x="772061" y="1916115"/>
            <a:ext cx="3336966" cy="3805662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E87B19-FE1B-9C42-A931-B1516BB4C0A8}"/>
              </a:ext>
            </a:extLst>
          </p:cNvPr>
          <p:cNvSpPr/>
          <p:nvPr userDrawn="1"/>
        </p:nvSpPr>
        <p:spPr>
          <a:xfrm>
            <a:off x="8082973" y="1916113"/>
            <a:ext cx="3336966" cy="3805664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397" y="2052303"/>
            <a:ext cx="2880000" cy="1709668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1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397" y="3940096"/>
            <a:ext cx="2880000" cy="1603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graph</a:t>
            </a:r>
            <a:r>
              <a:rPr lang="sv-SE" dirty="0"/>
              <a:t> or illustration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5C53ABF-1FD0-0145-97C5-E175446B7A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5880" y="3940128"/>
            <a:ext cx="2880000" cy="160365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graph</a:t>
            </a:r>
            <a:r>
              <a:rPr lang="sv-SE" dirty="0"/>
              <a:t> or illustration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CC4E7D-2653-E340-A4F7-1557BFA0E3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5742" y="2052303"/>
            <a:ext cx="2880000" cy="1709668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latin typeface="Greycliff CF Heavy" pitchFamily="2" charset="77"/>
              </a:defRPr>
            </a:lvl1pPr>
          </a:lstStyle>
          <a:p>
            <a:pPr lvl="0"/>
            <a:r>
              <a:rPr lang="sv-SE" dirty="0"/>
              <a:t>2 </a:t>
            </a:r>
            <a:r>
              <a:rPr lang="sv-SE" dirty="0" err="1"/>
              <a:t>heading</a:t>
            </a:r>
            <a:endParaRPr lang="en-US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3848A1-A1FA-654C-80CC-50753D8AEC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99227" y="2052303"/>
            <a:ext cx="2880000" cy="1709668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latin typeface="Greycliff CF Heav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3 </a:t>
            </a:r>
            <a:r>
              <a:rPr lang="sv-SE" dirty="0" err="1"/>
              <a:t>heading</a:t>
            </a:r>
            <a:endParaRPr lang="en-US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A6895D2-11E7-F243-92B6-E52F1654B6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499" y="3940106"/>
            <a:ext cx="2880000" cy="160353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2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sv-SE" dirty="0" err="1"/>
              <a:t>Sub-heading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graph</a:t>
            </a:r>
            <a:r>
              <a:rPr lang="sv-SE" dirty="0"/>
              <a:t> or illustration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4A0C359D-6EEF-504E-9C02-32CDDD1F3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750" y="898797"/>
            <a:ext cx="3336966" cy="5572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reycliff CF Heav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Section</a:t>
            </a:r>
            <a:endParaRPr lang="en-US" dirty="0"/>
          </a:p>
        </p:txBody>
      </p:sp>
      <p:pic>
        <p:nvPicPr>
          <p:cNvPr id="20" name="Bildobjekt 19" descr="En bild som visar ritning&#10;&#10;Automatiskt genererad beskrivning">
            <a:extLst>
              <a:ext uri="{FF2B5EF4-FFF2-40B4-BE49-F238E27FC236}">
                <a16:creationId xmlns:a16="http://schemas.microsoft.com/office/drawing/2014/main" id="{4DC95DEF-5403-12A0-F6CC-B1FC0A27BA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79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8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00654-EFED-D14A-B798-0573147C58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731" y="898285"/>
            <a:ext cx="5980043" cy="1040130"/>
          </a:xfrm>
        </p:spPr>
        <p:txBody>
          <a:bodyPr anchor="t" anchorCtr="0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Regular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94CE0-94D5-BE43-A808-727F195FC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31" y="1868871"/>
            <a:ext cx="8883559" cy="89460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Preamble</a:t>
            </a:r>
            <a:r>
              <a:rPr lang="sv-SE" dirty="0"/>
              <a:t>, </a:t>
            </a:r>
            <a:r>
              <a:rPr lang="sv-SE" dirty="0" err="1"/>
              <a:t>proof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photo</a:t>
            </a:r>
            <a:r>
              <a:rPr lang="sv-SE" dirty="0"/>
              <a:t> or illustration</a:t>
            </a:r>
          </a:p>
          <a:p>
            <a:r>
              <a:rPr lang="sv-SE" dirty="0"/>
              <a:t>– </a:t>
            </a:r>
            <a:r>
              <a:rPr lang="sv-SE" dirty="0" err="1"/>
              <a:t>Avoid</a:t>
            </a:r>
            <a:r>
              <a:rPr lang="sv-SE" dirty="0"/>
              <a:t> </a:t>
            </a:r>
            <a:r>
              <a:rPr lang="sv-SE" dirty="0" err="1"/>
              <a:t>bullets</a:t>
            </a:r>
            <a:r>
              <a:rPr lang="sv-SE" dirty="0"/>
              <a:t>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51A93734-5BE8-689D-2256-6F5FD6BEB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03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on image - yellow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51A93734-5BE8-689D-2256-6F5FD6BEB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53E043BA-338E-AF0C-DCFF-ECA92ED589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5084" y="941747"/>
            <a:ext cx="3977690" cy="1040130"/>
          </a:xfrm>
        </p:spPr>
        <p:txBody>
          <a:bodyPr anchor="t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Heading on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863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örsättsblad">
    <p:bg>
      <p:bgPr>
        <a:solidFill>
          <a:srgbClr val="4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71132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 image - dark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7FF2F-F858-7B47-80F7-A34FCBB1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1DD38-089C-0644-BED8-B3A50511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DD7F2E-9E9F-174C-A69A-B789D851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53E043BA-338E-AF0C-DCFF-ECA92ED589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5084" y="941747"/>
            <a:ext cx="3977690" cy="1040130"/>
          </a:xfrm>
        </p:spPr>
        <p:txBody>
          <a:bodyPr anchor="t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Heading on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443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475143-3A41-E842-9BE1-E0055C5D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4D5079-45CB-0843-BD7C-748AD71F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E4E946-BDAC-5D4F-B557-DDA8283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8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datum 16">
            <a:extLst>
              <a:ext uri="{FF2B5EF4-FFF2-40B4-BE49-F238E27FC236}">
                <a16:creationId xmlns:a16="http://schemas.microsoft.com/office/drawing/2014/main" id="{50E277B0-D501-39D0-481A-C96C5303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pPr/>
              <a:t>2024-03-14</a:t>
            </a:fld>
            <a:endParaRPr lang="sv-SE"/>
          </a:p>
        </p:txBody>
      </p:sp>
      <p:sp>
        <p:nvSpPr>
          <p:cNvPr id="18" name="Platshållare för sidfot 17">
            <a:extLst>
              <a:ext uri="{FF2B5EF4-FFF2-40B4-BE49-F238E27FC236}">
                <a16:creationId xmlns:a16="http://schemas.microsoft.com/office/drawing/2014/main" id="{EC0418B8-E839-D211-B1BE-560B464E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Footer</a:t>
            </a:r>
            <a:endParaRPr lang="sv-SE" dirty="0"/>
          </a:p>
        </p:txBody>
      </p:sp>
      <p:sp>
        <p:nvSpPr>
          <p:cNvPr id="19" name="Platshållare för bildnummer 18">
            <a:extLst>
              <a:ext uri="{FF2B5EF4-FFF2-40B4-BE49-F238E27FC236}">
                <a16:creationId xmlns:a16="http://schemas.microsoft.com/office/drawing/2014/main" id="{A07413CC-E5FA-3C8B-9C6F-6460F180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0" name="Bildobjekt 19" descr="En bild som visar ritning&#10;&#10;Automatiskt genererad beskrivning">
            <a:extLst>
              <a:ext uri="{FF2B5EF4-FFF2-40B4-BE49-F238E27FC236}">
                <a16:creationId xmlns:a16="http://schemas.microsoft.com/office/drawing/2014/main" id="{EFB548F4-7559-ABB1-9523-3C675C74F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9044" y="476251"/>
            <a:ext cx="765708" cy="76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355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yellow (use sparsingly!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475143-3A41-E842-9BE1-E0055C5D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4D5079-45CB-0843-BD7C-748AD71F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E4E946-BDAC-5D4F-B557-DDA8283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222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D0547-F0A7-D744-82A7-28C76853C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Colors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C9638C-AA5F-8A47-9DC4-79565DDC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pPr/>
              <a:t>2024-03-14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725F63-19B8-FC45-89F4-270DE1FE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269D391-D613-8E46-86E3-E01133F9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009990-2B6B-204B-8220-3FAB21924DE5}"/>
              </a:ext>
            </a:extLst>
          </p:cNvPr>
          <p:cNvSpPr/>
          <p:nvPr userDrawn="1"/>
        </p:nvSpPr>
        <p:spPr>
          <a:xfrm>
            <a:off x="838200" y="2041424"/>
            <a:ext cx="1757069" cy="1757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latin typeface="Greycliff CF" pitchFamily="2" charset="77"/>
              </a:rPr>
              <a:t>Primary yellow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EBDC06C-5B7F-0148-9E8D-FA23D0317116}"/>
              </a:ext>
            </a:extLst>
          </p:cNvPr>
          <p:cNvSpPr/>
          <p:nvPr userDrawn="1"/>
        </p:nvSpPr>
        <p:spPr>
          <a:xfrm>
            <a:off x="3312658" y="2041424"/>
            <a:ext cx="1757069" cy="17570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0" i="0" dirty="0">
                <a:solidFill>
                  <a:schemeClr val="bg1"/>
                </a:solidFill>
                <a:latin typeface="Greycliff CF" pitchFamily="2" charset="77"/>
              </a:rPr>
              <a:t>Dark blue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2B20CA1-20E7-C245-A395-1344E9C7754A}"/>
              </a:ext>
            </a:extLst>
          </p:cNvPr>
          <p:cNvSpPr/>
          <p:nvPr userDrawn="1"/>
        </p:nvSpPr>
        <p:spPr>
          <a:xfrm>
            <a:off x="8261573" y="2041424"/>
            <a:ext cx="1757069" cy="17570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reycliff CF" pitchFamily="2" charset="77"/>
              </a:rPr>
              <a:t>Grey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A43E7A6-4524-0442-9CB0-178EA8DF9499}"/>
              </a:ext>
            </a:extLst>
          </p:cNvPr>
          <p:cNvSpPr/>
          <p:nvPr userDrawn="1"/>
        </p:nvSpPr>
        <p:spPr>
          <a:xfrm>
            <a:off x="838200" y="3968328"/>
            <a:ext cx="1757069" cy="1757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reycliff CF" pitchFamily="2" charset="77"/>
              </a:rPr>
              <a:t>Light blue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12A3D37-2144-BE42-BF74-D7DE9947B561}"/>
              </a:ext>
            </a:extLst>
          </p:cNvPr>
          <p:cNvSpPr/>
          <p:nvPr userDrawn="1"/>
        </p:nvSpPr>
        <p:spPr>
          <a:xfrm>
            <a:off x="3312658" y="3968328"/>
            <a:ext cx="1757069" cy="17570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reycliff CF" pitchFamily="2" charset="77"/>
              </a:rPr>
              <a:t>Blue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ECE4356-E2CB-7C45-9C28-6995CB4E255D}"/>
              </a:ext>
            </a:extLst>
          </p:cNvPr>
          <p:cNvSpPr/>
          <p:nvPr userDrawn="1"/>
        </p:nvSpPr>
        <p:spPr>
          <a:xfrm>
            <a:off x="5787116" y="3968328"/>
            <a:ext cx="1757069" cy="175706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reycliff CF" pitchFamily="2" charset="77"/>
              </a:rPr>
              <a:t>Accent red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5AF0FE3-9D24-B347-96D0-993AAFA4C26D}"/>
              </a:ext>
            </a:extLst>
          </p:cNvPr>
          <p:cNvSpPr/>
          <p:nvPr userDrawn="1"/>
        </p:nvSpPr>
        <p:spPr>
          <a:xfrm>
            <a:off x="8261573" y="3968327"/>
            <a:ext cx="1757069" cy="175706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reycliff CF" pitchFamily="2" charset="77"/>
              </a:rPr>
              <a:t>Accent green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6E6290C-A792-A846-9AC5-B70D374B3C04}"/>
              </a:ext>
            </a:extLst>
          </p:cNvPr>
          <p:cNvSpPr/>
          <p:nvPr userDrawn="1"/>
        </p:nvSpPr>
        <p:spPr>
          <a:xfrm>
            <a:off x="5787116" y="2041424"/>
            <a:ext cx="1757069" cy="1757069"/>
          </a:xfrm>
          <a:prstGeom prst="rect">
            <a:avLst/>
          </a:prstGeom>
          <a:solidFill>
            <a:schemeClr val="bg1"/>
          </a:solidFill>
          <a:ln>
            <a:solidFill>
              <a:srgbClr val="121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reycliff CF" pitchFamily="2" charset="77"/>
              </a:rPr>
              <a:t>“White”</a:t>
            </a:r>
          </a:p>
        </p:txBody>
      </p:sp>
    </p:spTree>
    <p:extLst>
      <p:ext uri="{BB962C8B-B14F-4D97-AF65-F5344CB8AC3E}">
        <p14:creationId xmlns:p14="http://schemas.microsoft.com/office/powerpoint/2010/main" val="600645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/>
          <a:lstStyle>
            <a:lvl1pPr>
              <a:defRPr sz="366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23103" y="1845001"/>
            <a:ext cx="11104605" cy="4499999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40015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jus 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6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5050260" cy="10773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67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61926" y="565458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23103" y="1845001"/>
            <a:ext cx="5050260" cy="4499999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62703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74127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ättsbl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6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17850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örsättsblad">
    <p:bg>
      <p:bgPr>
        <a:solidFill>
          <a:srgbClr val="DC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6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436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örsättsblad">
    <p:bg>
      <p:bgPr>
        <a:solidFill>
          <a:srgbClr val="EB5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15482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örsättsblad">
    <p:bg>
      <p:bgPr>
        <a:solidFill>
          <a:srgbClr val="4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6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23383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örsättsblad">
    <p:bg>
      <p:bgPr>
        <a:solidFill>
          <a:srgbClr val="EB5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822855"/>
            <a:ext cx="1911614" cy="7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30840" cy="447448"/>
          </a:xfrm>
        </p:spPr>
        <p:txBody>
          <a:bodyPr/>
          <a:lstStyle>
            <a:lvl1pPr marL="0" indent="0" algn="l">
              <a:buNone/>
              <a:defRPr sz="2667" baseline="0">
                <a:latin typeface="+mn-lt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8200" y="1964724"/>
            <a:ext cx="10530840" cy="1545238"/>
          </a:xfrm>
        </p:spPr>
        <p:txBody>
          <a:bodyPr anchor="b">
            <a:noAutofit/>
          </a:bodyPr>
          <a:lstStyle>
            <a:lvl1pPr marL="0" indent="0">
              <a:buNone/>
              <a:defRPr sz="6000" b="1"/>
            </a:lvl1pPr>
            <a:lvl2pPr>
              <a:defRPr sz="6000" b="1"/>
            </a:lvl2pPr>
            <a:lvl3pPr>
              <a:defRPr sz="6000" b="1"/>
            </a:lvl3pPr>
            <a:lvl4pPr>
              <a:defRPr sz="6000" b="1"/>
            </a:lvl4pPr>
            <a:lvl5pPr>
              <a:defRPr sz="60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08995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03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475143-3A41-E842-9BE1-E0055C5D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4D5079-45CB-0843-BD7C-748AD71F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E4E946-BDAC-5D4F-B557-DDA8283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715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jus helbild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8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57666" y="568920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83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55656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örk helbild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91134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8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57666" y="568920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83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99263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83">
                <a:latin typeface="Work Sans" panose="00000500000000000000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523103" y="1845000"/>
            <a:ext cx="11104605" cy="4500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3837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475143-3A41-E842-9BE1-E0055C5D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F61-B125-484B-A5CA-693CFB9F9CD5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4D5079-45CB-0843-BD7C-748AD71F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E4E946-BDAC-5D4F-B557-DDA8283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F09E-8508-3A40-851B-1CAED0195E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1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58CFD-41A6-4F92-BD91-3EAEA4C5FFB1}" type="datetimeFigureOut">
              <a:rPr lang="sv-SE"/>
              <a:pPr>
                <a:defRPr/>
              </a:pPr>
              <a:t>2024-03-14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6A2E-903A-4251-9238-75D5F2F3894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2767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jus helbild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8" name="Platshållare för innehåll 18"/>
          <p:cNvSpPr>
            <a:spLocks noGrp="1"/>
          </p:cNvSpPr>
          <p:nvPr>
            <p:ph sz="quarter" idx="13"/>
          </p:nvPr>
        </p:nvSpPr>
        <p:spPr>
          <a:xfrm>
            <a:off x="10957666" y="568920"/>
            <a:ext cx="789000" cy="945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/>
          <a:lstStyle>
            <a:lvl1pPr>
              <a:defRPr sz="3667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93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583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523103" y="1845000"/>
            <a:ext cx="5340000" cy="4502390"/>
          </a:xfrm>
        </p:spPr>
        <p:txBody>
          <a:bodyPr/>
          <a:lstStyle>
            <a:lvl1pPr>
              <a:lnSpc>
                <a:spcPct val="100000"/>
              </a:lnSpc>
              <a:defRPr sz="2333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67"/>
            </a:lvl4pPr>
            <a:lvl5pPr>
              <a:lnSpc>
                <a:spcPct val="100000"/>
              </a:lnSpc>
              <a:defRPr sz="1667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8"/>
          <p:cNvSpPr>
            <a:spLocks noGrp="1"/>
          </p:cNvSpPr>
          <p:nvPr>
            <p:ph sz="quarter" idx="12"/>
          </p:nvPr>
        </p:nvSpPr>
        <p:spPr>
          <a:xfrm>
            <a:off x="6299708" y="1845000"/>
            <a:ext cx="5340000" cy="4500000"/>
          </a:xfrm>
        </p:spPr>
        <p:txBody>
          <a:bodyPr/>
          <a:lstStyle>
            <a:lvl1pPr>
              <a:lnSpc>
                <a:spcPct val="100000"/>
              </a:lnSpc>
              <a:defRPr sz="2333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67"/>
            </a:lvl4pPr>
            <a:lvl5pPr>
              <a:lnSpc>
                <a:spcPct val="100000"/>
              </a:lnSpc>
              <a:defRPr sz="1667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5207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vsnittsrubrik">
    <p:bg>
      <p:bgPr>
        <a:solidFill>
          <a:srgbClr val="DC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38200" y="3117016"/>
            <a:ext cx="10530840" cy="1545239"/>
          </a:xfrm>
        </p:spPr>
        <p:txBody>
          <a:bodyPr>
            <a:normAutofit/>
          </a:bodyPr>
          <a:lstStyle>
            <a:lvl1pPr algn="l">
              <a:defRPr sz="3583" b="1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7089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553" y="464344"/>
            <a:ext cx="9970823" cy="107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553" y="1845470"/>
            <a:ext cx="11104563" cy="449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8524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2pPr>
      <a:lvl3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3pPr>
      <a:lvl4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4pPr>
      <a:lvl5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9pPr>
    </p:titleStyle>
    <p:bodyStyle>
      <a:lvl1pPr marL="227533" indent="-227533" algn="l" defTabSz="914099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bg1"/>
          </a:solidFill>
          <a:latin typeface="+mn-lt"/>
          <a:ea typeface="+mn-ea"/>
          <a:cs typeface="+mn-cs"/>
        </a:defRPr>
      </a:lvl1pPr>
      <a:lvl2pPr marL="685243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bg1"/>
          </a:solidFill>
          <a:latin typeface="+mn-lt"/>
          <a:ea typeface="+mn-ea"/>
          <a:cs typeface="+mn-cs"/>
        </a:defRPr>
      </a:lvl2pPr>
      <a:lvl3pPr marL="1142954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343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4pPr>
      <a:lvl5pPr marL="2057054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553" y="464344"/>
            <a:ext cx="9970823" cy="107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22553" y="1871928"/>
            <a:ext cx="11104563" cy="44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Redigera format för bakgrundstext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1028" name="Bildobjekt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65" y="567532"/>
            <a:ext cx="787135" cy="9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82" r:id="rId9"/>
  </p:sldLayoutIdLst>
  <p:txStyles>
    <p:titleStyle>
      <a:lvl1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2pPr>
      <a:lvl3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3pPr>
      <a:lvl4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4pPr>
      <a:lvl5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5pPr>
      <a:lvl6pPr marL="380985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6pPr>
      <a:lvl7pPr marL="761970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7pPr>
      <a:lvl8pPr marL="1142954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8pPr>
      <a:lvl9pPr marL="1523939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9pPr>
    </p:titleStyle>
    <p:bodyStyle>
      <a:lvl1pPr marL="227533" indent="-227533" algn="l" defTabSz="914099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685243" indent="-227533" algn="l" defTabSz="914099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7533" algn="l" defTabSz="914099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7533" algn="l" defTabSz="914099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4" indent="-227533" algn="l" defTabSz="914099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553" y="464344"/>
            <a:ext cx="9970823" cy="107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22553" y="1871928"/>
            <a:ext cx="11104563" cy="44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Redigera format för bakgrundstext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pic>
        <p:nvPicPr>
          <p:cNvPr id="2052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65" y="567532"/>
            <a:ext cx="787135" cy="9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5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099" rtl="0" fontAlgn="base">
        <a:lnSpc>
          <a:spcPct val="100000"/>
        </a:lnSpc>
        <a:spcBef>
          <a:spcPct val="0"/>
        </a:spcBef>
        <a:spcAft>
          <a:spcPct val="0"/>
        </a:spcAft>
        <a:defRPr sz="3583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2pPr>
      <a:lvl3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3pPr>
      <a:lvl4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4pPr>
      <a:lvl5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9pPr>
    </p:titleStyle>
    <p:bodyStyle>
      <a:lvl1pPr marL="227533" indent="-227533" algn="l" defTabSz="914099" rtl="0" fontAlgn="base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685243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4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553" y="464344"/>
            <a:ext cx="9970823" cy="107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553" y="1845470"/>
            <a:ext cx="11104563" cy="449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124" name="Bildobjekt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65" y="567532"/>
            <a:ext cx="787135" cy="9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9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2pPr>
      <a:lvl3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3pPr>
      <a:lvl4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4pPr>
      <a:lvl5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9pPr>
    </p:titleStyle>
    <p:bodyStyle>
      <a:lvl1pPr marL="227533" indent="-227533" algn="l" defTabSz="914099" rtl="0" fontAlgn="base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bg1"/>
          </a:solidFill>
          <a:latin typeface="+mn-lt"/>
          <a:ea typeface="+mn-ea"/>
          <a:cs typeface="+mn-cs"/>
        </a:defRPr>
      </a:lvl1pPr>
      <a:lvl2pPr marL="685243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bg1"/>
          </a:solidFill>
          <a:latin typeface="+mn-lt"/>
          <a:ea typeface="+mn-ea"/>
          <a:cs typeface="+mn-cs"/>
        </a:defRPr>
      </a:lvl2pPr>
      <a:lvl3pPr marL="1142954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343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4pPr>
      <a:lvl5pPr marL="2057054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553" y="464344"/>
            <a:ext cx="9970823" cy="107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553" y="1845470"/>
            <a:ext cx="11104563" cy="449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8644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2pPr>
      <a:lvl3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3pPr>
      <a:lvl4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4pPr>
      <a:lvl5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9pPr>
    </p:titleStyle>
    <p:bodyStyle>
      <a:lvl1pPr marL="227533" indent="-227533" algn="l" defTabSz="914099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bg1"/>
          </a:solidFill>
          <a:latin typeface="+mn-lt"/>
          <a:ea typeface="+mn-ea"/>
          <a:cs typeface="+mn-cs"/>
        </a:defRPr>
      </a:lvl1pPr>
      <a:lvl2pPr marL="685243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bg1"/>
          </a:solidFill>
          <a:latin typeface="+mn-lt"/>
          <a:ea typeface="+mn-ea"/>
          <a:cs typeface="+mn-cs"/>
        </a:defRPr>
      </a:lvl2pPr>
      <a:lvl3pPr marL="1142954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343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4pPr>
      <a:lvl5pPr marL="2057054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9DAE4EE-B6DF-E94E-83CF-741B8A2E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62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EC5A8B-5042-5D41-A0EC-F1160944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4A8656-6EC3-664C-9691-9C7C6F8E6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reycliff CF" pitchFamily="2" charset="77"/>
              </a:defRPr>
            </a:lvl1pPr>
          </a:lstStyle>
          <a:p>
            <a:fld id="{11475F61-B125-484B-A5CA-693CFB9F9CD5}" type="datetimeFigureOut">
              <a:rPr lang="sv-SE" smtClean="0"/>
              <a:pPr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E073BA-91CD-8B47-8EEC-3653CCE6C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5980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reycliff CF" pitchFamily="2" charset="77"/>
              </a:defRPr>
            </a:lvl1pPr>
          </a:lstStyle>
          <a:p>
            <a:r>
              <a:rPr lang="sv-SE" dirty="0" err="1"/>
              <a:t>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E74FBC-E80B-CE42-8012-FDF3D28E5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3617" y="365125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reycliff CF" pitchFamily="2" charset="77"/>
              </a:defRPr>
            </a:lvl1pPr>
          </a:lstStyle>
          <a:p>
            <a:fld id="{A27DF09E-8508-3A40-851B-1CAED0195E7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tänd, tecken, mörk, stor&#10;&#10;Automatiskt genererad beskrivning">
            <a:extLst>
              <a:ext uri="{FF2B5EF4-FFF2-40B4-BE49-F238E27FC236}">
                <a16:creationId xmlns:a16="http://schemas.microsoft.com/office/drawing/2014/main" id="{EF92380A-5C75-124C-B036-F8C59E2A6DE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308" y="476250"/>
            <a:ext cx="765708" cy="7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83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Greycliff CF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reycliff CF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reycliff CF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eycliff CF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eycliff CF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eycliff C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>
          <p15:clr>
            <a:srgbClr val="F26B43"/>
          </p15:clr>
        </p15:guide>
        <p15:guide id="2" pos="483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pos="2593">
          <p15:clr>
            <a:srgbClr val="F26B43"/>
          </p15:clr>
        </p15:guide>
        <p15:guide id="6" pos="5087">
          <p15:clr>
            <a:srgbClr val="F26B43"/>
          </p15:clr>
        </p15:guide>
        <p15:guide id="7" pos="4906">
          <p15:clr>
            <a:srgbClr val="F26B43"/>
          </p15:clr>
        </p15:guide>
        <p15:guide id="8" pos="2774">
          <p15:clr>
            <a:srgbClr val="F26B43"/>
          </p15:clr>
        </p15:guide>
        <p15:guide id="9" pos="719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553" y="464344"/>
            <a:ext cx="9970823" cy="107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553" y="1845470"/>
            <a:ext cx="11104563" cy="449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8092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</p:sldLayoutIdLst>
  <p:txStyles>
    <p:titleStyle>
      <a:lvl1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2pPr>
      <a:lvl3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3pPr>
      <a:lvl4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4pPr>
      <a:lvl5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bg1"/>
          </a:solidFill>
          <a:latin typeface="Work Sans" panose="00000500000000000000" pitchFamily="50" charset="0"/>
        </a:defRPr>
      </a:lvl9pPr>
    </p:titleStyle>
    <p:bodyStyle>
      <a:lvl1pPr marL="227533" indent="-227533" algn="l" defTabSz="914099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bg1"/>
          </a:solidFill>
          <a:latin typeface="+mn-lt"/>
          <a:ea typeface="+mn-ea"/>
          <a:cs typeface="+mn-cs"/>
        </a:defRPr>
      </a:lvl1pPr>
      <a:lvl2pPr marL="685243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bg1"/>
          </a:solidFill>
          <a:latin typeface="+mn-lt"/>
          <a:ea typeface="+mn-ea"/>
          <a:cs typeface="+mn-cs"/>
        </a:defRPr>
      </a:lvl2pPr>
      <a:lvl3pPr marL="1142954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343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4pPr>
      <a:lvl5pPr marL="2057054" indent="-227533" algn="l" defTabSz="914099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553" y="464344"/>
            <a:ext cx="9970823" cy="107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22553" y="1871928"/>
            <a:ext cx="11104563" cy="44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Redigera format för bakgrundstext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2052" name="Bildobjekt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65" y="567532"/>
            <a:ext cx="787135" cy="9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5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txStyles>
    <p:titleStyle>
      <a:lvl1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2pPr>
      <a:lvl3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3pPr>
      <a:lvl4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4pPr>
      <a:lvl5pPr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 b="1">
          <a:solidFill>
            <a:schemeClr val="tx1"/>
          </a:solidFill>
          <a:latin typeface="Work Sans" panose="00000500000000000000" pitchFamily="50" charset="0"/>
        </a:defRPr>
      </a:lvl9pPr>
    </p:titleStyle>
    <p:bodyStyle>
      <a:lvl1pPr marL="227533" indent="-227533" algn="l" defTabSz="914099" rtl="0" fontAlgn="base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685243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4" indent="-227533" algn="l" defTabSz="914099" rtl="0" fontAlgn="base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6.pn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s://my.ai.se/projects/29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065C320-5B0B-4B7C-7561-09E5303EE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0" y="5553930"/>
            <a:ext cx="10530840" cy="44744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Sambruk AI nätverk 2024-03-13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8ACCBB-FF17-0F7E-AF9D-CF0D7B9C2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430" y="2580186"/>
            <a:ext cx="10530840" cy="1545238"/>
          </a:xfrm>
        </p:spPr>
        <p:txBody>
          <a:bodyPr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/>
              <a:t>En gemensam </a:t>
            </a:r>
          </a:p>
          <a:p>
            <a:pPr algn="ctr"/>
            <a:r>
              <a:rPr lang="sv-SE" dirty="0"/>
              <a:t>Digital assistent för</a:t>
            </a:r>
          </a:p>
          <a:p>
            <a:pPr algn="ctr"/>
            <a:r>
              <a:rPr lang="sv-SE" dirty="0"/>
              <a:t> offentlig sektor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636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65B87ED0-ACB4-B483-1037-C1695C4F9714}"/>
              </a:ext>
            </a:extLst>
          </p:cNvPr>
          <p:cNvSpPr/>
          <p:nvPr/>
        </p:nvSpPr>
        <p:spPr>
          <a:xfrm>
            <a:off x="7481739" y="2627156"/>
            <a:ext cx="2499795" cy="3661068"/>
          </a:xfrm>
          <a:prstGeom prst="roundRect">
            <a:avLst/>
          </a:prstGeom>
          <a:noFill/>
          <a:ln w="1905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FFFDF9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&lt;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14EA4CD-7607-2A10-9C5D-FEA5F964FB92}"/>
              </a:ext>
            </a:extLst>
          </p:cNvPr>
          <p:cNvSpPr/>
          <p:nvPr/>
        </p:nvSpPr>
        <p:spPr>
          <a:xfrm>
            <a:off x="7394713" y="5824331"/>
            <a:ext cx="864704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2BF88DC4-EF9B-52A2-5B35-060BA9ECFA87}"/>
              </a:ext>
            </a:extLst>
          </p:cNvPr>
          <p:cNvSpPr/>
          <p:nvPr/>
        </p:nvSpPr>
        <p:spPr>
          <a:xfrm>
            <a:off x="7299522" y="2474756"/>
            <a:ext cx="2499795" cy="3661068"/>
          </a:xfrm>
          <a:prstGeom prst="roundRect">
            <a:avLst/>
          </a:prstGeom>
          <a:noFill/>
          <a:ln w="1905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FFFDF9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&lt;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E78CAF2-5514-6ADA-54B4-E1A8BC3CD74A}"/>
              </a:ext>
            </a:extLst>
          </p:cNvPr>
          <p:cNvSpPr txBox="1">
            <a:spLocks/>
          </p:cNvSpPr>
          <p:nvPr/>
        </p:nvSpPr>
        <p:spPr>
          <a:xfrm>
            <a:off x="3385225" y="491304"/>
            <a:ext cx="6161262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Ett nytt arbetssätt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D8C78D39-C275-19C2-B755-5767F1D5ACBA}"/>
              </a:ext>
            </a:extLst>
          </p:cNvPr>
          <p:cNvCxnSpPr>
            <a:cxnSpLocks/>
          </p:cNvCxnSpPr>
          <p:nvPr/>
        </p:nvCxnSpPr>
        <p:spPr>
          <a:xfrm flipV="1">
            <a:off x="2689225" y="3717925"/>
            <a:ext cx="123825" cy="822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5349B7CC-DE6A-7D11-FA0C-D99DECE35CF0}"/>
              </a:ext>
            </a:extLst>
          </p:cNvPr>
          <p:cNvSpPr/>
          <p:nvPr/>
        </p:nvSpPr>
        <p:spPr>
          <a:xfrm>
            <a:off x="7264399" y="2484783"/>
            <a:ext cx="2302244" cy="3349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C2D1D04-C42B-7D7B-2312-4D7EB631D898}"/>
              </a:ext>
            </a:extLst>
          </p:cNvPr>
          <p:cNvSpPr/>
          <p:nvPr/>
        </p:nvSpPr>
        <p:spPr>
          <a:xfrm>
            <a:off x="7264399" y="2454966"/>
            <a:ext cx="2282088" cy="334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C171CFD-7C51-B142-F5A7-D5FC532FD1DE}"/>
              </a:ext>
            </a:extLst>
          </p:cNvPr>
          <p:cNvSpPr/>
          <p:nvPr/>
        </p:nvSpPr>
        <p:spPr>
          <a:xfrm>
            <a:off x="8816189" y="2627156"/>
            <a:ext cx="864704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pic>
        <p:nvPicPr>
          <p:cNvPr id="3" name="Bildobjekt 2" descr="En bild som visar text, skärmbild, cirkel&#10;&#10;Automatiskt genererad beskrivning">
            <a:extLst>
              <a:ext uri="{FF2B5EF4-FFF2-40B4-BE49-F238E27FC236}">
                <a16:creationId xmlns:a16="http://schemas.microsoft.com/office/drawing/2014/main" id="{2B44C1C4-B597-7047-CC5B-9A088BBCB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91" y="2056023"/>
            <a:ext cx="7772400" cy="388110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EC7D27F-5851-35B7-5541-7D57D20B7DBD}"/>
              </a:ext>
            </a:extLst>
          </p:cNvPr>
          <p:cNvSpPr txBox="1"/>
          <p:nvPr/>
        </p:nvSpPr>
        <p:spPr>
          <a:xfrm>
            <a:off x="2868002" y="4305290"/>
            <a:ext cx="8996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Lagring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4891BBC-1D0C-BC0B-8883-C6D02A644A6A}"/>
              </a:ext>
            </a:extLst>
          </p:cNvPr>
          <p:cNvSpPr txBox="1"/>
          <p:nvPr/>
        </p:nvSpPr>
        <p:spPr>
          <a:xfrm>
            <a:off x="1886842" y="3442461"/>
            <a:ext cx="891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Träning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75A979A-6D38-A3EC-089C-15583E3DBA5B}"/>
              </a:ext>
            </a:extLst>
          </p:cNvPr>
          <p:cNvSpPr txBox="1"/>
          <p:nvPr/>
        </p:nvSpPr>
        <p:spPr>
          <a:xfrm>
            <a:off x="2625358" y="2830528"/>
            <a:ext cx="13447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Drift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857952D-EE86-A7CA-80EF-17361A846E1B}"/>
              </a:ext>
            </a:extLst>
          </p:cNvPr>
          <p:cNvSpPr txBox="1"/>
          <p:nvPr/>
        </p:nvSpPr>
        <p:spPr>
          <a:xfrm>
            <a:off x="6642280" y="3422583"/>
            <a:ext cx="13542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Instruktionsdata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F241F5D-AC1E-57B2-E946-62274481F575}"/>
              </a:ext>
            </a:extLst>
          </p:cNvPr>
          <p:cNvSpPr txBox="1"/>
          <p:nvPr/>
        </p:nvSpPr>
        <p:spPr>
          <a:xfrm>
            <a:off x="6652055" y="3805496"/>
            <a:ext cx="10454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Utvärdering</a:t>
            </a: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5C38392E-93FA-206C-B14B-A122889C4C6E}"/>
              </a:ext>
            </a:extLst>
          </p:cNvPr>
          <p:cNvCxnSpPr/>
          <p:nvPr/>
        </p:nvCxnSpPr>
        <p:spPr>
          <a:xfrm flipV="1">
            <a:off x="2689225" y="3717925"/>
            <a:ext cx="123825" cy="822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AD6DEB32-5942-4403-BDE2-27750017EB62}"/>
              </a:ext>
            </a:extLst>
          </p:cNvPr>
          <p:cNvSpPr txBox="1"/>
          <p:nvPr/>
        </p:nvSpPr>
        <p:spPr>
          <a:xfrm>
            <a:off x="7066847" y="1703943"/>
            <a:ext cx="24997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Extra Light" pitchFamily="2" charset="77"/>
                <a:ea typeface="+mn-ea"/>
                <a:cs typeface="+mn-cs"/>
              </a:rPr>
              <a:t>Offentliga organisationer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D37E577-04FA-7289-FDCD-7C41BEAA6C02}"/>
              </a:ext>
            </a:extLst>
          </p:cNvPr>
          <p:cNvSpPr txBox="1"/>
          <p:nvPr/>
        </p:nvSpPr>
        <p:spPr>
          <a:xfrm>
            <a:off x="1204186" y="1717562"/>
            <a:ext cx="37753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Extra Light" pitchFamily="2" charset="77"/>
                <a:ea typeface="+mn-ea"/>
                <a:cs typeface="+mn-cs"/>
              </a:rPr>
              <a:t>Centraliserad u</a:t>
            </a:r>
            <a:r>
              <a:rPr kumimoji="0" lang="sv-SE" sz="2000" b="0" i="0" u="none" strike="noStrike" kern="1200" cap="none" spc="0" normalizeH="0" baseline="0" noProof="0" err="1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Extra Light" pitchFamily="2" charset="77"/>
                <a:ea typeface="+mn-ea"/>
                <a:cs typeface="+mn-cs"/>
              </a:rPr>
              <a:t>tvecklarorganisation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 Extra Ligh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4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24F3-37DE-D45E-2E06-8CE86524A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151EACB-E24A-4E5D-9563-9BD3631258AD}"/>
              </a:ext>
            </a:extLst>
          </p:cNvPr>
          <p:cNvSpPr txBox="1">
            <a:spLocks/>
          </p:cNvSpPr>
          <p:nvPr/>
        </p:nvSpPr>
        <p:spPr>
          <a:xfrm>
            <a:off x="998489" y="728123"/>
            <a:ext cx="7066236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Nyttor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2750497-D985-83A9-E4B0-BEE2D893F66D}"/>
              </a:ext>
            </a:extLst>
          </p:cNvPr>
          <p:cNvGrpSpPr/>
          <p:nvPr/>
        </p:nvGrpSpPr>
        <p:grpSpPr>
          <a:xfrm>
            <a:off x="805495" y="1920570"/>
            <a:ext cx="3394334" cy="1481793"/>
            <a:chOff x="805495" y="1920570"/>
            <a:chExt cx="3394334" cy="1481793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1B57A87E-9563-9271-9507-8DB5FDEFF454}"/>
                </a:ext>
              </a:extLst>
            </p:cNvPr>
            <p:cNvGrpSpPr/>
            <p:nvPr/>
          </p:nvGrpSpPr>
          <p:grpSpPr>
            <a:xfrm>
              <a:off x="998489" y="1920570"/>
              <a:ext cx="3201340" cy="1397403"/>
              <a:chOff x="858595" y="2421133"/>
              <a:chExt cx="3201340" cy="1397403"/>
            </a:xfrm>
          </p:grpSpPr>
          <p:sp>
            <p:nvSpPr>
              <p:cNvPr id="6" name="Platshållare för text 8">
                <a:extLst>
                  <a:ext uri="{FF2B5EF4-FFF2-40B4-BE49-F238E27FC236}">
                    <a16:creationId xmlns:a16="http://schemas.microsoft.com/office/drawing/2014/main" id="{72D59077-8521-E7FA-6ECF-020A3EECB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596" y="2421133"/>
                <a:ext cx="3201339" cy="78549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sv-SE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Greycliff CF Heavy" pitchFamily="2" charset="77"/>
                    <a:ea typeface="+mn-ea"/>
                    <a:cs typeface="+mn-cs"/>
                    <a:sym typeface="Arial"/>
                  </a:rPr>
                  <a:t>Effektivitet</a:t>
                </a:r>
              </a:p>
            </p:txBody>
          </p:sp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6FB00EBD-7970-67E9-1D79-C548F15E19C1}"/>
                  </a:ext>
                </a:extLst>
              </p:cNvPr>
              <p:cNvSpPr txBox="1"/>
              <p:nvPr/>
            </p:nvSpPr>
            <p:spPr>
              <a:xfrm>
                <a:off x="858595" y="2864429"/>
                <a:ext cx="303660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D1F2C"/>
                    </a:solidFill>
                    <a:effectLst/>
                    <a:uLnTx/>
                    <a:uFillTx/>
                    <a:latin typeface="Greycliff CF" pitchFamily="2" charset="77"/>
                    <a:ea typeface="+mn-ea"/>
                    <a:cs typeface="+mn-cs"/>
                    <a:sym typeface="Arial"/>
                  </a:rPr>
                  <a:t>Betydande tids- och kostnadsbesparingar i offentlig sektor. Avlastar och frigör tid för mellanmänskligt arbete. </a:t>
                </a:r>
                <a:endPara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D1F2C"/>
                  </a:solidFill>
                  <a:effectLst/>
                  <a:uLnTx/>
                  <a:uFillTx/>
                  <a:latin typeface="Greycliff CF" pitchFamily="2" charset="77"/>
                  <a:ea typeface="+mn-ea"/>
                  <a:cs typeface="+mn-cs"/>
                </a:endParaRPr>
              </a:p>
            </p:txBody>
          </p:sp>
        </p:grpSp>
        <p:cxnSp>
          <p:nvCxnSpPr>
            <p:cNvPr id="4" name="Rak 3">
              <a:extLst>
                <a:ext uri="{FF2B5EF4-FFF2-40B4-BE49-F238E27FC236}">
                  <a16:creationId xmlns:a16="http://schemas.microsoft.com/office/drawing/2014/main" id="{147FB70E-23E7-9952-F044-F104077B924E}"/>
                </a:ext>
              </a:extLst>
            </p:cNvPr>
            <p:cNvCxnSpPr>
              <a:cxnSpLocks/>
            </p:cNvCxnSpPr>
            <p:nvPr/>
          </p:nvCxnSpPr>
          <p:spPr>
            <a:xfrm>
              <a:off x="805495" y="1970693"/>
              <a:ext cx="0" cy="143167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768A6E8A-4A07-CAEE-542D-867D2B53053D}"/>
              </a:ext>
            </a:extLst>
          </p:cNvPr>
          <p:cNvGrpSpPr/>
          <p:nvPr/>
        </p:nvGrpSpPr>
        <p:grpSpPr>
          <a:xfrm>
            <a:off x="805495" y="3897288"/>
            <a:ext cx="3394334" cy="1481793"/>
            <a:chOff x="805495" y="1920570"/>
            <a:chExt cx="3394334" cy="1481793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7ABDA553-445D-4B43-D421-A9974BD58D5D}"/>
                </a:ext>
              </a:extLst>
            </p:cNvPr>
            <p:cNvGrpSpPr/>
            <p:nvPr/>
          </p:nvGrpSpPr>
          <p:grpSpPr>
            <a:xfrm>
              <a:off x="998489" y="1920570"/>
              <a:ext cx="3201340" cy="1397403"/>
              <a:chOff x="858595" y="2421133"/>
              <a:chExt cx="3201340" cy="1397403"/>
            </a:xfrm>
          </p:grpSpPr>
          <p:sp>
            <p:nvSpPr>
              <p:cNvPr id="11" name="Platshållare för text 8">
                <a:extLst>
                  <a:ext uri="{FF2B5EF4-FFF2-40B4-BE49-F238E27FC236}">
                    <a16:creationId xmlns:a16="http://schemas.microsoft.com/office/drawing/2014/main" id="{8D349231-8841-0E98-DC7E-C300B5B812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596" y="2421133"/>
                <a:ext cx="3201339" cy="78549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sv-SE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Greycliff CF Heavy" pitchFamily="2" charset="77"/>
                    <a:ea typeface="+mn-ea"/>
                    <a:cs typeface="+mn-cs"/>
                    <a:sym typeface="Arial"/>
                  </a:rPr>
                  <a:t>Kvalitet</a:t>
                </a:r>
              </a:p>
            </p:txBody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066DF40D-B915-AE6C-923F-A5B423BFCCA2}"/>
                  </a:ext>
                </a:extLst>
              </p:cNvPr>
              <p:cNvSpPr txBox="1"/>
              <p:nvPr/>
            </p:nvSpPr>
            <p:spPr>
              <a:xfrm>
                <a:off x="858595" y="2864429"/>
                <a:ext cx="303660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D1F2C"/>
                    </a:solidFill>
                    <a:effectLst/>
                    <a:uLnTx/>
                    <a:uFillTx/>
                    <a:latin typeface="Greycliff CF" pitchFamily="2" charset="77"/>
                    <a:ea typeface="+mn-ea"/>
                    <a:cs typeface="+mn-cs"/>
                    <a:sym typeface="Arial"/>
                  </a:rPr>
                  <a:t>Ökad kvalitet på textrelaterade produkter. Särskilt där resurserna är begränsade och specialkunskap fordras.</a:t>
                </a:r>
                <a:endPara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srgbClr val="0D1F2C"/>
                  </a:solidFill>
                  <a:effectLst/>
                  <a:uLnTx/>
                  <a:uFillTx/>
                  <a:latin typeface="Greycliff CF" pitchFamily="2" charset="77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CDC03800-0B4D-6E68-AEE4-864AA1C6D847}"/>
                </a:ext>
              </a:extLst>
            </p:cNvPr>
            <p:cNvCxnSpPr>
              <a:cxnSpLocks/>
            </p:cNvCxnSpPr>
            <p:nvPr/>
          </p:nvCxnSpPr>
          <p:spPr>
            <a:xfrm>
              <a:off x="805495" y="1970693"/>
              <a:ext cx="0" cy="143167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4AE9CACB-8DFC-BB7C-D31D-B8EFDCF6D027}"/>
              </a:ext>
            </a:extLst>
          </p:cNvPr>
          <p:cNvGrpSpPr/>
          <p:nvPr/>
        </p:nvGrpSpPr>
        <p:grpSpPr>
          <a:xfrm>
            <a:off x="4300093" y="1920570"/>
            <a:ext cx="3519758" cy="1612847"/>
            <a:chOff x="805495" y="1920570"/>
            <a:chExt cx="3519758" cy="1612847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9602B75A-FF15-B5E7-5B87-F5B8C09A4345}"/>
                </a:ext>
              </a:extLst>
            </p:cNvPr>
            <p:cNvGrpSpPr/>
            <p:nvPr/>
          </p:nvGrpSpPr>
          <p:grpSpPr>
            <a:xfrm>
              <a:off x="998489" y="1920570"/>
              <a:ext cx="3326764" cy="1612847"/>
              <a:chOff x="858595" y="2421133"/>
              <a:chExt cx="3326764" cy="1612847"/>
            </a:xfrm>
          </p:grpSpPr>
          <p:sp>
            <p:nvSpPr>
              <p:cNvPr id="16" name="Platshållare för text 8">
                <a:extLst>
                  <a:ext uri="{FF2B5EF4-FFF2-40B4-BE49-F238E27FC236}">
                    <a16:creationId xmlns:a16="http://schemas.microsoft.com/office/drawing/2014/main" id="{C5107C5C-A564-0AAD-7591-0BA9C2F1B1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596" y="2421133"/>
                <a:ext cx="3326763" cy="78549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reycliff CF Heavy" pitchFamily="2" charset="77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DB08B617-972C-E494-4FA6-CC34294AF09D}"/>
                  </a:ext>
                </a:extLst>
              </p:cNvPr>
              <p:cNvSpPr txBox="1"/>
              <p:nvPr/>
            </p:nvSpPr>
            <p:spPr>
              <a:xfrm>
                <a:off x="858595" y="2864429"/>
                <a:ext cx="3036605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1F2C"/>
                    </a:solidFill>
                    <a:effectLst/>
                    <a:uLnTx/>
                    <a:uFillTx/>
                    <a:latin typeface="Greycliff CF" pitchFamily="2" charset="77"/>
                    <a:ea typeface="+mn-ea"/>
                    <a:cs typeface="+mn-cs"/>
                    <a:sym typeface="Arial"/>
                  </a:rPr>
                  <a:t>Mångfalden av data ökar modellens flexibilitet och precision. Träningsmetoden säkerställer relevans.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1F2C"/>
                  </a:solidFill>
                  <a:effectLst/>
                  <a:uLnTx/>
                  <a:uFillTx/>
                  <a:latin typeface="Greycliff CF" pitchFamily="2" charset="77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1F2C"/>
                  </a:solidFill>
                  <a:effectLst/>
                  <a:uLnTx/>
                  <a:uFillTx/>
                  <a:latin typeface="Greycliff CF" pitchFamily="2" charset="77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A91877A2-3BC8-4966-AB59-2D9009F9A8F4}"/>
                </a:ext>
              </a:extLst>
            </p:cNvPr>
            <p:cNvCxnSpPr>
              <a:cxnSpLocks/>
            </p:cNvCxnSpPr>
            <p:nvPr/>
          </p:nvCxnSpPr>
          <p:spPr>
            <a:xfrm>
              <a:off x="805495" y="1970693"/>
              <a:ext cx="0" cy="143167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CBB064AE-EAB5-DC73-B862-012BCD2FC411}"/>
              </a:ext>
            </a:extLst>
          </p:cNvPr>
          <p:cNvGrpSpPr/>
          <p:nvPr/>
        </p:nvGrpSpPr>
        <p:grpSpPr>
          <a:xfrm>
            <a:off x="4300093" y="3897288"/>
            <a:ext cx="3461565" cy="1481793"/>
            <a:chOff x="805495" y="1920570"/>
            <a:chExt cx="3461565" cy="1481793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F4D98609-9606-598F-5FA9-DE4E4E812AE6}"/>
                </a:ext>
              </a:extLst>
            </p:cNvPr>
            <p:cNvGrpSpPr/>
            <p:nvPr/>
          </p:nvGrpSpPr>
          <p:grpSpPr>
            <a:xfrm>
              <a:off x="998489" y="1920570"/>
              <a:ext cx="3268571" cy="1397403"/>
              <a:chOff x="858595" y="2421133"/>
              <a:chExt cx="3268571" cy="1397403"/>
            </a:xfrm>
          </p:grpSpPr>
          <p:sp>
            <p:nvSpPr>
              <p:cNvPr id="21" name="Platshållare för text 8">
                <a:extLst>
                  <a:ext uri="{FF2B5EF4-FFF2-40B4-BE49-F238E27FC236}">
                    <a16:creationId xmlns:a16="http://schemas.microsoft.com/office/drawing/2014/main" id="{B1D796BD-2E4E-99FC-8007-7D5206054F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596" y="2421133"/>
                <a:ext cx="3201339" cy="78549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sv-S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Greycliff CF Heavy" pitchFamily="2" charset="77"/>
                    <a:ea typeface="+mn-ea"/>
                    <a:cs typeface="+mn-cs"/>
                    <a:sym typeface="Arial"/>
                  </a:rPr>
                  <a:t>Tillgänglighet/Expertis</a:t>
                </a: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A2162CEC-1B6A-A749-D67F-0B08404CC05B}"/>
                  </a:ext>
                </a:extLst>
              </p:cNvPr>
              <p:cNvSpPr txBox="1"/>
              <p:nvPr/>
            </p:nvSpPr>
            <p:spPr>
              <a:xfrm>
                <a:off x="858595" y="2864429"/>
                <a:ext cx="326857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1F2C"/>
                    </a:solidFill>
                    <a:effectLst/>
                    <a:uLnTx/>
                    <a:uFillTx/>
                    <a:latin typeface="Greycliff CF" pitchFamily="2" charset="77"/>
                    <a:ea typeface="+mn-ea"/>
                    <a:cs typeface="+mn-cs"/>
                    <a:sym typeface="Arial"/>
                  </a:rPr>
                  <a:t>Möjliggör för mindre offentliga organisationer att ta del av den mest avancerade AI-tekniken utan investering i egen expertis eller IT-miljöer.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1F2C"/>
                  </a:solidFill>
                  <a:effectLst/>
                  <a:uLnTx/>
                  <a:uFillTx/>
                  <a:latin typeface="Greycliff CF" pitchFamily="2" charset="77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B132488E-B1C8-5439-0CBB-E74857DD0FF2}"/>
                </a:ext>
              </a:extLst>
            </p:cNvPr>
            <p:cNvCxnSpPr>
              <a:cxnSpLocks/>
            </p:cNvCxnSpPr>
            <p:nvPr/>
          </p:nvCxnSpPr>
          <p:spPr>
            <a:xfrm>
              <a:off x="805495" y="1970693"/>
              <a:ext cx="0" cy="143167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E19E733A-BA65-B266-9A01-3D71847E4050}"/>
              </a:ext>
            </a:extLst>
          </p:cNvPr>
          <p:cNvSpPr txBox="1">
            <a:spLocks/>
          </p:cNvSpPr>
          <p:nvPr/>
        </p:nvSpPr>
        <p:spPr>
          <a:xfrm>
            <a:off x="4470786" y="1970693"/>
            <a:ext cx="3645517" cy="7854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Greycliff CF Heavy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Greycliff CF Heavy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Greycliff CF Heavy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Greycliff CF Heavy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Greycliff CF Heav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reycliff CF Heavy" pitchFamily="2" charset="77"/>
                <a:ea typeface="+mn-ea"/>
                <a:cs typeface="+mn-cs"/>
                <a:sym typeface="Arial"/>
              </a:rPr>
              <a:t>Modellkvalité/Datadelning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93C2EE2B-BA23-1876-348E-C3C9C2673703}"/>
              </a:ext>
            </a:extLst>
          </p:cNvPr>
          <p:cNvGrpSpPr/>
          <p:nvPr/>
        </p:nvGrpSpPr>
        <p:grpSpPr>
          <a:xfrm>
            <a:off x="8319117" y="1952103"/>
            <a:ext cx="3355357" cy="3426978"/>
            <a:chOff x="805495" y="-24615"/>
            <a:chExt cx="3355357" cy="3426978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FF1F8DC0-3A17-BD01-6707-8089B1E5BF67}"/>
                </a:ext>
              </a:extLst>
            </p:cNvPr>
            <p:cNvGrpSpPr/>
            <p:nvPr/>
          </p:nvGrpSpPr>
          <p:grpSpPr>
            <a:xfrm>
              <a:off x="959513" y="-24615"/>
              <a:ext cx="3201339" cy="2273811"/>
              <a:chOff x="819619" y="475948"/>
              <a:chExt cx="3201339" cy="2273811"/>
            </a:xfrm>
          </p:grpSpPr>
          <p:sp>
            <p:nvSpPr>
              <p:cNvPr id="31" name="Platshållare för text 8">
                <a:extLst>
                  <a:ext uri="{FF2B5EF4-FFF2-40B4-BE49-F238E27FC236}">
                    <a16:creationId xmlns:a16="http://schemas.microsoft.com/office/drawing/2014/main" id="{BF342D76-5164-B3CA-D56B-559FC77151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9619" y="475948"/>
                <a:ext cx="3201339" cy="78549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b="1" i="0" kern="1200">
                    <a:solidFill>
                      <a:schemeClr val="tx1"/>
                    </a:solidFill>
                    <a:latin typeface="Greycliff CF Heavy" pitchFamily="2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sv-SE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Greycliff CF Heavy" pitchFamily="2" charset="77"/>
                    <a:ea typeface="+mn-ea"/>
                    <a:cs typeface="+mn-cs"/>
                    <a:sym typeface="Arial"/>
                  </a:rPr>
                  <a:t>Digital suveränitet och demokratiska ideal </a:t>
                </a: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F111F2AD-8F35-D243-49C0-CB6BFEBBE0F8}"/>
                  </a:ext>
                </a:extLst>
              </p:cNvPr>
              <p:cNvSpPr txBox="1"/>
              <p:nvPr/>
            </p:nvSpPr>
            <p:spPr>
              <a:xfrm>
                <a:off x="830336" y="1364764"/>
                <a:ext cx="3036605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1F2C"/>
                    </a:solidFill>
                    <a:effectLst/>
                    <a:uLnTx/>
                    <a:uFillTx/>
                    <a:latin typeface="Greycliff CF" pitchFamily="2" charset="77"/>
                    <a:ea typeface="+mn-ea"/>
                    <a:cs typeface="+mn-cs"/>
                    <a:sym typeface="Arial"/>
                  </a:rPr>
                  <a:t>Främjar transparens och kontroll över teknikens funktionalitet och utveckling över tid. Bygger även kompetens och förmåga i Sverige som är viktiga för vår säkerhet och konkurrenskraft.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1F2C"/>
                  </a:solidFill>
                  <a:effectLst/>
                  <a:uLnTx/>
                  <a:uFillTx/>
                  <a:latin typeface="Greycliff CF" pitchFamily="2" charset="77"/>
                  <a:ea typeface="+mn-ea"/>
                  <a:cs typeface="+mn-cs"/>
                </a:endParaRPr>
              </a:p>
            </p:txBody>
          </p:sp>
        </p:grp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36CE0695-7658-DCED-4BB6-6F966BAD8844}"/>
                </a:ext>
              </a:extLst>
            </p:cNvPr>
            <p:cNvCxnSpPr>
              <a:cxnSpLocks/>
            </p:cNvCxnSpPr>
            <p:nvPr/>
          </p:nvCxnSpPr>
          <p:spPr>
            <a:xfrm>
              <a:off x="805495" y="-6025"/>
              <a:ext cx="0" cy="340838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570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ktangel 44">
            <a:extLst>
              <a:ext uri="{FF2B5EF4-FFF2-40B4-BE49-F238E27FC236}">
                <a16:creationId xmlns:a16="http://schemas.microsoft.com/office/drawing/2014/main" id="{447F6FDD-6CC0-78E9-5D48-0B4F62984C73}"/>
              </a:ext>
            </a:extLst>
          </p:cNvPr>
          <p:cNvSpPr/>
          <p:nvPr/>
        </p:nvSpPr>
        <p:spPr>
          <a:xfrm>
            <a:off x="3233391" y="2773170"/>
            <a:ext cx="6985262" cy="2620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4EFB302A-6CB9-EBD1-5F2B-2CE703190BE8}"/>
              </a:ext>
            </a:extLst>
          </p:cNvPr>
          <p:cNvSpPr/>
          <p:nvPr/>
        </p:nvSpPr>
        <p:spPr>
          <a:xfrm rot="21105775">
            <a:off x="-1278291" y="788564"/>
            <a:ext cx="11689237" cy="4530105"/>
          </a:xfrm>
          <a:prstGeom prst="ellipse">
            <a:avLst/>
          </a:prstGeom>
          <a:solidFill>
            <a:srgbClr val="FFF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pic>
        <p:nvPicPr>
          <p:cNvPr id="43" name="Bildobjekt 42" descr="En bild som visar skärmbild, Färggrann&#10;&#10;Automatiskt genererad beskrivning">
            <a:extLst>
              <a:ext uri="{FF2B5EF4-FFF2-40B4-BE49-F238E27FC236}">
                <a16:creationId xmlns:a16="http://schemas.microsoft.com/office/drawing/2014/main" id="{DFEAF0F7-4C04-6844-7414-FB197E61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45" y="2047865"/>
            <a:ext cx="5631782" cy="4402231"/>
          </a:xfrm>
          <a:prstGeom prst="rect">
            <a:avLst/>
          </a:prstGeom>
        </p:spPr>
      </p:pic>
      <p:sp>
        <p:nvSpPr>
          <p:cNvPr id="44" name="Rubrik 1">
            <a:extLst>
              <a:ext uri="{FF2B5EF4-FFF2-40B4-BE49-F238E27FC236}">
                <a16:creationId xmlns:a16="http://schemas.microsoft.com/office/drawing/2014/main" id="{2B44A8D7-0A2F-F614-FA2D-9793A98F1B54}"/>
              </a:ext>
            </a:extLst>
          </p:cNvPr>
          <p:cNvSpPr txBox="1">
            <a:spLocks/>
          </p:cNvSpPr>
          <p:nvPr/>
        </p:nvSpPr>
        <p:spPr>
          <a:xfrm>
            <a:off x="1135084" y="941747"/>
            <a:ext cx="6161262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Datainsamling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385204D4-AEB0-E68C-467B-E87DA4DF773E}"/>
              </a:ext>
            </a:extLst>
          </p:cNvPr>
          <p:cNvSpPr txBox="1"/>
          <p:nvPr/>
        </p:nvSpPr>
        <p:spPr>
          <a:xfrm>
            <a:off x="9020984" y="4083496"/>
            <a:ext cx="11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Feedback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00750B1-12E7-A9A0-85B3-313A89A2B15D}"/>
              </a:ext>
            </a:extLst>
          </p:cNvPr>
          <p:cNvSpPr txBox="1"/>
          <p:nvPr/>
        </p:nvSpPr>
        <p:spPr>
          <a:xfrm>
            <a:off x="3381497" y="6096305"/>
            <a:ext cx="11029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Användnings-fall</a:t>
            </a:r>
          </a:p>
        </p:txBody>
      </p:sp>
    </p:spTree>
    <p:extLst>
      <p:ext uri="{BB962C8B-B14F-4D97-AF65-F5344CB8AC3E}">
        <p14:creationId xmlns:p14="http://schemas.microsoft.com/office/powerpoint/2010/main" val="395616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78CAF2-5514-6ADA-54B4-E1A8BC3CD74A}"/>
              </a:ext>
            </a:extLst>
          </p:cNvPr>
          <p:cNvSpPr txBox="1">
            <a:spLocks/>
          </p:cNvSpPr>
          <p:nvPr/>
        </p:nvSpPr>
        <p:spPr>
          <a:xfrm>
            <a:off x="1199161" y="744523"/>
            <a:ext cx="8383411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Medarbetarens utvecklade roll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F3BBDBF-EE79-CB56-463D-081E2ABE1460}"/>
              </a:ext>
            </a:extLst>
          </p:cNvPr>
          <p:cNvSpPr txBox="1"/>
          <p:nvPr/>
        </p:nvSpPr>
        <p:spPr>
          <a:xfrm>
            <a:off x="6494033" y="4434262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Redaktör</a:t>
            </a:r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FEEF7E17-1484-E819-9343-3CE566E11EDE}"/>
              </a:ext>
            </a:extLst>
          </p:cNvPr>
          <p:cNvSpPr/>
          <p:nvPr/>
        </p:nvSpPr>
        <p:spPr>
          <a:xfrm>
            <a:off x="4977951" y="2964979"/>
            <a:ext cx="1118049" cy="464021"/>
          </a:xfrm>
          <a:prstGeom prst="rightArrow">
            <a:avLst>
              <a:gd name="adj1" fmla="val 1773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pic>
        <p:nvPicPr>
          <p:cNvPr id="8" name="Bild 7" descr="Sax kontur">
            <a:extLst>
              <a:ext uri="{FF2B5EF4-FFF2-40B4-BE49-F238E27FC236}">
                <a16:creationId xmlns:a16="http://schemas.microsoft.com/office/drawing/2014/main" id="{1F331B03-79FB-043A-553F-AC5D114C4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0774" y="2238749"/>
            <a:ext cx="1845244" cy="1845244"/>
          </a:xfrm>
          <a:prstGeom prst="rect">
            <a:avLst/>
          </a:prstGeom>
        </p:spPr>
      </p:pic>
      <p:pic>
        <p:nvPicPr>
          <p:cNvPr id="14" name="Bild 13" descr="Gåspenna kontur">
            <a:extLst>
              <a:ext uri="{FF2B5EF4-FFF2-40B4-BE49-F238E27FC236}">
                <a16:creationId xmlns:a16="http://schemas.microsoft.com/office/drawing/2014/main" id="{36AD1B0F-24B8-1A9C-6EDE-9EC49BA2F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1472" y="2300306"/>
            <a:ext cx="1845244" cy="1845244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D020B3C1-C8DB-14B9-EDC7-AD6482E81822}"/>
              </a:ext>
            </a:extLst>
          </p:cNvPr>
          <p:cNvSpPr txBox="1"/>
          <p:nvPr/>
        </p:nvSpPr>
        <p:spPr>
          <a:xfrm>
            <a:off x="2267487" y="4435085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Producent</a:t>
            </a:r>
          </a:p>
        </p:txBody>
      </p:sp>
    </p:spTree>
    <p:extLst>
      <p:ext uri="{BB962C8B-B14F-4D97-AF65-F5344CB8AC3E}">
        <p14:creationId xmlns:p14="http://schemas.microsoft.com/office/powerpoint/2010/main" val="408635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1F10A11-9E75-B5F9-1568-29B7CAB383A4}"/>
              </a:ext>
            </a:extLst>
          </p:cNvPr>
          <p:cNvSpPr txBox="1"/>
          <p:nvPr/>
        </p:nvSpPr>
        <p:spPr>
          <a:xfrm>
            <a:off x="1607938" y="1981877"/>
            <a:ext cx="81101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Internt verktyg - medarbetare använder assistenten som ett verktyg, det är inte en chatt-bot för medborgarna.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Assistenten ersätter inte mänskliga arbetare.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Assistenten är inte ett autonomt system. Medarbetarna och deras expertis fortsatt avgörande.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Målet är att avlasta medarbetare och skapa tid för mer kvalificerat och mellanmänskligt arbete.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0A4D0D44-93FE-23CF-6664-B4D6209BD40A}"/>
              </a:ext>
            </a:extLst>
          </p:cNvPr>
          <p:cNvSpPr txBox="1">
            <a:spLocks/>
          </p:cNvSpPr>
          <p:nvPr/>
        </p:nvSpPr>
        <p:spPr>
          <a:xfrm>
            <a:off x="1199161" y="744523"/>
            <a:ext cx="8383411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Medarbetarens utvecklade roll</a:t>
            </a:r>
          </a:p>
        </p:txBody>
      </p:sp>
    </p:spTree>
    <p:extLst>
      <p:ext uri="{BB962C8B-B14F-4D97-AF65-F5344CB8AC3E}">
        <p14:creationId xmlns:p14="http://schemas.microsoft.com/office/powerpoint/2010/main" val="215632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66F1637-7B09-65CF-8516-9E7C4F93A898}"/>
              </a:ext>
            </a:extLst>
          </p:cNvPr>
          <p:cNvSpPr/>
          <p:nvPr/>
        </p:nvSpPr>
        <p:spPr>
          <a:xfrm>
            <a:off x="2330675" y="2449035"/>
            <a:ext cx="4891582" cy="756457"/>
          </a:xfrm>
          <a:prstGeom prst="rect">
            <a:avLst/>
          </a:prstGeom>
          <a:solidFill>
            <a:srgbClr val="F1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C2D9E0-FFDB-D578-8C78-7035FE315F68}"/>
              </a:ext>
            </a:extLst>
          </p:cNvPr>
          <p:cNvSpPr/>
          <p:nvPr/>
        </p:nvSpPr>
        <p:spPr>
          <a:xfrm>
            <a:off x="2330675" y="3205493"/>
            <a:ext cx="5284220" cy="2214910"/>
          </a:xfrm>
          <a:prstGeom prst="rect">
            <a:avLst/>
          </a:prstGeom>
          <a:solidFill>
            <a:srgbClr val="ED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pic>
        <p:nvPicPr>
          <p:cNvPr id="8" name="Bildobjekt 7" descr="En bild som visar text, Teckensnitt, skärmbild, triangel&#10;&#10;Automatiskt genererad beskrivning">
            <a:extLst>
              <a:ext uri="{FF2B5EF4-FFF2-40B4-BE49-F238E27FC236}">
                <a16:creationId xmlns:a16="http://schemas.microsoft.com/office/drawing/2014/main" id="{97C84C73-ABDE-23BD-3BC4-D17EDC7C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59" y="2184844"/>
            <a:ext cx="5504650" cy="323555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72E076F-249F-399C-6C7A-6B437499439C}"/>
              </a:ext>
            </a:extLst>
          </p:cNvPr>
          <p:cNvSpPr txBox="1"/>
          <p:nvPr/>
        </p:nvSpPr>
        <p:spPr>
          <a:xfrm>
            <a:off x="2438381" y="2596430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Utvecklarorganisationen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DEC3B74-05A6-C128-AC58-3BEC6D3B2FC3}"/>
              </a:ext>
            </a:extLst>
          </p:cNvPr>
          <p:cNvSpPr txBox="1"/>
          <p:nvPr/>
        </p:nvSpPr>
        <p:spPr>
          <a:xfrm>
            <a:off x="2890549" y="3802623"/>
            <a:ext cx="275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Offentliga organisationer</a:t>
            </a:r>
          </a:p>
        </p:txBody>
      </p:sp>
      <p:sp>
        <p:nvSpPr>
          <p:cNvPr id="20" name="U-svängd  19">
            <a:extLst>
              <a:ext uri="{FF2B5EF4-FFF2-40B4-BE49-F238E27FC236}">
                <a16:creationId xmlns:a16="http://schemas.microsoft.com/office/drawing/2014/main" id="{DC264D0E-E125-C5E2-7462-6F3FAA600295}"/>
              </a:ext>
            </a:extLst>
          </p:cNvPr>
          <p:cNvSpPr/>
          <p:nvPr/>
        </p:nvSpPr>
        <p:spPr>
          <a:xfrm rot="5400000" flipV="1">
            <a:off x="1677567" y="3072226"/>
            <a:ext cx="881734" cy="424485"/>
          </a:xfrm>
          <a:prstGeom prst="uturnArrow">
            <a:avLst>
              <a:gd name="adj1" fmla="val 8628"/>
              <a:gd name="adj2" fmla="val 15882"/>
              <a:gd name="adj3" fmla="val 30700"/>
              <a:gd name="adj4" fmla="val 50936"/>
              <a:gd name="adj5" fmla="val 861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21" name="U-svängd  20">
            <a:extLst>
              <a:ext uri="{FF2B5EF4-FFF2-40B4-BE49-F238E27FC236}">
                <a16:creationId xmlns:a16="http://schemas.microsoft.com/office/drawing/2014/main" id="{BD76BAE8-D2AF-4AA7-B757-186B1E08FE2C}"/>
              </a:ext>
            </a:extLst>
          </p:cNvPr>
          <p:cNvSpPr/>
          <p:nvPr/>
        </p:nvSpPr>
        <p:spPr>
          <a:xfrm rot="5400000" flipV="1">
            <a:off x="1113930" y="3635864"/>
            <a:ext cx="2009007" cy="424485"/>
          </a:xfrm>
          <a:prstGeom prst="uturnArrow">
            <a:avLst>
              <a:gd name="adj1" fmla="val 8628"/>
              <a:gd name="adj2" fmla="val 15882"/>
              <a:gd name="adj3" fmla="val 30700"/>
              <a:gd name="adj4" fmla="val 50936"/>
              <a:gd name="adj5" fmla="val 861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A383045-9AE4-A28C-09C5-D799ED56B5FE}"/>
              </a:ext>
            </a:extLst>
          </p:cNvPr>
          <p:cNvSpPr txBox="1"/>
          <p:nvPr/>
        </p:nvSpPr>
        <p:spPr>
          <a:xfrm>
            <a:off x="1133414" y="36179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Stöd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2C218CCA-62D1-FB5B-EC82-97361ECC074D}"/>
              </a:ext>
            </a:extLst>
          </p:cNvPr>
          <p:cNvSpPr txBox="1">
            <a:spLocks/>
          </p:cNvSpPr>
          <p:nvPr/>
        </p:nvSpPr>
        <p:spPr>
          <a:xfrm>
            <a:off x="775159" y="974695"/>
            <a:ext cx="9069231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Motprestation för organisationer</a:t>
            </a:r>
            <a:endParaRPr kumimoji="0" lang="sv-SE" sz="4000" b="0" i="1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j-ea"/>
              <a:cs typeface="+mj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9D4CED8-4E8E-C20A-C15F-FC874674EE62}"/>
              </a:ext>
            </a:extLst>
          </p:cNvPr>
          <p:cNvSpPr txBox="1"/>
          <p:nvPr/>
        </p:nvSpPr>
        <p:spPr>
          <a:xfrm>
            <a:off x="6115061" y="4497385"/>
            <a:ext cx="2214391" cy="415498"/>
          </a:xfrm>
          <a:prstGeom prst="rect">
            <a:avLst/>
          </a:prstGeom>
          <a:solidFill>
            <a:srgbClr val="34B08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1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Förändring</a:t>
            </a:r>
          </a:p>
        </p:txBody>
      </p:sp>
    </p:spTree>
    <p:extLst>
      <p:ext uri="{BB962C8B-B14F-4D97-AF65-F5344CB8AC3E}">
        <p14:creationId xmlns:p14="http://schemas.microsoft.com/office/powerpoint/2010/main" val="166504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4BA2-4D76-0783-BA25-C0C60F04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Work Sans"/>
              </a:rPr>
              <a:t>Organisering</a:t>
            </a:r>
            <a:r>
              <a:rPr lang="en-US" dirty="0">
                <a:solidFill>
                  <a:srgbClr val="000000"/>
                </a:solidFill>
                <a:latin typeface="Work Sans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9575A92-95DA-7B47-4C32-8D44D70EC7A6}"/>
              </a:ext>
            </a:extLst>
          </p:cNvPr>
          <p:cNvGraphicFramePr>
            <a:graphicFrameLocks noGrp="1"/>
          </p:cNvGraphicFramePr>
          <p:nvPr/>
        </p:nvGraphicFramePr>
        <p:xfrm>
          <a:off x="522288" y="1871663"/>
          <a:ext cx="1096532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662">
                  <a:extLst>
                    <a:ext uri="{9D8B030D-6E8A-4147-A177-3AD203B41FA5}">
                      <a16:colId xmlns:a16="http://schemas.microsoft.com/office/drawing/2014/main" val="1894244311"/>
                    </a:ext>
                  </a:extLst>
                </a:gridCol>
                <a:gridCol w="5482662">
                  <a:extLst>
                    <a:ext uri="{9D8B030D-6E8A-4147-A177-3AD203B41FA5}">
                      <a16:colId xmlns:a16="http://schemas.microsoft.com/office/drawing/2014/main" val="26871795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sv-SE" sz="2000" b="0" i="1" dirty="0">
                          <a:solidFill>
                            <a:schemeClr val="tx1"/>
                          </a:solidFill>
                          <a:latin typeface="Greycliff CF"/>
                        </a:rPr>
                        <a:t>AI Sweden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0" i="1" dirty="0">
                          <a:solidFill>
                            <a:schemeClr val="tx1"/>
                          </a:solidFill>
                          <a:latin typeface="Greycliff CF"/>
                        </a:rPr>
                        <a:t>Deltagande organisation ((Kungsbacka)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634938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DFD2D853-8E40-1D5F-34BB-BA22A6E8D5F8}"/>
              </a:ext>
            </a:extLst>
          </p:cNvPr>
          <p:cNvSpPr/>
          <p:nvPr/>
        </p:nvSpPr>
        <p:spPr>
          <a:xfrm>
            <a:off x="950495" y="2562726"/>
            <a:ext cx="4812631" cy="598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Transformationsledare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876BDE2-EC17-B873-7876-E9CB103F14C5}"/>
              </a:ext>
            </a:extLst>
          </p:cNvPr>
          <p:cNvSpPr/>
          <p:nvPr/>
        </p:nvSpPr>
        <p:spPr>
          <a:xfrm>
            <a:off x="3497179" y="3395904"/>
            <a:ext cx="2265947" cy="598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Change agent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057AEA0-3155-9266-C7A7-A2C7C0395E6B}"/>
              </a:ext>
            </a:extLst>
          </p:cNvPr>
          <p:cNvSpPr/>
          <p:nvPr/>
        </p:nvSpPr>
        <p:spPr>
          <a:xfrm>
            <a:off x="950495" y="3392904"/>
            <a:ext cx="2265947" cy="598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Data manager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ADF470E-DBFC-4A2D-8F07-F2CF9F4DA180}"/>
              </a:ext>
            </a:extLst>
          </p:cNvPr>
          <p:cNvSpPr/>
          <p:nvPr/>
        </p:nvSpPr>
        <p:spPr>
          <a:xfrm>
            <a:off x="950495" y="4237765"/>
            <a:ext cx="2265947" cy="598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Utvecklare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18C8F18-AC6F-187D-CD5C-1BC0EE05B202}"/>
              </a:ext>
            </a:extLst>
          </p:cNvPr>
          <p:cNvSpPr/>
          <p:nvPr/>
        </p:nvSpPr>
        <p:spPr>
          <a:xfrm>
            <a:off x="6569244" y="2597560"/>
            <a:ext cx="4812631" cy="598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Intern projektledare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959439F-E888-AF93-8F07-861B0B1B9E55}"/>
              </a:ext>
            </a:extLst>
          </p:cNvPr>
          <p:cNvSpPr/>
          <p:nvPr/>
        </p:nvSpPr>
        <p:spPr>
          <a:xfrm>
            <a:off x="9115928" y="3430738"/>
            <a:ext cx="2265947" cy="598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Juridiskt ansvarig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E18D42-4930-26A0-DDE8-203833BBD175}"/>
              </a:ext>
            </a:extLst>
          </p:cNvPr>
          <p:cNvSpPr/>
          <p:nvPr/>
        </p:nvSpPr>
        <p:spPr>
          <a:xfrm>
            <a:off x="6569244" y="3427738"/>
            <a:ext cx="2265947" cy="598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Datasamordnare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C0837B2-546A-FFF4-B3D2-3CD58304FE5B}"/>
              </a:ext>
            </a:extLst>
          </p:cNvPr>
          <p:cNvSpPr/>
          <p:nvPr/>
        </p:nvSpPr>
        <p:spPr>
          <a:xfrm>
            <a:off x="6569244" y="4272599"/>
            <a:ext cx="2265947" cy="598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Kommunikatör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F7FED31-1615-A793-E52C-FE97AC3E604D}"/>
              </a:ext>
            </a:extLst>
          </p:cNvPr>
          <p:cNvSpPr/>
          <p:nvPr/>
        </p:nvSpPr>
        <p:spPr>
          <a:xfrm>
            <a:off x="3497179" y="4272598"/>
            <a:ext cx="2265947" cy="598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Juridiskt ansvarig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E68D6D5-9151-13EC-848F-444CC989C936}"/>
              </a:ext>
            </a:extLst>
          </p:cNvPr>
          <p:cNvSpPr/>
          <p:nvPr/>
        </p:nvSpPr>
        <p:spPr>
          <a:xfrm>
            <a:off x="9135110" y="4237764"/>
            <a:ext cx="2265947" cy="598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51300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ktangel 50">
            <a:extLst>
              <a:ext uri="{FF2B5EF4-FFF2-40B4-BE49-F238E27FC236}">
                <a16:creationId xmlns:a16="http://schemas.microsoft.com/office/drawing/2014/main" id="{0875F13F-338C-2848-B51B-ED0F9E08CB17}"/>
              </a:ext>
            </a:extLst>
          </p:cNvPr>
          <p:cNvSpPr/>
          <p:nvPr/>
        </p:nvSpPr>
        <p:spPr>
          <a:xfrm>
            <a:off x="1133868" y="4208648"/>
            <a:ext cx="7881973" cy="1572064"/>
          </a:xfrm>
          <a:prstGeom prst="rect">
            <a:avLst/>
          </a:prstGeom>
          <a:solidFill>
            <a:srgbClr val="FE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E0F03B6-0059-E4AC-474D-D0C37FB6CDA9}"/>
              </a:ext>
            </a:extLst>
          </p:cNvPr>
          <p:cNvSpPr/>
          <p:nvPr/>
        </p:nvSpPr>
        <p:spPr>
          <a:xfrm>
            <a:off x="7622083" y="3209904"/>
            <a:ext cx="1398146" cy="530388"/>
          </a:xfrm>
          <a:prstGeom prst="rect">
            <a:avLst/>
          </a:prstGeom>
          <a:solidFill>
            <a:srgbClr val="EA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pic>
        <p:nvPicPr>
          <p:cNvPr id="2" name="Bildobjekt 1" descr="En bild som visar skärmbild, Rektangel, linje, Färggrann&#10;&#10;Automatiskt genererad beskrivning">
            <a:extLst>
              <a:ext uri="{FF2B5EF4-FFF2-40B4-BE49-F238E27FC236}">
                <a16:creationId xmlns:a16="http://schemas.microsoft.com/office/drawing/2014/main" id="{7B9BE39D-FF7D-E971-F8E8-A318CC4B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77" y="3330232"/>
            <a:ext cx="880885" cy="1105261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F7393060-DDC3-4910-1D60-53641F841349}"/>
              </a:ext>
            </a:extLst>
          </p:cNvPr>
          <p:cNvSpPr/>
          <p:nvPr/>
        </p:nvSpPr>
        <p:spPr>
          <a:xfrm>
            <a:off x="10516304" y="2263814"/>
            <a:ext cx="365746" cy="365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A09941E-0419-9202-1209-BF68A981728C}"/>
              </a:ext>
            </a:extLst>
          </p:cNvPr>
          <p:cNvSpPr/>
          <p:nvPr/>
        </p:nvSpPr>
        <p:spPr>
          <a:xfrm>
            <a:off x="10516304" y="2920190"/>
            <a:ext cx="365746" cy="365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49F05572-9C92-B129-53FC-3CB1E0F3520D}"/>
              </a:ext>
            </a:extLst>
          </p:cNvPr>
          <p:cNvSpPr/>
          <p:nvPr/>
        </p:nvSpPr>
        <p:spPr>
          <a:xfrm>
            <a:off x="10512701" y="3577498"/>
            <a:ext cx="365746" cy="365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3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5A4E106-74D4-D771-C792-7701CDA50951}"/>
              </a:ext>
            </a:extLst>
          </p:cNvPr>
          <p:cNvSpPr/>
          <p:nvPr/>
        </p:nvSpPr>
        <p:spPr>
          <a:xfrm>
            <a:off x="10523624" y="4233874"/>
            <a:ext cx="365746" cy="365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E4181B9F-E4D0-5117-93BC-391E15B46128}"/>
              </a:ext>
            </a:extLst>
          </p:cNvPr>
          <p:cNvSpPr/>
          <p:nvPr/>
        </p:nvSpPr>
        <p:spPr>
          <a:xfrm>
            <a:off x="10533749" y="5389453"/>
            <a:ext cx="365746" cy="365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138888-C97D-8F47-78AE-E4B7AFFD072F}"/>
              </a:ext>
            </a:extLst>
          </p:cNvPr>
          <p:cNvSpPr txBox="1"/>
          <p:nvPr/>
        </p:nvSpPr>
        <p:spPr>
          <a:xfrm rot="5400000">
            <a:off x="10539331" y="4763704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. . .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719134F-A004-682E-99FB-1A620909BC74}"/>
              </a:ext>
            </a:extLst>
          </p:cNvPr>
          <p:cNvSpPr txBox="1"/>
          <p:nvPr/>
        </p:nvSpPr>
        <p:spPr>
          <a:xfrm>
            <a:off x="930889" y="3092745"/>
            <a:ext cx="1419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Finjustering</a:t>
            </a:r>
          </a:p>
        </p:txBody>
      </p:sp>
      <p:cxnSp>
        <p:nvCxnSpPr>
          <p:cNvPr id="24" name="Rak pil 23">
            <a:extLst>
              <a:ext uri="{FF2B5EF4-FFF2-40B4-BE49-F238E27FC236}">
                <a16:creationId xmlns:a16="http://schemas.microsoft.com/office/drawing/2014/main" id="{B6CBE2EE-1E39-04C4-C4DC-98A87A15B110}"/>
              </a:ext>
            </a:extLst>
          </p:cNvPr>
          <p:cNvCxnSpPr>
            <a:cxnSpLocks/>
          </p:cNvCxnSpPr>
          <p:nvPr/>
        </p:nvCxnSpPr>
        <p:spPr>
          <a:xfrm flipH="1" flipV="1">
            <a:off x="5750757" y="3374458"/>
            <a:ext cx="1703052" cy="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med rundade hörn 48">
            <a:extLst>
              <a:ext uri="{FF2B5EF4-FFF2-40B4-BE49-F238E27FC236}">
                <a16:creationId xmlns:a16="http://schemas.microsoft.com/office/drawing/2014/main" id="{C8238BF4-4F64-86BB-EEF8-90DE3515B679}"/>
              </a:ext>
            </a:extLst>
          </p:cNvPr>
          <p:cNvSpPr/>
          <p:nvPr/>
        </p:nvSpPr>
        <p:spPr>
          <a:xfrm>
            <a:off x="888208" y="1471410"/>
            <a:ext cx="5156211" cy="4847094"/>
          </a:xfrm>
          <a:prstGeom prst="round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F9DEF731-0F1C-C175-67A9-1D6A7536EBEF}"/>
              </a:ext>
            </a:extLst>
          </p:cNvPr>
          <p:cNvSpPr txBox="1"/>
          <p:nvPr/>
        </p:nvSpPr>
        <p:spPr>
          <a:xfrm>
            <a:off x="2140835" y="5312965"/>
            <a:ext cx="167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Organisations-dokument</a:t>
            </a:r>
          </a:p>
        </p:txBody>
      </p:sp>
      <p:pic>
        <p:nvPicPr>
          <p:cNvPr id="82" name="Bild 81" descr="Databas kontur">
            <a:extLst>
              <a:ext uri="{FF2B5EF4-FFF2-40B4-BE49-F238E27FC236}">
                <a16:creationId xmlns:a16="http://schemas.microsoft.com/office/drawing/2014/main" id="{0CCDA35A-181B-FFE3-9628-CF494EC6E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6382" y="1950925"/>
            <a:ext cx="1140474" cy="1140474"/>
          </a:xfrm>
          <a:prstGeom prst="rect">
            <a:avLst/>
          </a:prstGeom>
        </p:spPr>
      </p:pic>
      <p:sp>
        <p:nvSpPr>
          <p:cNvPr id="81" name="Ellips 80">
            <a:extLst>
              <a:ext uri="{FF2B5EF4-FFF2-40B4-BE49-F238E27FC236}">
                <a16:creationId xmlns:a16="http://schemas.microsoft.com/office/drawing/2014/main" id="{BD5AB40F-F340-B075-4F82-B7769269A8A7}"/>
              </a:ext>
            </a:extLst>
          </p:cNvPr>
          <p:cNvSpPr/>
          <p:nvPr/>
        </p:nvSpPr>
        <p:spPr>
          <a:xfrm>
            <a:off x="1977937" y="2229944"/>
            <a:ext cx="239203" cy="239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DD43386F-71BF-3597-72C3-E9D4E36EEC07}"/>
              </a:ext>
            </a:extLst>
          </p:cNvPr>
          <p:cNvSpPr/>
          <p:nvPr/>
        </p:nvSpPr>
        <p:spPr>
          <a:xfrm>
            <a:off x="2277118" y="2224329"/>
            <a:ext cx="239203" cy="239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F33ACB37-99FA-72F4-C19B-BE7D3F6A3222}"/>
              </a:ext>
            </a:extLst>
          </p:cNvPr>
          <p:cNvSpPr/>
          <p:nvPr/>
        </p:nvSpPr>
        <p:spPr>
          <a:xfrm>
            <a:off x="2277118" y="2502961"/>
            <a:ext cx="239203" cy="239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630B01BD-5B58-10DB-B19E-B85585F38FD7}"/>
              </a:ext>
            </a:extLst>
          </p:cNvPr>
          <p:cNvSpPr/>
          <p:nvPr/>
        </p:nvSpPr>
        <p:spPr>
          <a:xfrm>
            <a:off x="2129691" y="2760607"/>
            <a:ext cx="239203" cy="239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n</a:t>
            </a: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740FE299-8C24-8184-B364-544A56A72C65}"/>
              </a:ext>
            </a:extLst>
          </p:cNvPr>
          <p:cNvSpPr/>
          <p:nvPr/>
        </p:nvSpPr>
        <p:spPr>
          <a:xfrm>
            <a:off x="1992315" y="2496492"/>
            <a:ext cx="239203" cy="239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3</a:t>
            </a:r>
          </a:p>
        </p:txBody>
      </p:sp>
      <p:cxnSp>
        <p:nvCxnSpPr>
          <p:cNvPr id="95" name="Rak pil 94">
            <a:extLst>
              <a:ext uri="{FF2B5EF4-FFF2-40B4-BE49-F238E27FC236}">
                <a16:creationId xmlns:a16="http://schemas.microsoft.com/office/drawing/2014/main" id="{C493511A-35FC-0AD3-9AC0-30AFBD147CDF}"/>
              </a:ext>
            </a:extLst>
          </p:cNvPr>
          <p:cNvCxnSpPr>
            <a:cxnSpLocks/>
          </p:cNvCxnSpPr>
          <p:nvPr/>
        </p:nvCxnSpPr>
        <p:spPr>
          <a:xfrm flipH="1">
            <a:off x="5762187" y="3618947"/>
            <a:ext cx="1691622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Ned 108">
            <a:extLst>
              <a:ext uri="{FF2B5EF4-FFF2-40B4-BE49-F238E27FC236}">
                <a16:creationId xmlns:a16="http://schemas.microsoft.com/office/drawing/2014/main" id="{A94763ED-6C46-AD01-642B-372B0AA99571}"/>
              </a:ext>
            </a:extLst>
          </p:cNvPr>
          <p:cNvSpPr/>
          <p:nvPr/>
        </p:nvSpPr>
        <p:spPr>
          <a:xfrm>
            <a:off x="2193833" y="3145384"/>
            <a:ext cx="175061" cy="510898"/>
          </a:xfrm>
          <a:prstGeom prst="downArrow">
            <a:avLst>
              <a:gd name="adj1" fmla="val 32989"/>
              <a:gd name="adj2" fmla="val 69570"/>
            </a:avLst>
          </a:prstGeom>
          <a:solidFill>
            <a:schemeClr val="bg1"/>
          </a:solidFill>
          <a:ln>
            <a:solidFill>
              <a:srgbClr val="A4A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cxnSp>
        <p:nvCxnSpPr>
          <p:cNvPr id="110" name="Rak pil 109">
            <a:extLst>
              <a:ext uri="{FF2B5EF4-FFF2-40B4-BE49-F238E27FC236}">
                <a16:creationId xmlns:a16="http://schemas.microsoft.com/office/drawing/2014/main" id="{8F198A9A-FA14-1BFD-BFC2-8E199B8E8238}"/>
              </a:ext>
            </a:extLst>
          </p:cNvPr>
          <p:cNvCxnSpPr>
            <a:cxnSpLocks/>
          </p:cNvCxnSpPr>
          <p:nvPr/>
        </p:nvCxnSpPr>
        <p:spPr>
          <a:xfrm flipH="1">
            <a:off x="5773617" y="3863430"/>
            <a:ext cx="1680192" cy="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ak pil 110">
            <a:extLst>
              <a:ext uri="{FF2B5EF4-FFF2-40B4-BE49-F238E27FC236}">
                <a16:creationId xmlns:a16="http://schemas.microsoft.com/office/drawing/2014/main" id="{CADFC9D3-82BB-6464-B5F5-085CBA738549}"/>
              </a:ext>
            </a:extLst>
          </p:cNvPr>
          <p:cNvCxnSpPr>
            <a:cxnSpLocks/>
          </p:cNvCxnSpPr>
          <p:nvPr/>
        </p:nvCxnSpPr>
        <p:spPr>
          <a:xfrm flipH="1" flipV="1">
            <a:off x="2791045" y="3865132"/>
            <a:ext cx="675268" cy="3915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pil 113">
            <a:extLst>
              <a:ext uri="{FF2B5EF4-FFF2-40B4-BE49-F238E27FC236}">
                <a16:creationId xmlns:a16="http://schemas.microsoft.com/office/drawing/2014/main" id="{465FD9F8-732F-028B-EC86-FBE91814FDAB}"/>
              </a:ext>
            </a:extLst>
          </p:cNvPr>
          <p:cNvCxnSpPr>
            <a:cxnSpLocks/>
          </p:cNvCxnSpPr>
          <p:nvPr/>
        </p:nvCxnSpPr>
        <p:spPr>
          <a:xfrm>
            <a:off x="2800603" y="4104726"/>
            <a:ext cx="63360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pil 117">
            <a:extLst>
              <a:ext uri="{FF2B5EF4-FFF2-40B4-BE49-F238E27FC236}">
                <a16:creationId xmlns:a16="http://schemas.microsoft.com/office/drawing/2014/main" id="{82EC53C5-E59C-F610-8790-C713907714A0}"/>
              </a:ext>
            </a:extLst>
          </p:cNvPr>
          <p:cNvCxnSpPr>
            <a:cxnSpLocks/>
          </p:cNvCxnSpPr>
          <p:nvPr/>
        </p:nvCxnSpPr>
        <p:spPr>
          <a:xfrm flipV="1">
            <a:off x="5790014" y="4107913"/>
            <a:ext cx="1663795" cy="155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ktangel med rundade hörn 122">
            <a:extLst>
              <a:ext uri="{FF2B5EF4-FFF2-40B4-BE49-F238E27FC236}">
                <a16:creationId xmlns:a16="http://schemas.microsoft.com/office/drawing/2014/main" id="{C9802FFF-657C-3971-E28C-3A781401CC70}"/>
              </a:ext>
            </a:extLst>
          </p:cNvPr>
          <p:cNvSpPr/>
          <p:nvPr/>
        </p:nvSpPr>
        <p:spPr>
          <a:xfrm>
            <a:off x="6834705" y="1711061"/>
            <a:ext cx="4219040" cy="4607443"/>
          </a:xfrm>
          <a:prstGeom prst="round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pic>
        <p:nvPicPr>
          <p:cNvPr id="138" name="Bild 137" descr="Databas kontur">
            <a:extLst>
              <a:ext uri="{FF2B5EF4-FFF2-40B4-BE49-F238E27FC236}">
                <a16:creationId xmlns:a16="http://schemas.microsoft.com/office/drawing/2014/main" id="{9717CA0F-E016-42EA-CE81-CA0C2175C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3312" y="3688060"/>
            <a:ext cx="827744" cy="827744"/>
          </a:xfrm>
          <a:prstGeom prst="rect">
            <a:avLst/>
          </a:prstGeom>
        </p:spPr>
      </p:pic>
      <p:sp>
        <p:nvSpPr>
          <p:cNvPr id="153" name="textruta 152">
            <a:extLst>
              <a:ext uri="{FF2B5EF4-FFF2-40B4-BE49-F238E27FC236}">
                <a16:creationId xmlns:a16="http://schemas.microsoft.com/office/drawing/2014/main" id="{344C8DD9-892E-3263-54B4-0FB31EB6B119}"/>
              </a:ext>
            </a:extLst>
          </p:cNvPr>
          <p:cNvSpPr txBox="1"/>
          <p:nvPr/>
        </p:nvSpPr>
        <p:spPr>
          <a:xfrm>
            <a:off x="3293443" y="4465787"/>
            <a:ext cx="114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Logg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B2BF097-188A-7568-82E3-6704F55C57CE}"/>
              </a:ext>
            </a:extLst>
          </p:cNvPr>
          <p:cNvSpPr txBox="1"/>
          <p:nvPr/>
        </p:nvSpPr>
        <p:spPr>
          <a:xfrm>
            <a:off x="4526551" y="5369786"/>
            <a:ext cx="103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RAG</a:t>
            </a:r>
          </a:p>
        </p:txBody>
      </p:sp>
      <p:sp>
        <p:nvSpPr>
          <p:cNvPr id="67" name="Vänster klammerparentes 66">
            <a:extLst>
              <a:ext uri="{FF2B5EF4-FFF2-40B4-BE49-F238E27FC236}">
                <a16:creationId xmlns:a16="http://schemas.microsoft.com/office/drawing/2014/main" id="{100DB5ED-6FEF-093F-E65F-96CB1E311849}"/>
              </a:ext>
            </a:extLst>
          </p:cNvPr>
          <p:cNvSpPr/>
          <p:nvPr/>
        </p:nvSpPr>
        <p:spPr>
          <a:xfrm>
            <a:off x="10119077" y="2112410"/>
            <a:ext cx="365746" cy="3808762"/>
          </a:xfrm>
          <a:prstGeom prst="leftBrace">
            <a:avLst>
              <a:gd name="adj1" fmla="val 56057"/>
              <a:gd name="adj2" fmla="val 48070"/>
            </a:avLst>
          </a:prstGeom>
          <a:ln w="19050">
            <a:solidFill>
              <a:srgbClr val="A4A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E60C356C-4D9B-80B6-2E5D-9F0BB3DCF66F}"/>
              </a:ext>
            </a:extLst>
          </p:cNvPr>
          <p:cNvCxnSpPr>
            <a:cxnSpLocks/>
          </p:cNvCxnSpPr>
          <p:nvPr/>
        </p:nvCxnSpPr>
        <p:spPr>
          <a:xfrm flipH="1" flipV="1">
            <a:off x="4288714" y="3845275"/>
            <a:ext cx="308827" cy="1556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AD350A68-FAC0-848A-F88D-D5E5BEA26E96}"/>
              </a:ext>
            </a:extLst>
          </p:cNvPr>
          <p:cNvCxnSpPr>
            <a:cxnSpLocks/>
          </p:cNvCxnSpPr>
          <p:nvPr/>
        </p:nvCxnSpPr>
        <p:spPr>
          <a:xfrm>
            <a:off x="4316274" y="4111904"/>
            <a:ext cx="29571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ruta 47">
            <a:extLst>
              <a:ext uri="{FF2B5EF4-FFF2-40B4-BE49-F238E27FC236}">
                <a16:creationId xmlns:a16="http://schemas.microsoft.com/office/drawing/2014/main" id="{23EC357E-3EEE-17E6-0660-F67F90BFCA18}"/>
              </a:ext>
            </a:extLst>
          </p:cNvPr>
          <p:cNvSpPr txBox="1"/>
          <p:nvPr/>
        </p:nvSpPr>
        <p:spPr>
          <a:xfrm>
            <a:off x="8240509" y="2526649"/>
            <a:ext cx="1290755" cy="276999"/>
          </a:xfrm>
          <a:prstGeom prst="rect">
            <a:avLst/>
          </a:prstGeom>
          <a:noFill/>
          <a:ln>
            <a:solidFill>
              <a:srgbClr val="D7D5D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srgbClr val="797873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Ej GDPR &amp; OSL</a:t>
            </a:r>
          </a:p>
        </p:txBody>
      </p:sp>
      <p:cxnSp>
        <p:nvCxnSpPr>
          <p:cNvPr id="52" name="Rak 51">
            <a:extLst>
              <a:ext uri="{FF2B5EF4-FFF2-40B4-BE49-F238E27FC236}">
                <a16:creationId xmlns:a16="http://schemas.microsoft.com/office/drawing/2014/main" id="{A5A558D3-2FEE-3529-7394-EB1B52A7E28C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8759907" y="2803648"/>
            <a:ext cx="125980" cy="470246"/>
          </a:xfrm>
          <a:prstGeom prst="line">
            <a:avLst/>
          </a:prstGeom>
          <a:ln>
            <a:solidFill>
              <a:srgbClr val="999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inklad  63">
            <a:extLst>
              <a:ext uri="{FF2B5EF4-FFF2-40B4-BE49-F238E27FC236}">
                <a16:creationId xmlns:a16="http://schemas.microsoft.com/office/drawing/2014/main" id="{7725969E-ABF8-374F-D812-EF2BA42D4D1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00577" y="4691815"/>
            <a:ext cx="497137" cy="163579"/>
          </a:xfrm>
          <a:prstGeom prst="bentConnector3">
            <a:avLst>
              <a:gd name="adj1" fmla="val 1462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ruta 115">
            <a:extLst>
              <a:ext uri="{FF2B5EF4-FFF2-40B4-BE49-F238E27FC236}">
                <a16:creationId xmlns:a16="http://schemas.microsoft.com/office/drawing/2014/main" id="{E9EE0212-DC48-F0D2-D590-E6FB7178111F}"/>
              </a:ext>
            </a:extLst>
          </p:cNvPr>
          <p:cNvSpPr txBox="1"/>
          <p:nvPr/>
        </p:nvSpPr>
        <p:spPr>
          <a:xfrm>
            <a:off x="7981739" y="293106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Data</a:t>
            </a:r>
          </a:p>
        </p:txBody>
      </p:sp>
      <p:cxnSp>
        <p:nvCxnSpPr>
          <p:cNvPr id="176" name="Vinklad  175">
            <a:extLst>
              <a:ext uri="{FF2B5EF4-FFF2-40B4-BE49-F238E27FC236}">
                <a16:creationId xmlns:a16="http://schemas.microsoft.com/office/drawing/2014/main" id="{DCC648CC-79D0-81BA-9ADE-0EBF15A754DC}"/>
              </a:ext>
            </a:extLst>
          </p:cNvPr>
          <p:cNvCxnSpPr>
            <a:cxnSpLocks/>
          </p:cNvCxnSpPr>
          <p:nvPr/>
        </p:nvCxnSpPr>
        <p:spPr>
          <a:xfrm rot="10800000">
            <a:off x="2743557" y="2429029"/>
            <a:ext cx="1820507" cy="945434"/>
          </a:xfrm>
          <a:prstGeom prst="bentConnector3">
            <a:avLst>
              <a:gd name="adj1" fmla="val 78049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Vinklad  207">
            <a:extLst>
              <a:ext uri="{FF2B5EF4-FFF2-40B4-BE49-F238E27FC236}">
                <a16:creationId xmlns:a16="http://schemas.microsoft.com/office/drawing/2014/main" id="{524FD621-2CEA-90DE-608B-859D5347082A}"/>
              </a:ext>
            </a:extLst>
          </p:cNvPr>
          <p:cNvCxnSpPr>
            <a:cxnSpLocks/>
          </p:cNvCxnSpPr>
          <p:nvPr/>
        </p:nvCxnSpPr>
        <p:spPr>
          <a:xfrm rot="10800000">
            <a:off x="2747021" y="2622562"/>
            <a:ext cx="1827664" cy="991691"/>
          </a:xfrm>
          <a:prstGeom prst="bentConnector3">
            <a:avLst>
              <a:gd name="adj1" fmla="val 88259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4C1E8C5F-6912-0B93-2BF4-D365EC557C31}"/>
              </a:ext>
            </a:extLst>
          </p:cNvPr>
          <p:cNvSpPr txBox="1"/>
          <p:nvPr/>
        </p:nvSpPr>
        <p:spPr>
          <a:xfrm>
            <a:off x="1138255" y="5306345"/>
            <a:ext cx="113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Nationella dokument</a:t>
            </a:r>
          </a:p>
        </p:txBody>
      </p:sp>
      <p:cxnSp>
        <p:nvCxnSpPr>
          <p:cNvPr id="27" name="Vinklad  26">
            <a:extLst>
              <a:ext uri="{FF2B5EF4-FFF2-40B4-BE49-F238E27FC236}">
                <a16:creationId xmlns:a16="http://schemas.microsoft.com/office/drawing/2014/main" id="{FD98CBDC-856A-5DD2-29FC-C23A102D15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32860" y="4661069"/>
            <a:ext cx="499428" cy="227360"/>
          </a:xfrm>
          <a:prstGeom prst="bentConnector3">
            <a:avLst>
              <a:gd name="adj1" fmla="val 1685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ruta 53">
            <a:extLst>
              <a:ext uri="{FF2B5EF4-FFF2-40B4-BE49-F238E27FC236}">
                <a16:creationId xmlns:a16="http://schemas.microsoft.com/office/drawing/2014/main" id="{8690F2DC-A44D-1F72-BDF1-FFD4E90CD607}"/>
              </a:ext>
            </a:extLst>
          </p:cNvPr>
          <p:cNvSpPr txBox="1"/>
          <p:nvPr/>
        </p:nvSpPr>
        <p:spPr>
          <a:xfrm>
            <a:off x="4520827" y="2673831"/>
            <a:ext cx="126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Webbaserat gränssnitt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BB70471-30E8-A273-A3C5-71CC33229E0A}"/>
              </a:ext>
            </a:extLst>
          </p:cNvPr>
          <p:cNvSpPr txBox="1"/>
          <p:nvPr/>
        </p:nvSpPr>
        <p:spPr>
          <a:xfrm>
            <a:off x="2177960" y="1299105"/>
            <a:ext cx="2528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Utvecklarorganisation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44FDE7C-BA22-3FD5-0409-A4F0AA5FDED3}"/>
              </a:ext>
            </a:extLst>
          </p:cNvPr>
          <p:cNvSpPr txBox="1"/>
          <p:nvPr/>
        </p:nvSpPr>
        <p:spPr>
          <a:xfrm>
            <a:off x="7453809" y="1512955"/>
            <a:ext cx="2868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Offentliga organisationer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98277B2-FDFD-572C-52C5-494474EAD583}"/>
              </a:ext>
            </a:extLst>
          </p:cNvPr>
          <p:cNvSpPr txBox="1"/>
          <p:nvPr/>
        </p:nvSpPr>
        <p:spPr>
          <a:xfrm>
            <a:off x="1556777" y="1698105"/>
            <a:ext cx="1419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Databas</a:t>
            </a:r>
          </a:p>
        </p:txBody>
      </p:sp>
      <p:cxnSp>
        <p:nvCxnSpPr>
          <p:cNvPr id="36" name="Rak pil 35">
            <a:extLst>
              <a:ext uri="{FF2B5EF4-FFF2-40B4-BE49-F238E27FC236}">
                <a16:creationId xmlns:a16="http://schemas.microsoft.com/office/drawing/2014/main" id="{5BB599B1-8931-AF54-9B0B-92EC09A6D6F6}"/>
              </a:ext>
            </a:extLst>
          </p:cNvPr>
          <p:cNvCxnSpPr>
            <a:cxnSpLocks/>
          </p:cNvCxnSpPr>
          <p:nvPr/>
        </p:nvCxnSpPr>
        <p:spPr>
          <a:xfrm flipH="1">
            <a:off x="5790014" y="4353947"/>
            <a:ext cx="1663795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>
            <a:extLst>
              <a:ext uri="{FF2B5EF4-FFF2-40B4-BE49-F238E27FC236}">
                <a16:creationId xmlns:a16="http://schemas.microsoft.com/office/drawing/2014/main" id="{30BF2EFC-6A23-92DA-29CB-AAE2C77D5BB4}"/>
              </a:ext>
            </a:extLst>
          </p:cNvPr>
          <p:cNvCxnSpPr>
            <a:cxnSpLocks/>
          </p:cNvCxnSpPr>
          <p:nvPr/>
        </p:nvCxnSpPr>
        <p:spPr>
          <a:xfrm flipH="1" flipV="1">
            <a:off x="2800596" y="4346169"/>
            <a:ext cx="64316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F9544CD2-BE79-E9C9-AEC0-41F6CA56871E}"/>
              </a:ext>
            </a:extLst>
          </p:cNvPr>
          <p:cNvSpPr txBox="1"/>
          <p:nvPr/>
        </p:nvSpPr>
        <p:spPr>
          <a:xfrm>
            <a:off x="7616178" y="3207328"/>
            <a:ext cx="1407515" cy="1323439"/>
          </a:xfrm>
          <a:prstGeom prst="rect">
            <a:avLst/>
          </a:prstGeom>
          <a:noFill/>
          <a:ln>
            <a:solidFill>
              <a:srgbClr val="A4A2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Instruktion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Återkoppling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Prompt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FFFDF9">
                    <a:lumMod val="50000"/>
                  </a:srgbClr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Svar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Dokument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DF9">
                  <a:lumMod val="50000"/>
                </a:srgbClr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cxnSp>
        <p:nvCxnSpPr>
          <p:cNvPr id="45" name="Rak pil 44">
            <a:extLst>
              <a:ext uri="{FF2B5EF4-FFF2-40B4-BE49-F238E27FC236}">
                <a16:creationId xmlns:a16="http://schemas.microsoft.com/office/drawing/2014/main" id="{7D9BB0EF-4340-8459-E1BB-359DF44936A1}"/>
              </a:ext>
            </a:extLst>
          </p:cNvPr>
          <p:cNvCxnSpPr>
            <a:cxnSpLocks/>
          </p:cNvCxnSpPr>
          <p:nvPr/>
        </p:nvCxnSpPr>
        <p:spPr>
          <a:xfrm flipH="1">
            <a:off x="4293727" y="4351100"/>
            <a:ext cx="303814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Bild 69" descr="Databas kontur">
            <a:extLst>
              <a:ext uri="{FF2B5EF4-FFF2-40B4-BE49-F238E27FC236}">
                <a16:creationId xmlns:a16="http://schemas.microsoft.com/office/drawing/2014/main" id="{DF892ECD-FDDD-AC64-C6E4-D9BE68BE3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6175" y="4660953"/>
            <a:ext cx="694014" cy="694014"/>
          </a:xfrm>
          <a:prstGeom prst="rect">
            <a:avLst/>
          </a:prstGeom>
        </p:spPr>
      </p:pic>
      <p:sp>
        <p:nvSpPr>
          <p:cNvPr id="92" name="textruta 91">
            <a:extLst>
              <a:ext uri="{FF2B5EF4-FFF2-40B4-BE49-F238E27FC236}">
                <a16:creationId xmlns:a16="http://schemas.microsoft.com/office/drawing/2014/main" id="{8496D5E7-65E4-26B8-6484-447DA6328B84}"/>
              </a:ext>
            </a:extLst>
          </p:cNvPr>
          <p:cNvSpPr txBox="1"/>
          <p:nvPr/>
        </p:nvSpPr>
        <p:spPr>
          <a:xfrm>
            <a:off x="7387129" y="5210293"/>
            <a:ext cx="167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Organisations-dokument</a:t>
            </a:r>
          </a:p>
        </p:txBody>
      </p:sp>
      <p:pic>
        <p:nvPicPr>
          <p:cNvPr id="97" name="Bild 96" descr="Öppen mapp kontur">
            <a:extLst>
              <a:ext uri="{FF2B5EF4-FFF2-40B4-BE49-F238E27FC236}">
                <a16:creationId xmlns:a16="http://schemas.microsoft.com/office/drawing/2014/main" id="{5A5D4B95-3095-381B-57E4-3BB1FF802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1274" y="4659441"/>
            <a:ext cx="637801" cy="637801"/>
          </a:xfrm>
          <a:prstGeom prst="rect">
            <a:avLst/>
          </a:prstGeom>
        </p:spPr>
      </p:pic>
      <p:sp>
        <p:nvSpPr>
          <p:cNvPr id="98" name="textruta 97">
            <a:extLst>
              <a:ext uri="{FF2B5EF4-FFF2-40B4-BE49-F238E27FC236}">
                <a16:creationId xmlns:a16="http://schemas.microsoft.com/office/drawing/2014/main" id="{97D8EAF4-C9DC-08BC-5AF7-2CFD3FC32E17}"/>
              </a:ext>
            </a:extLst>
          </p:cNvPr>
          <p:cNvSpPr txBox="1"/>
          <p:nvPr/>
        </p:nvSpPr>
        <p:spPr>
          <a:xfrm>
            <a:off x="9201679" y="3224248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Användare</a:t>
            </a:r>
          </a:p>
        </p:txBody>
      </p:sp>
      <p:pic>
        <p:nvPicPr>
          <p:cNvPr id="99" name="Bild 98" descr="Man med hel fyllning">
            <a:extLst>
              <a:ext uri="{FF2B5EF4-FFF2-40B4-BE49-F238E27FC236}">
                <a16:creationId xmlns:a16="http://schemas.microsoft.com/office/drawing/2014/main" id="{F42A6CA1-2BC9-B75B-7F58-ACF63CED5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8071" y="3786610"/>
            <a:ext cx="513106" cy="513106"/>
          </a:xfrm>
          <a:prstGeom prst="rect">
            <a:avLst/>
          </a:prstGeom>
        </p:spPr>
      </p:pic>
      <p:pic>
        <p:nvPicPr>
          <p:cNvPr id="101" name="Bild 100" descr="Man med hel fyllning">
            <a:extLst>
              <a:ext uri="{FF2B5EF4-FFF2-40B4-BE49-F238E27FC236}">
                <a16:creationId xmlns:a16="http://schemas.microsoft.com/office/drawing/2014/main" id="{A8053EA4-2690-7FF6-D045-93052EF4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33032" y="3503873"/>
            <a:ext cx="513106" cy="513106"/>
          </a:xfrm>
          <a:prstGeom prst="rect">
            <a:avLst/>
          </a:prstGeom>
        </p:spPr>
      </p:pic>
      <p:pic>
        <p:nvPicPr>
          <p:cNvPr id="102" name="Bild 101" descr="Man med hel fyllning">
            <a:extLst>
              <a:ext uri="{FF2B5EF4-FFF2-40B4-BE49-F238E27FC236}">
                <a16:creationId xmlns:a16="http://schemas.microsoft.com/office/drawing/2014/main" id="{930E190E-CC91-BF04-585D-92AE3EF57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3215" y="3922163"/>
            <a:ext cx="513106" cy="513106"/>
          </a:xfrm>
          <a:prstGeom prst="rect">
            <a:avLst/>
          </a:prstGeom>
        </p:spPr>
      </p:pic>
      <p:sp>
        <p:nvSpPr>
          <p:cNvPr id="103" name="Vänster klammerparentes 102">
            <a:extLst>
              <a:ext uri="{FF2B5EF4-FFF2-40B4-BE49-F238E27FC236}">
                <a16:creationId xmlns:a16="http://schemas.microsoft.com/office/drawing/2014/main" id="{D8D9F2A8-67A6-F38B-BBDA-3EA976111F36}"/>
              </a:ext>
            </a:extLst>
          </p:cNvPr>
          <p:cNvSpPr/>
          <p:nvPr/>
        </p:nvSpPr>
        <p:spPr>
          <a:xfrm rot="10800000">
            <a:off x="9135518" y="3197051"/>
            <a:ext cx="137806" cy="1333120"/>
          </a:xfrm>
          <a:prstGeom prst="leftBrace">
            <a:avLst>
              <a:gd name="adj1" fmla="val 56057"/>
              <a:gd name="adj2" fmla="val 48070"/>
            </a:avLst>
          </a:prstGeom>
          <a:ln w="19050">
            <a:solidFill>
              <a:srgbClr val="A4A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xhörning 2">
            <a:extLst>
              <a:ext uri="{FF2B5EF4-FFF2-40B4-BE49-F238E27FC236}">
                <a16:creationId xmlns:a16="http://schemas.microsoft.com/office/drawing/2014/main" id="{54A81080-9B81-E01E-851D-AE03E54685A9}"/>
              </a:ext>
            </a:extLst>
          </p:cNvPr>
          <p:cNvSpPr/>
          <p:nvPr/>
        </p:nvSpPr>
        <p:spPr>
          <a:xfrm>
            <a:off x="1915660" y="3763845"/>
            <a:ext cx="722916" cy="62320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19CDA08-57A4-75D7-64FE-06DFCC839FCE}"/>
              </a:ext>
            </a:extLst>
          </p:cNvPr>
          <p:cNvSpPr txBox="1"/>
          <p:nvPr/>
        </p:nvSpPr>
        <p:spPr>
          <a:xfrm>
            <a:off x="1941128" y="3879376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GPT</a:t>
            </a:r>
          </a:p>
        </p:txBody>
      </p:sp>
      <p:pic>
        <p:nvPicPr>
          <p:cNvPr id="133" name="Bild 132" descr="Databas kontur">
            <a:extLst>
              <a:ext uri="{FF2B5EF4-FFF2-40B4-BE49-F238E27FC236}">
                <a16:creationId xmlns:a16="http://schemas.microsoft.com/office/drawing/2014/main" id="{4499EB13-7382-884D-AC77-739CA3A06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975" y="4660953"/>
            <a:ext cx="694014" cy="694014"/>
          </a:xfrm>
          <a:prstGeom prst="rect">
            <a:avLst/>
          </a:prstGeom>
        </p:spPr>
      </p:pic>
      <p:cxnSp>
        <p:nvCxnSpPr>
          <p:cNvPr id="134" name="Rak pil 133">
            <a:extLst>
              <a:ext uri="{FF2B5EF4-FFF2-40B4-BE49-F238E27FC236}">
                <a16:creationId xmlns:a16="http://schemas.microsoft.com/office/drawing/2014/main" id="{DF869DC3-7B47-8D30-4A2A-B4DFD6621E39}"/>
              </a:ext>
            </a:extLst>
          </p:cNvPr>
          <p:cNvCxnSpPr>
            <a:cxnSpLocks/>
          </p:cNvCxnSpPr>
          <p:nvPr/>
        </p:nvCxnSpPr>
        <p:spPr>
          <a:xfrm flipH="1">
            <a:off x="3290189" y="5015369"/>
            <a:ext cx="4544964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7CEB048-6F9D-AFA0-5926-4376811AB87D}"/>
              </a:ext>
            </a:extLst>
          </p:cNvPr>
          <p:cNvSpPr txBox="1"/>
          <p:nvPr/>
        </p:nvSpPr>
        <p:spPr>
          <a:xfrm>
            <a:off x="2940762" y="12836"/>
            <a:ext cx="5931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n-ea"/>
                <a:cs typeface="+mn-cs"/>
              </a:rPr>
              <a:t>Systemarkitektur – etapp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1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n-ea"/>
                <a:cs typeface="+mn-cs"/>
              </a:rPr>
              <a:t>centraliserad lagring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13C1556-5AB5-C5D9-2C53-730247BD6ECF}"/>
              </a:ext>
            </a:extLst>
          </p:cNvPr>
          <p:cNvSpPr/>
          <p:nvPr/>
        </p:nvSpPr>
        <p:spPr>
          <a:xfrm>
            <a:off x="678391" y="4279486"/>
            <a:ext cx="3426381" cy="17031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0" i="0" dirty="0">
              <a:solidFill>
                <a:schemeClr val="bg1"/>
              </a:solidFill>
              <a:latin typeface="Greycliff C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29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AF5FD1E-FEB9-2E07-3265-079C6C60A249}"/>
              </a:ext>
            </a:extLst>
          </p:cNvPr>
          <p:cNvSpPr txBox="1"/>
          <p:nvPr/>
        </p:nvSpPr>
        <p:spPr>
          <a:xfrm>
            <a:off x="768381" y="63174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Genomförande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70EBF5-C315-DD15-C05E-A8C29FCA6A0F}"/>
              </a:ext>
            </a:extLst>
          </p:cNvPr>
          <p:cNvSpPr/>
          <p:nvPr/>
        </p:nvSpPr>
        <p:spPr>
          <a:xfrm>
            <a:off x="1024566" y="2104015"/>
            <a:ext cx="3352800" cy="431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2A5F9D-01A1-C1B3-A2C0-5233F357A29C}"/>
              </a:ext>
            </a:extLst>
          </p:cNvPr>
          <p:cNvSpPr/>
          <p:nvPr/>
        </p:nvSpPr>
        <p:spPr>
          <a:xfrm>
            <a:off x="4561297" y="2104015"/>
            <a:ext cx="3352800" cy="431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5EA04D3-300E-54FB-8AA5-D6879067D5D2}"/>
              </a:ext>
            </a:extLst>
          </p:cNvPr>
          <p:cNvSpPr/>
          <p:nvPr/>
        </p:nvSpPr>
        <p:spPr>
          <a:xfrm>
            <a:off x="8108538" y="2104014"/>
            <a:ext cx="2448911" cy="431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E62DBE96-E1C7-F800-F421-6D1D60D7052C}"/>
              </a:ext>
            </a:extLst>
          </p:cNvPr>
          <p:cNvSpPr txBox="1">
            <a:spLocks/>
          </p:cNvSpPr>
          <p:nvPr/>
        </p:nvSpPr>
        <p:spPr>
          <a:xfrm>
            <a:off x="910825" y="1574818"/>
            <a:ext cx="3859341" cy="65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Etapp 1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Extra Light" pitchFamily="2" charset="77"/>
                <a:ea typeface="+mj-ea"/>
                <a:cs typeface="+mj-cs"/>
              </a:rPr>
              <a:t>       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Extra Light" pitchFamily="2" charset="77"/>
                <a:ea typeface="+mj-ea"/>
                <a:cs typeface="+mj-cs"/>
              </a:rPr>
              <a:t>6–8 mån</a:t>
            </a: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 Extra Light" pitchFamily="2" charset="77"/>
              <a:ea typeface="+mj-ea"/>
              <a:cs typeface="+mj-cs"/>
            </a:endParaRPr>
          </a:p>
        </p:txBody>
      </p:sp>
      <p:sp>
        <p:nvSpPr>
          <p:cNvPr id="12" name="Rubrik 3">
            <a:extLst>
              <a:ext uri="{FF2B5EF4-FFF2-40B4-BE49-F238E27FC236}">
                <a16:creationId xmlns:a16="http://schemas.microsoft.com/office/drawing/2014/main" id="{39A45272-8F34-4A7E-077C-46896D5DC129}"/>
              </a:ext>
            </a:extLst>
          </p:cNvPr>
          <p:cNvSpPr txBox="1">
            <a:spLocks/>
          </p:cNvSpPr>
          <p:nvPr/>
        </p:nvSpPr>
        <p:spPr>
          <a:xfrm>
            <a:off x="8013280" y="1450147"/>
            <a:ext cx="3267895" cy="65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Etapp 3    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Extra Light" pitchFamily="2" charset="77"/>
                <a:ea typeface="+mj-ea"/>
                <a:cs typeface="+mj-cs"/>
              </a:rPr>
              <a:t>2026</a:t>
            </a: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 Heavy" pitchFamily="2" charset="77"/>
              <a:ea typeface="+mj-ea"/>
              <a:cs typeface="+mj-cs"/>
            </a:endParaRPr>
          </a:p>
        </p:txBody>
      </p:sp>
      <p:sp>
        <p:nvSpPr>
          <p:cNvPr id="13" name="Rubrik 3">
            <a:extLst>
              <a:ext uri="{FF2B5EF4-FFF2-40B4-BE49-F238E27FC236}">
                <a16:creationId xmlns:a16="http://schemas.microsoft.com/office/drawing/2014/main" id="{15EE00BF-69BA-E98F-E6EE-88F9EF86FBAB}"/>
              </a:ext>
            </a:extLst>
          </p:cNvPr>
          <p:cNvSpPr txBox="1">
            <a:spLocks/>
          </p:cNvSpPr>
          <p:nvPr/>
        </p:nvSpPr>
        <p:spPr>
          <a:xfrm>
            <a:off x="4467707" y="1442510"/>
            <a:ext cx="3700755" cy="65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Etapp 2       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Extra Light" pitchFamily="2" charset="77"/>
                <a:ea typeface="+mj-ea"/>
                <a:cs typeface="+mj-cs"/>
              </a:rPr>
              <a:t>1,5 år</a:t>
            </a:r>
            <a:endParaRPr kumimoji="0" lang="sv-SE" sz="2800" b="1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 Heavy" pitchFamily="2" charset="77"/>
              <a:ea typeface="+mj-ea"/>
              <a:cs typeface="+mj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3D45F6-206B-493B-CEB1-8B8FAB2528A6}"/>
              </a:ext>
            </a:extLst>
          </p:cNvPr>
          <p:cNvSpPr txBox="1"/>
          <p:nvPr/>
        </p:nvSpPr>
        <p:spPr>
          <a:xfrm>
            <a:off x="1097376" y="2228685"/>
            <a:ext cx="320717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Finansierad av konsortiet tillsammans med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Vinnova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 Totalt 8 miljoner.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Konsortium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6  kommuner och regioner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AI Sweden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Intel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Andra aktörer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Mål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Teknisk grundutveckling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1–5 användningsfall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Metodutveckling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3B0D649-506B-FEA4-76EE-47F0FF08B4BB}"/>
              </a:ext>
            </a:extLst>
          </p:cNvPr>
          <p:cNvSpPr txBox="1"/>
          <p:nvPr/>
        </p:nvSpPr>
        <p:spPr>
          <a:xfrm>
            <a:off x="4706918" y="2152099"/>
            <a:ext cx="34016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Finansiering planerad.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Konsortium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20–30  offentliga organisationer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AI Sweden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Intel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Andra aktörer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Mål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Skala upp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Implementera fler användningsfall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D1F2C"/>
                </a:solidFill>
                <a:latin typeface="Greycliff CF" pitchFamily="2" charset="77"/>
              </a:rPr>
              <a:t>Ta fram affärsmodell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DAA4E78-B47E-1BA2-6A70-39294E5FA741}"/>
              </a:ext>
            </a:extLst>
          </p:cNvPr>
          <p:cNvSpPr txBox="1"/>
          <p:nvPr/>
        </p:nvSpPr>
        <p:spPr>
          <a:xfrm>
            <a:off x="8168462" y="2228685"/>
            <a:ext cx="22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Överlämning till slutgiltig driftsaktör.</a:t>
            </a:r>
          </a:p>
        </p:txBody>
      </p:sp>
    </p:spTree>
    <p:extLst>
      <p:ext uri="{BB962C8B-B14F-4D97-AF65-F5344CB8AC3E}">
        <p14:creationId xmlns:p14="http://schemas.microsoft.com/office/powerpoint/2010/main" val="374881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FB2ED-EEDD-CCAD-0FCE-25D8FB1F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 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D5E1D9-CA3F-34A4-8D5E-5FE3AAFC8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76200" tIns="38100" rIns="76200" bIns="38100" rtlCol="0" anchor="t">
            <a:normAutofit/>
          </a:bodyPr>
          <a:lstStyle/>
          <a:p>
            <a:pPr marL="428608" indent="-428608">
              <a:buAutoNum type="arabicPeriod"/>
            </a:pPr>
            <a:r>
              <a:rPr lang="sv-SE" dirty="0">
                <a:latin typeface="Work Sans"/>
                <a:cs typeface="Times New Roman"/>
              </a:rPr>
              <a:t>Bestämma användningsfall utifrån tre kategorier: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85AD840-DA7D-7EC0-B20A-4B59DDA4F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29713"/>
              </p:ext>
            </p:extLst>
          </p:nvPr>
        </p:nvGraphicFramePr>
        <p:xfrm>
          <a:off x="523102" y="2733604"/>
          <a:ext cx="10048253" cy="308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483">
                  <a:extLst>
                    <a:ext uri="{9D8B030D-6E8A-4147-A177-3AD203B41FA5}">
                      <a16:colId xmlns:a16="http://schemas.microsoft.com/office/drawing/2014/main" val="2097128534"/>
                    </a:ext>
                  </a:extLst>
                </a:gridCol>
                <a:gridCol w="2647775">
                  <a:extLst>
                    <a:ext uri="{9D8B030D-6E8A-4147-A177-3AD203B41FA5}">
                      <a16:colId xmlns:a16="http://schemas.microsoft.com/office/drawing/2014/main" val="4030181753"/>
                    </a:ext>
                  </a:extLst>
                </a:gridCol>
                <a:gridCol w="3016932">
                  <a:extLst>
                    <a:ext uri="{9D8B030D-6E8A-4147-A177-3AD203B41FA5}">
                      <a16:colId xmlns:a16="http://schemas.microsoft.com/office/drawing/2014/main" val="446595333"/>
                    </a:ext>
                  </a:extLst>
                </a:gridCol>
                <a:gridCol w="2512063">
                  <a:extLst>
                    <a:ext uri="{9D8B030D-6E8A-4147-A177-3AD203B41FA5}">
                      <a16:colId xmlns:a16="http://schemas.microsoft.com/office/drawing/2014/main" val="2581129719"/>
                    </a:ext>
                  </a:extLst>
                </a:gridCol>
              </a:tblGrid>
              <a:tr h="816104">
                <a:tc>
                  <a:txBody>
                    <a:bodyPr/>
                    <a:lstStyle/>
                    <a:p>
                      <a:pPr algn="ctr"/>
                      <a:r>
                        <a:rPr lang="sv-SE" sz="18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Användnings-kategorier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Allmänna</a:t>
                      </a:r>
                    </a:p>
                    <a:p>
                      <a:pPr algn="ctr"/>
                      <a:r>
                        <a:rPr lang="sv-SE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förmågor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RAG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Dokumentgenerering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00452"/>
                  </a:ext>
                </a:extLst>
              </a:tr>
              <a:tr h="1204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Beskrivning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De allmänna förmågor som språkmodeller uppvisar som resultat av sin träning.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>
                          <a:ln>
                            <a:noFill/>
                          </a:ln>
                          <a:latin typeface="Greycliff CF" pitchFamily="2" charset="77"/>
                        </a:rPr>
                        <a:t>Språkmodellen</a:t>
                      </a:r>
                      <a:r>
                        <a:rPr lang="sv-SE" sz="1600" dirty="0">
                          <a:ln>
                            <a:noFill/>
                          </a:ln>
                          <a:latin typeface="Greycliff CF" pitchFamily="2" charset="77"/>
                        </a:rPr>
                        <a:t> får tillgång till en uppsättning dokument som kan användas som underlag i sina svar.</a:t>
                      </a:r>
                      <a:endParaRPr lang="sv-S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eycliff CF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Assistenten tränas på en viss typ av dokument som den sedan kan hjälpa medarbetare att skriva.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93662"/>
                  </a:ext>
                </a:extLst>
              </a:tr>
              <a:tr h="932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Exempel på användningsfall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Få sin text sammanfattad, förenklad, förbättrad. Instruera för att generera texter.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Frågor och svar, jämförelser, mall, sammanfattning, analys.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eycliff CF" pitchFamily="2" charset="77"/>
                        </a:rPr>
                        <a:t>Generera utkast, få specifika delar skrivna, sammanfattning, förbättringsförslag m.m.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0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5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5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Bildobjekt 2" descr="En bild som visar Teckensnitt, text, Grafik, logotyp&#10;&#10;Automatiskt genererad beskrivning">
            <a:extLst>
              <a:ext uri="{FF2B5EF4-FFF2-40B4-BE49-F238E27FC236}">
                <a16:creationId xmlns:a16="http://schemas.microsoft.com/office/drawing/2014/main" id="{0AE1A0EF-A09C-4991-E388-A998F089E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96" y="1473560"/>
            <a:ext cx="3646651" cy="3678733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9B7940A-C169-E218-49B4-4B451A63B5CF}"/>
              </a:ext>
            </a:extLst>
          </p:cNvPr>
          <p:cNvSpPr txBox="1"/>
          <p:nvPr/>
        </p:nvSpPr>
        <p:spPr>
          <a:xfrm>
            <a:off x="538273" y="1607717"/>
            <a:ext cx="39370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v-SE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Nationellt center för tillämpad AI</a:t>
            </a:r>
            <a:br>
              <a:rPr lang="sv-SE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sv-SE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v-SE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Neutralt, icke vinstdrivande och brett finansierat</a:t>
            </a:r>
            <a:br>
              <a:rPr lang="sv-SE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sv-SE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v-SE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Samlar näringsliv, akademi och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298888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FB2ED-EEDD-CCAD-0FCE-25D8FB1F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 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D5E1D9-CA3F-34A4-8D5E-5FE3AAFC8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76200" tIns="38100" rIns="76200" bIns="38100" rtlCol="0" anchor="t">
            <a:normAutofit/>
          </a:bodyPr>
          <a:lstStyle/>
          <a:p>
            <a:pPr marL="428608" indent="-428608">
              <a:buAutoNum type="arabicPeriod"/>
            </a:pPr>
            <a:r>
              <a:rPr lang="sv-SE" dirty="0">
                <a:latin typeface="Work Sans"/>
                <a:cs typeface="Times New Roman"/>
              </a:rPr>
              <a:t>Bestämma användningsfall</a:t>
            </a:r>
          </a:p>
          <a:p>
            <a:pPr marL="428608" indent="-428608">
              <a:buAutoNum type="arabicPeriod"/>
            </a:pPr>
            <a:r>
              <a:rPr lang="sv-SE" dirty="0">
                <a:latin typeface="Work Sans"/>
                <a:cs typeface="Times New Roman"/>
              </a:rPr>
              <a:t>Samla in data för dessa (ej GDPR data)</a:t>
            </a:r>
          </a:p>
          <a:p>
            <a:pPr marL="428608" indent="-428608">
              <a:buAutoNum type="arabicPeriod"/>
            </a:pPr>
            <a:r>
              <a:rPr lang="sv-SE" dirty="0">
                <a:latin typeface="Work Sans"/>
                <a:cs typeface="Times New Roman"/>
              </a:rPr>
              <a:t>Finjustera </a:t>
            </a:r>
            <a:r>
              <a:rPr lang="sv-SE" dirty="0" err="1">
                <a:latin typeface="Work Sans"/>
                <a:cs typeface="Times New Roman"/>
              </a:rPr>
              <a:t>språkmodellen</a:t>
            </a:r>
            <a:endParaRPr lang="sv-SE" dirty="0">
              <a:latin typeface="Work Sans"/>
              <a:cs typeface="Times New Roman"/>
            </a:endParaRPr>
          </a:p>
          <a:p>
            <a:pPr marL="428608" indent="-428608">
              <a:buAutoNum type="arabicPeriod"/>
            </a:pPr>
            <a:r>
              <a:rPr lang="sv-SE" dirty="0">
                <a:latin typeface="Work Sans"/>
                <a:cs typeface="Times New Roman"/>
              </a:rPr>
              <a:t>Göra </a:t>
            </a:r>
            <a:r>
              <a:rPr lang="sv-SE" dirty="0" err="1">
                <a:latin typeface="Work Sans"/>
                <a:cs typeface="Times New Roman"/>
              </a:rPr>
              <a:t>språkmodellen</a:t>
            </a:r>
            <a:r>
              <a:rPr lang="sv-SE" dirty="0">
                <a:latin typeface="Work Sans"/>
                <a:cs typeface="Times New Roman"/>
              </a:rPr>
              <a:t> tillgänglig för användning och utvärdering (bygga ett webbgränssnitt)</a:t>
            </a:r>
          </a:p>
          <a:p>
            <a:pPr marL="428608" indent="-428608"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B2350D3-3F6B-CD2B-6A2E-2D9DFC0456A0}"/>
              </a:ext>
            </a:extLst>
          </p:cNvPr>
          <p:cNvSpPr txBox="1"/>
          <p:nvPr/>
        </p:nvSpPr>
        <p:spPr>
          <a:xfrm>
            <a:off x="433390" y="4452424"/>
            <a:ext cx="11106227" cy="1718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10969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547688" indent="-90488" algn="l" defTabSz="10969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096963" indent="-182563" algn="l" defTabSz="10969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44650" indent="-273050" algn="l" defTabSz="10969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193925" indent="-365125" algn="l" defTabSz="10969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9pPr>
          </a:lstStyle>
          <a:p>
            <a:r>
              <a:rPr lang="sv-SE" sz="2333" b="1" dirty="0">
                <a:latin typeface="Work Sans"/>
                <a:cs typeface="Times New Roman"/>
              </a:rPr>
              <a:t>Idé användningsfall inom RAG:</a:t>
            </a:r>
          </a:p>
          <a:p>
            <a:pPr marL="380985" indent="-380985">
              <a:buFont typeface="Arial"/>
              <a:buChar char="•"/>
            </a:pPr>
            <a:r>
              <a:rPr lang="sv-SE" sz="2000" dirty="0">
                <a:latin typeface="Work Sans"/>
                <a:cs typeface="Times New Roman"/>
              </a:rPr>
              <a:t>Söka bland riktlinjer/rutindokument/regler och generera svar (tex Vård och omsorg)</a:t>
            </a:r>
          </a:p>
          <a:p>
            <a:pPr marL="380985" indent="-380985">
              <a:buFont typeface="Arial"/>
              <a:buChar char="•"/>
            </a:pPr>
            <a:endParaRPr lang="sv-SE" sz="2000" dirty="0">
              <a:latin typeface="Work Sans"/>
              <a:cs typeface="Times New Roman"/>
            </a:endParaRPr>
          </a:p>
          <a:p>
            <a:r>
              <a:rPr lang="sv-SE" sz="2333" b="1" dirty="0">
                <a:latin typeface="Work Sans"/>
                <a:cs typeface="Times New Roman"/>
              </a:rPr>
              <a:t>Idé</a:t>
            </a:r>
            <a:r>
              <a:rPr lang="sv-SE" sz="2000" dirty="0">
                <a:latin typeface="Work Sans"/>
                <a:cs typeface="Times New Roman"/>
              </a:rPr>
              <a:t> </a:t>
            </a:r>
            <a:r>
              <a:rPr lang="sv-SE" sz="2333" b="1" dirty="0">
                <a:latin typeface="Work Sans"/>
                <a:cs typeface="Times New Roman"/>
              </a:rPr>
              <a:t>användningsfall inom Dokumentgenerering:</a:t>
            </a:r>
          </a:p>
          <a:p>
            <a:pPr marL="380985" indent="-380985">
              <a:buFont typeface="Arial"/>
              <a:buChar char="•"/>
            </a:pPr>
            <a:r>
              <a:rPr lang="sv-SE" sz="2000" dirty="0">
                <a:latin typeface="Work Sans"/>
                <a:cs typeface="Times New Roman"/>
              </a:rPr>
              <a:t>Hjälp att skriva dokument t.ex. protokoll, beslutsunderlag (tex Regional utveckling)</a:t>
            </a:r>
          </a:p>
        </p:txBody>
      </p:sp>
    </p:spTree>
    <p:extLst>
      <p:ext uri="{BB962C8B-B14F-4D97-AF65-F5344CB8AC3E}">
        <p14:creationId xmlns:p14="http://schemas.microsoft.com/office/powerpoint/2010/main" val="78808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2AA302AB-B27A-DB9C-D579-6DBAE69A56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3C134EE-B002-D610-A97B-2C5D63DB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att ni lyssnade!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9626FEF-9417-5755-0805-5604FFC292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9FA4C8-9195-E602-30B9-BBC4A3A45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Mer information finns här:</a:t>
            </a:r>
            <a:br>
              <a:rPr lang="sv-SE" dirty="0"/>
            </a:br>
            <a:r>
              <a:rPr lang="sv-SE" dirty="0">
                <a:hlinkClick r:id="rId4"/>
              </a:rPr>
              <a:t>En gemensam digital assistent för offentlig sektor - My AI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939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CCB53F2-A3C5-2856-0B5A-B5951C92EB38}"/>
              </a:ext>
            </a:extLst>
          </p:cNvPr>
          <p:cNvSpPr txBox="1"/>
          <p:nvPr/>
        </p:nvSpPr>
        <p:spPr>
          <a:xfrm>
            <a:off x="1194816" y="1753136"/>
            <a:ext cx="98023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srgbClr val="0D1F2C"/>
                </a:solidFill>
                <a:latin typeface="Greycliff CF" pitchFamily="2" charset="77"/>
              </a:rPr>
              <a:t>2023 föddes idén om </a:t>
            </a:r>
            <a:r>
              <a:rPr lang="sv-SE" sz="2400" b="1" dirty="0">
                <a:solidFill>
                  <a:srgbClr val="0D1F2C"/>
                </a:solidFill>
                <a:latin typeface="Greycliff CF" pitchFamily="2" charset="77"/>
              </a:rPr>
              <a:t>En gemensam digital assistent för offentlig sektor</a:t>
            </a:r>
            <a:r>
              <a:rPr lang="sv-SE" sz="2400" dirty="0">
                <a:solidFill>
                  <a:srgbClr val="0D1F2C"/>
                </a:solidFill>
                <a:latin typeface="Greycliff CF" pitchFamily="2" charset="77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</a:rPr>
              <a:t>Bristen på arbetskraft i offentlig</a:t>
            </a:r>
            <a:r>
              <a:rPr kumimoji="0" lang="sv-SE" sz="2400" b="0" i="0" u="none" strike="noStrike" kern="1200" cap="none" spc="0" normalizeH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</a:rPr>
              <a:t> sektor kräver innovativa lösningar.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D1F2C"/>
                </a:solidFill>
                <a:latin typeface="Greycliff CF" pitchFamily="2" charset="77"/>
              </a:rPr>
              <a:t>Offentlig sektor är sannolikt den största behovsägaren av AI-baserad lösningar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0D1F2C"/>
                </a:solidFill>
                <a:latin typeface="Greycliff CF" pitchFamily="2" charset="77"/>
              </a:rPr>
              <a:t>Men organisationer saknar expertis, beräkningskraft och data.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3F05FB14-25B2-F32F-DC2A-18D235DB3DB9}"/>
              </a:ext>
            </a:extLst>
          </p:cNvPr>
          <p:cNvSpPr txBox="1">
            <a:spLocks/>
          </p:cNvSpPr>
          <p:nvPr/>
        </p:nvSpPr>
        <p:spPr>
          <a:xfrm>
            <a:off x="1037808" y="941748"/>
            <a:ext cx="6161262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17607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78CAF2-5514-6ADA-54B4-E1A8BC3CD74A}"/>
              </a:ext>
            </a:extLst>
          </p:cNvPr>
          <p:cNvSpPr txBox="1">
            <a:spLocks/>
          </p:cNvSpPr>
          <p:nvPr/>
        </p:nvSpPr>
        <p:spPr>
          <a:xfrm>
            <a:off x="1135084" y="941747"/>
            <a:ext cx="6161262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Vision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91BA2E8-12F1-C96A-2DC7-3EE583F5189F}"/>
              </a:ext>
            </a:extLst>
          </p:cNvPr>
          <p:cNvSpPr/>
          <p:nvPr/>
        </p:nvSpPr>
        <p:spPr>
          <a:xfrm>
            <a:off x="1630837" y="1849671"/>
            <a:ext cx="8785782" cy="3997975"/>
          </a:xfrm>
          <a:prstGeom prst="rect">
            <a:avLst/>
          </a:prstGeom>
          <a:solidFill>
            <a:srgbClr val="FFD7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DF9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3F025B-8B8E-DABB-F956-2F71316D64A6}"/>
              </a:ext>
            </a:extLst>
          </p:cNvPr>
          <p:cNvSpPr txBox="1"/>
          <p:nvPr/>
        </p:nvSpPr>
        <p:spPr>
          <a:xfrm>
            <a:off x="2036189" y="2117345"/>
            <a:ext cx="811962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gemensam digital assistent för offentlig sektor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baserad på AI-teknik, kapabel att hjälpa medarbetare </a:t>
            </a:r>
            <a:r>
              <a:rPr lang="sv-SE" sz="2000" kern="100" dirty="0">
                <a:solidFill>
                  <a:srgbClr val="0D1F2C"/>
                </a:solidFill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en stor variation av deras  </a:t>
            </a:r>
            <a:r>
              <a:rPr kumimoji="0" lang="sv-SE" sz="2000" i="0" u="none" strike="noStrike" kern="1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textrelaterade uppgifter.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kern="100" dirty="0">
              <a:solidFill>
                <a:srgbClr val="0D1F2C"/>
              </a:solidFill>
              <a:latin typeface="Greycliff CF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rgbClr val="0D1F2C"/>
                </a:solidFill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Assistenten baseras på en </a:t>
            </a:r>
            <a:r>
              <a:rPr lang="sv-SE" sz="2000" b="1" kern="100" dirty="0">
                <a:solidFill>
                  <a:srgbClr val="0D1F2C"/>
                </a:solidFill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svensk storskalig språkmodell</a:t>
            </a:r>
            <a:r>
              <a:rPr lang="sv-SE" sz="2000" kern="100" dirty="0">
                <a:solidFill>
                  <a:srgbClr val="0D1F2C"/>
                </a:solidFill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och tränas med hjälp av</a:t>
            </a:r>
            <a:r>
              <a:rPr lang="sv-SE" sz="2000" b="1" kern="100" dirty="0">
                <a:solidFill>
                  <a:srgbClr val="0D1F2C"/>
                </a:solidFill>
                <a:latin typeface="Greycliff CF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instruktionsdata som genereras av medarbetarna själva. </a:t>
            </a:r>
          </a:p>
          <a:p>
            <a:endParaRPr lang="sv-SE" sz="2000" b="1" kern="100" dirty="0">
              <a:solidFill>
                <a:srgbClr val="0D1F2C"/>
              </a:solidFill>
              <a:latin typeface="Greycliff CF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Genom utveckling i Sverige främjar vi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transparens och representation, demokratiska ideal och digital suveränitet.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kern="100" dirty="0">
              <a:solidFill>
                <a:srgbClr val="0D1F2C"/>
              </a:solidFill>
              <a:latin typeface="Greycliff CF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7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D887CF15-2F28-40E1-BFD2-3D707A808E1A}"/>
              </a:ext>
            </a:extLst>
          </p:cNvPr>
          <p:cNvSpPr txBox="1">
            <a:spLocks/>
          </p:cNvSpPr>
          <p:nvPr/>
        </p:nvSpPr>
        <p:spPr>
          <a:xfrm>
            <a:off x="523103" y="464634"/>
            <a:ext cx="9969637" cy="1077372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 kern="1200">
                <a:solidFill>
                  <a:schemeClr val="bg1"/>
                </a:solidFill>
                <a:latin typeface="Work Sans" panose="00000500000000000000" pitchFamily="50" charset="0"/>
                <a:ea typeface="+mj-ea"/>
                <a:cs typeface="+mj-cs"/>
              </a:defRPr>
            </a:lvl1pPr>
            <a:lvl2pPr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2pPr>
            <a:lvl3pPr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3pPr>
            <a:lvl4pPr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4pPr>
            <a:lvl5pPr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5pPr>
            <a:lvl6pPr marL="4572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6pPr>
            <a:lvl7pPr marL="9144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7pPr>
            <a:lvl8pPr marL="13716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8pPr>
            <a:lvl9pPr marL="18288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bg1"/>
                </a:solidFill>
                <a:latin typeface="Work Sans" panose="00000500000000000000" pitchFamily="50" charset="0"/>
              </a:defRPr>
            </a:lvl9pPr>
          </a:lstStyle>
          <a:p>
            <a:pPr marL="0" marR="0" lvl="0" indent="0" algn="l" defTabSz="91409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58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0000500000000000000" pitchFamily="50" charset="0"/>
                <a:ea typeface="+mj-ea"/>
                <a:cs typeface="+mj-cs"/>
              </a:rPr>
              <a:t>Från start till mål</a:t>
            </a:r>
          </a:p>
        </p:txBody>
      </p:sp>
      <p:pic>
        <p:nvPicPr>
          <p:cNvPr id="20" name="Bild 19" descr="Pusselbitar">
            <a:extLst>
              <a:ext uri="{FF2B5EF4-FFF2-40B4-BE49-F238E27FC236}">
                <a16:creationId xmlns:a16="http://schemas.microsoft.com/office/drawing/2014/main" id="{2038B121-A48D-4E36-BD79-6A622B581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92542" y="4787737"/>
            <a:ext cx="992542" cy="992542"/>
          </a:xfrm>
          <a:prstGeom prst="rect">
            <a:avLst/>
          </a:prstGeom>
        </p:spPr>
      </p:pic>
      <p:grpSp>
        <p:nvGrpSpPr>
          <p:cNvPr id="17" name="Bild 1">
            <a:extLst>
              <a:ext uri="{FF2B5EF4-FFF2-40B4-BE49-F238E27FC236}">
                <a16:creationId xmlns:a16="http://schemas.microsoft.com/office/drawing/2014/main" id="{CA258967-8D3C-48E6-8EBC-3228DA273D40}"/>
              </a:ext>
            </a:extLst>
          </p:cNvPr>
          <p:cNvGrpSpPr/>
          <p:nvPr/>
        </p:nvGrpSpPr>
        <p:grpSpPr>
          <a:xfrm>
            <a:off x="670259" y="5711900"/>
            <a:ext cx="11101653" cy="357914"/>
            <a:chOff x="1247922" y="6854279"/>
            <a:chExt cx="13321984" cy="429497"/>
          </a:xfrm>
        </p:grpSpPr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7D717FE9-F244-4F27-8823-1766089F44F2}"/>
                </a:ext>
              </a:extLst>
            </p:cNvPr>
            <p:cNvSpPr/>
            <p:nvPr/>
          </p:nvSpPr>
          <p:spPr>
            <a:xfrm>
              <a:off x="1247922" y="7068975"/>
              <a:ext cx="13237614" cy="45719"/>
            </a:xfrm>
            <a:custGeom>
              <a:avLst/>
              <a:gdLst>
                <a:gd name="connsiteX0" fmla="*/ 0 w 12481265"/>
                <a:gd name="connsiteY0" fmla="*/ 0 h 10503"/>
                <a:gd name="connsiteX1" fmla="*/ 370256 w 12481265"/>
                <a:gd name="connsiteY1" fmla="*/ 0 h 10503"/>
                <a:gd name="connsiteX2" fmla="*/ 11696112 w 12481265"/>
                <a:gd name="connsiteY2" fmla="*/ 0 h 10503"/>
                <a:gd name="connsiteX3" fmla="*/ 12481266 w 12481265"/>
                <a:gd name="connsiteY3" fmla="*/ 0 h 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1265" h="10503">
                  <a:moveTo>
                    <a:pt x="0" y="0"/>
                  </a:moveTo>
                  <a:lnTo>
                    <a:pt x="370256" y="0"/>
                  </a:lnTo>
                  <a:lnTo>
                    <a:pt x="11696112" y="0"/>
                  </a:lnTo>
                  <a:lnTo>
                    <a:pt x="12481266" y="0"/>
                  </a:lnTo>
                </a:path>
              </a:pathLst>
            </a:custGeom>
            <a:noFill/>
            <a:ln w="10498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0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982D7173-194A-43D2-BFB3-6969428DB86D}"/>
                </a:ext>
              </a:extLst>
            </p:cNvPr>
            <p:cNvSpPr/>
            <p:nvPr/>
          </p:nvSpPr>
          <p:spPr>
            <a:xfrm>
              <a:off x="14303113" y="6854279"/>
              <a:ext cx="266793" cy="429497"/>
            </a:xfrm>
            <a:custGeom>
              <a:avLst/>
              <a:gdLst>
                <a:gd name="connsiteX0" fmla="*/ 35817 w 266793"/>
                <a:gd name="connsiteY0" fmla="*/ 429497 h 429497"/>
                <a:gd name="connsiteX1" fmla="*/ 0 w 266793"/>
                <a:gd name="connsiteY1" fmla="*/ 391054 h 429497"/>
                <a:gd name="connsiteX2" fmla="*/ 189697 w 266793"/>
                <a:gd name="connsiteY2" fmla="*/ 214801 h 429497"/>
                <a:gd name="connsiteX3" fmla="*/ 0 w 266793"/>
                <a:gd name="connsiteY3" fmla="*/ 38444 h 429497"/>
                <a:gd name="connsiteX4" fmla="*/ 35817 w 266793"/>
                <a:gd name="connsiteY4" fmla="*/ 0 h 429497"/>
                <a:gd name="connsiteX5" fmla="*/ 266794 w 266793"/>
                <a:gd name="connsiteY5" fmla="*/ 214801 h 42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93" h="429497">
                  <a:moveTo>
                    <a:pt x="35817" y="429497"/>
                  </a:moveTo>
                  <a:lnTo>
                    <a:pt x="0" y="391054"/>
                  </a:lnTo>
                  <a:lnTo>
                    <a:pt x="189697" y="214801"/>
                  </a:lnTo>
                  <a:lnTo>
                    <a:pt x="0" y="38444"/>
                  </a:lnTo>
                  <a:lnTo>
                    <a:pt x="35817" y="0"/>
                  </a:lnTo>
                  <a:lnTo>
                    <a:pt x="266794" y="214801"/>
                  </a:lnTo>
                  <a:close/>
                </a:path>
              </a:pathLst>
            </a:custGeom>
            <a:solidFill>
              <a:srgbClr val="FFFFFF"/>
            </a:solidFill>
            <a:ln w="10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0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7AFD4C0C-4F1A-4552-9767-9FA813BD518A}"/>
              </a:ext>
            </a:extLst>
          </p:cNvPr>
          <p:cNvSpPr/>
          <p:nvPr/>
        </p:nvSpPr>
        <p:spPr>
          <a:xfrm>
            <a:off x="1771626" y="3420671"/>
            <a:ext cx="8752" cy="2461198"/>
          </a:xfrm>
          <a:custGeom>
            <a:avLst/>
            <a:gdLst>
              <a:gd name="connsiteX0" fmla="*/ 0 w 10503"/>
              <a:gd name="connsiteY0" fmla="*/ 2953439 h 2953438"/>
              <a:gd name="connsiteX1" fmla="*/ 0 w 10503"/>
              <a:gd name="connsiteY1" fmla="*/ 0 h 295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03" h="2953438">
                <a:moveTo>
                  <a:pt x="0" y="2953439"/>
                </a:moveTo>
                <a:lnTo>
                  <a:pt x="0" y="0"/>
                </a:lnTo>
              </a:path>
            </a:pathLst>
          </a:custGeom>
          <a:ln w="104982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0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pic>
        <p:nvPicPr>
          <p:cNvPr id="44" name="Bild 43" descr="Covid-19 med hel fyllning">
            <a:extLst>
              <a:ext uri="{FF2B5EF4-FFF2-40B4-BE49-F238E27FC236}">
                <a16:creationId xmlns:a16="http://schemas.microsoft.com/office/drawing/2014/main" id="{DD03346E-9206-42EC-8C65-FBACA41FC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966" y="-912665"/>
            <a:ext cx="762000" cy="762000"/>
          </a:xfrm>
          <a:prstGeom prst="rect">
            <a:avLst/>
          </a:prstGeom>
        </p:spPr>
      </p:pic>
      <p:pic>
        <p:nvPicPr>
          <p:cNvPr id="5" name="Bild 4" descr="Hierarki med hel fyllning">
            <a:extLst>
              <a:ext uri="{FF2B5EF4-FFF2-40B4-BE49-F238E27FC236}">
                <a16:creationId xmlns:a16="http://schemas.microsoft.com/office/drawing/2014/main" id="{A7FDDD36-1959-6F14-B4C3-C03D5F9B4C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503888" y="2367766"/>
            <a:ext cx="914400" cy="914400"/>
          </a:xfrm>
          <a:prstGeom prst="rect">
            <a:avLst/>
          </a:prstGeom>
        </p:spPr>
      </p:pic>
      <p:sp>
        <p:nvSpPr>
          <p:cNvPr id="31" name="textruta 30">
            <a:extLst>
              <a:ext uri="{FF2B5EF4-FFF2-40B4-BE49-F238E27FC236}">
                <a16:creationId xmlns:a16="http://schemas.microsoft.com/office/drawing/2014/main" id="{8400205E-E959-8534-FB9A-F9449A355890}"/>
              </a:ext>
            </a:extLst>
          </p:cNvPr>
          <p:cNvSpPr txBox="1"/>
          <p:nvPr/>
        </p:nvSpPr>
        <p:spPr>
          <a:xfrm>
            <a:off x="668554" y="2933179"/>
            <a:ext cx="224836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AI Sweden söker partners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2ED197BC-8334-1AED-3B92-226215334BC0}"/>
              </a:ext>
            </a:extLst>
          </p:cNvPr>
          <p:cNvSpPr txBox="1"/>
          <p:nvPr/>
        </p:nvSpPr>
        <p:spPr>
          <a:xfrm>
            <a:off x="641241" y="5965599"/>
            <a:ext cx="224836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Sommar 2023</a:t>
            </a:r>
          </a:p>
        </p:txBody>
      </p:sp>
      <p:pic>
        <p:nvPicPr>
          <p:cNvPr id="12" name="Bild 11" descr="Styrelserum kontur">
            <a:extLst>
              <a:ext uri="{FF2B5EF4-FFF2-40B4-BE49-F238E27FC236}">
                <a16:creationId xmlns:a16="http://schemas.microsoft.com/office/drawing/2014/main" id="{EADDEDC6-847C-665E-27C8-24AD22A53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8205" y="2112801"/>
            <a:ext cx="914400" cy="914400"/>
          </a:xfrm>
          <a:prstGeom prst="rect">
            <a:avLst/>
          </a:prstGeom>
        </p:spPr>
      </p:pic>
      <p:grpSp>
        <p:nvGrpSpPr>
          <p:cNvPr id="37" name="Grupp 36">
            <a:extLst>
              <a:ext uri="{FF2B5EF4-FFF2-40B4-BE49-F238E27FC236}">
                <a16:creationId xmlns:a16="http://schemas.microsoft.com/office/drawing/2014/main" id="{BB1D9435-B745-503E-AD10-1DC2CF7F0E8E}"/>
              </a:ext>
            </a:extLst>
          </p:cNvPr>
          <p:cNvGrpSpPr/>
          <p:nvPr/>
        </p:nvGrpSpPr>
        <p:grpSpPr>
          <a:xfrm>
            <a:off x="-932368" y="1907856"/>
            <a:ext cx="6407467" cy="4343165"/>
            <a:chOff x="-932368" y="1907856"/>
            <a:chExt cx="6407467" cy="4343165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521A6F8C-AC89-FCBB-89EF-FBB00F3E32F5}"/>
                </a:ext>
              </a:extLst>
            </p:cNvPr>
            <p:cNvGrpSpPr/>
            <p:nvPr/>
          </p:nvGrpSpPr>
          <p:grpSpPr>
            <a:xfrm>
              <a:off x="-932368" y="2019089"/>
              <a:ext cx="6407467" cy="4231932"/>
              <a:chOff x="-932368" y="2019089"/>
              <a:chExt cx="6407467" cy="4231932"/>
            </a:xfrm>
          </p:grpSpPr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5EBA7EAF-7E86-CB2A-5B0F-7C51CB4BBB0A}"/>
                  </a:ext>
                </a:extLst>
              </p:cNvPr>
              <p:cNvSpPr txBox="1"/>
              <p:nvPr/>
            </p:nvSpPr>
            <p:spPr>
              <a:xfrm>
                <a:off x="3686728" y="2739601"/>
                <a:ext cx="1411111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Vinnova ansökan </a:t>
                </a:r>
              </a:p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1333" b="1" dirty="0">
                    <a:solidFill>
                      <a:srgbClr val="FFFFFF"/>
                    </a:solidFill>
                    <a:latin typeface="Work Sans" panose="00000500000000000000" pitchFamily="50" charset="0"/>
                  </a:rPr>
                  <a:t>godkänd</a:t>
                </a:r>
                <a:endParaRPr kumimoji="0" lang="sv-SE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pic>
            <p:nvPicPr>
              <p:cNvPr id="69" name="Bild 68" descr="Band">
                <a:extLst>
                  <a:ext uri="{FF2B5EF4-FFF2-40B4-BE49-F238E27FC236}">
                    <a16:creationId xmlns:a16="http://schemas.microsoft.com/office/drawing/2014/main" id="{14822430-16AC-764E-0656-182D9EEB4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-932368" y="2019089"/>
                <a:ext cx="762000" cy="762000"/>
              </a:xfrm>
              <a:prstGeom prst="rect">
                <a:avLst/>
              </a:prstGeom>
            </p:spPr>
          </p:pic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71E1392B-EBCB-16BD-DB9D-5BDBA396CC14}"/>
                  </a:ext>
                </a:extLst>
              </p:cNvPr>
              <p:cNvSpPr/>
              <p:nvPr/>
            </p:nvSpPr>
            <p:spPr>
              <a:xfrm>
                <a:off x="4362426" y="3439721"/>
                <a:ext cx="8752" cy="2461198"/>
              </a:xfrm>
              <a:custGeom>
                <a:avLst/>
                <a:gdLst>
                  <a:gd name="connsiteX0" fmla="*/ 0 w 10503"/>
                  <a:gd name="connsiteY0" fmla="*/ 2953439 h 2953438"/>
                  <a:gd name="connsiteX1" fmla="*/ 0 w 10503"/>
                  <a:gd name="connsiteY1" fmla="*/ 0 h 295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3" h="2953438">
                    <a:moveTo>
                      <a:pt x="0" y="2953439"/>
                    </a:moveTo>
                    <a:lnTo>
                      <a:pt x="0" y="0"/>
                    </a:lnTo>
                  </a:path>
                </a:pathLst>
              </a:custGeom>
              <a:ln w="1049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1" name="textruta 70">
                <a:extLst>
                  <a:ext uri="{FF2B5EF4-FFF2-40B4-BE49-F238E27FC236}">
                    <a16:creationId xmlns:a16="http://schemas.microsoft.com/office/drawing/2014/main" id="{E525B88C-811D-6CDA-F77C-E55421CF603A}"/>
                  </a:ext>
                </a:extLst>
              </p:cNvPr>
              <p:cNvSpPr txBox="1"/>
              <p:nvPr/>
            </p:nvSpPr>
            <p:spPr>
              <a:xfrm>
                <a:off x="3226730" y="5953567"/>
                <a:ext cx="2248369" cy="29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Dec 2023</a:t>
                </a:r>
              </a:p>
            </p:txBody>
          </p:sp>
        </p:grpSp>
        <p:pic>
          <p:nvPicPr>
            <p:cNvPr id="14" name="Bild 13" descr="Ordförandeklubba med hel fyllning">
              <a:extLst>
                <a:ext uri="{FF2B5EF4-FFF2-40B4-BE49-F238E27FC236}">
                  <a16:creationId xmlns:a16="http://schemas.microsoft.com/office/drawing/2014/main" id="{919187AF-71B5-9086-10BC-2A2AA611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001712" y="1907856"/>
              <a:ext cx="845966" cy="845966"/>
            </a:xfrm>
            <a:prstGeom prst="rect">
              <a:avLst/>
            </a:prstGeom>
          </p:spPr>
        </p:pic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420AD3E2-B6CC-848B-37D4-2235291958D9}"/>
              </a:ext>
            </a:extLst>
          </p:cNvPr>
          <p:cNvGrpSpPr/>
          <p:nvPr/>
        </p:nvGrpSpPr>
        <p:grpSpPr>
          <a:xfrm>
            <a:off x="1942553" y="3157465"/>
            <a:ext cx="2270281" cy="3093556"/>
            <a:chOff x="1942553" y="3157465"/>
            <a:chExt cx="2270281" cy="3093556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57554A24-CB12-2289-B720-C96326B7F7E0}"/>
                </a:ext>
              </a:extLst>
            </p:cNvPr>
            <p:cNvGrpSpPr/>
            <p:nvPr/>
          </p:nvGrpSpPr>
          <p:grpSpPr>
            <a:xfrm>
              <a:off x="1942553" y="3956656"/>
              <a:ext cx="2270281" cy="2294365"/>
              <a:chOff x="1942553" y="3956656"/>
              <a:chExt cx="2270281" cy="2294365"/>
            </a:xfrm>
          </p:grpSpPr>
          <p:sp>
            <p:nvSpPr>
              <p:cNvPr id="65" name="Frihandsfigur: Form 64">
                <a:extLst>
                  <a:ext uri="{FF2B5EF4-FFF2-40B4-BE49-F238E27FC236}">
                    <a16:creationId xmlns:a16="http://schemas.microsoft.com/office/drawing/2014/main" id="{4CAAA787-DC4E-1E5C-5DF2-163540F6A039}"/>
                  </a:ext>
                </a:extLst>
              </p:cNvPr>
              <p:cNvSpPr/>
              <p:nvPr/>
            </p:nvSpPr>
            <p:spPr>
              <a:xfrm>
                <a:off x="3066738" y="4493470"/>
                <a:ext cx="38099" cy="1386067"/>
              </a:xfrm>
              <a:custGeom>
                <a:avLst/>
                <a:gdLst>
                  <a:gd name="connsiteX0" fmla="*/ -1 w 10503"/>
                  <a:gd name="connsiteY0" fmla="*/ 1889726 h 1889725"/>
                  <a:gd name="connsiteX1" fmla="*/ -1 w 10503"/>
                  <a:gd name="connsiteY1" fmla="*/ 0 h 188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3" h="1889725">
                    <a:moveTo>
                      <a:pt x="-1" y="1889726"/>
                    </a:moveTo>
                    <a:lnTo>
                      <a:pt x="-1" y="0"/>
                    </a:lnTo>
                  </a:path>
                </a:pathLst>
              </a:custGeom>
              <a:ln w="1049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23F89CCD-3FA2-7D40-527D-906E46FDDD93}"/>
                  </a:ext>
                </a:extLst>
              </p:cNvPr>
              <p:cNvSpPr txBox="1"/>
              <p:nvPr/>
            </p:nvSpPr>
            <p:spPr>
              <a:xfrm>
                <a:off x="1964465" y="3956656"/>
                <a:ext cx="2248369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Kungsbacka</a:t>
                </a:r>
                <a:b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</a:b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 går in som part</a:t>
                </a:r>
              </a:p>
            </p:txBody>
          </p:sp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1EEDF23F-CBFC-5EEC-671B-30513E774CEA}"/>
                  </a:ext>
                </a:extLst>
              </p:cNvPr>
              <p:cNvSpPr txBox="1"/>
              <p:nvPr/>
            </p:nvSpPr>
            <p:spPr>
              <a:xfrm>
                <a:off x="1942553" y="5953567"/>
                <a:ext cx="2248369" cy="29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Nov 2023</a:t>
                </a:r>
              </a:p>
            </p:txBody>
          </p:sp>
        </p:grpSp>
        <p:pic>
          <p:nvPicPr>
            <p:cNvPr id="16" name="Bild 15" descr="Handskakning kontur">
              <a:extLst>
                <a:ext uri="{FF2B5EF4-FFF2-40B4-BE49-F238E27FC236}">
                  <a16:creationId xmlns:a16="http://schemas.microsoft.com/office/drawing/2014/main" id="{ABEB141A-E889-932E-783D-324B4CD89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09315" y="3157465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88E38C57-0136-15B3-809D-B33019A4F6BE}"/>
              </a:ext>
            </a:extLst>
          </p:cNvPr>
          <p:cNvGrpSpPr/>
          <p:nvPr/>
        </p:nvGrpSpPr>
        <p:grpSpPr>
          <a:xfrm>
            <a:off x="-1494610" y="1837779"/>
            <a:ext cx="8372611" cy="4401210"/>
            <a:chOff x="-1494610" y="1837779"/>
            <a:chExt cx="8372611" cy="4401210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A8853162-4CC2-2527-2033-D853CE13DB53}"/>
                </a:ext>
              </a:extLst>
            </p:cNvPr>
            <p:cNvGrpSpPr/>
            <p:nvPr/>
          </p:nvGrpSpPr>
          <p:grpSpPr>
            <a:xfrm>
              <a:off x="-1494610" y="2606932"/>
              <a:ext cx="8372611" cy="3632057"/>
              <a:chOff x="-1494610" y="2606932"/>
              <a:chExt cx="8372611" cy="3632057"/>
            </a:xfrm>
          </p:grpSpPr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010ED15-04A2-4D82-97A8-5F1A5445E4B7}"/>
                  </a:ext>
                </a:extLst>
              </p:cNvPr>
              <p:cNvSpPr/>
              <p:nvPr/>
            </p:nvSpPr>
            <p:spPr>
              <a:xfrm>
                <a:off x="5733273" y="3206148"/>
                <a:ext cx="8752" cy="2684665"/>
              </a:xfrm>
              <a:custGeom>
                <a:avLst/>
                <a:gdLst>
                  <a:gd name="connsiteX0" fmla="*/ 0 w 10503"/>
                  <a:gd name="connsiteY0" fmla="*/ 3221599 h 3221598"/>
                  <a:gd name="connsiteX1" fmla="*/ 0 w 10503"/>
                  <a:gd name="connsiteY1" fmla="*/ 0 h 322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3" h="3221598">
                    <a:moveTo>
                      <a:pt x="0" y="3221599"/>
                    </a:moveTo>
                    <a:lnTo>
                      <a:pt x="0" y="0"/>
                    </a:lnTo>
                  </a:path>
                </a:pathLst>
              </a:custGeom>
              <a:ln w="1049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13294D72-8420-4CBC-9684-F2AFCDFA0C33}"/>
                  </a:ext>
                </a:extLst>
              </p:cNvPr>
              <p:cNvSpPr txBox="1"/>
              <p:nvPr/>
            </p:nvSpPr>
            <p:spPr>
              <a:xfrm>
                <a:off x="4732830" y="2606932"/>
                <a:ext cx="2005691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Arbetet </a:t>
                </a:r>
              </a:p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1333" b="1" dirty="0">
                    <a:solidFill>
                      <a:srgbClr val="FFFFFF"/>
                    </a:solidFill>
                    <a:latin typeface="Work Sans" panose="00000500000000000000" pitchFamily="50" charset="0"/>
                  </a:rPr>
                  <a:t>påbörjas</a:t>
                </a:r>
                <a:endParaRPr kumimoji="0" lang="sv-SE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2" name="textruta 71">
                <a:extLst>
                  <a:ext uri="{FF2B5EF4-FFF2-40B4-BE49-F238E27FC236}">
                    <a16:creationId xmlns:a16="http://schemas.microsoft.com/office/drawing/2014/main" id="{BEF66268-5B60-E7F3-E146-13FFDFA7007E}"/>
                  </a:ext>
                </a:extLst>
              </p:cNvPr>
              <p:cNvSpPr txBox="1"/>
              <p:nvPr/>
            </p:nvSpPr>
            <p:spPr>
              <a:xfrm>
                <a:off x="4629632" y="5941535"/>
                <a:ext cx="2248369" cy="29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Jan 2024</a:t>
                </a:r>
              </a:p>
            </p:txBody>
          </p:sp>
          <p:pic>
            <p:nvPicPr>
              <p:cNvPr id="74" name="Bild 73" descr="Hem med hel fyllning">
                <a:extLst>
                  <a:ext uri="{FF2B5EF4-FFF2-40B4-BE49-F238E27FC236}">
                    <a16:creationId xmlns:a16="http://schemas.microsoft.com/office/drawing/2014/main" id="{0BAB89FE-B938-0D19-BACA-B637492D9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-1494610" y="3157465"/>
                <a:ext cx="790665" cy="790665"/>
              </a:xfrm>
              <a:prstGeom prst="rect">
                <a:avLst/>
              </a:prstGeom>
            </p:spPr>
          </p:pic>
        </p:grpSp>
        <p:pic>
          <p:nvPicPr>
            <p:cNvPr id="21" name="Bild 20" descr="Hårt arbete med hel fyllning">
              <a:extLst>
                <a:ext uri="{FF2B5EF4-FFF2-40B4-BE49-F238E27FC236}">
                  <a16:creationId xmlns:a16="http://schemas.microsoft.com/office/drawing/2014/main" id="{A287DB1A-2CA3-DFC2-FE45-61EF91C46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363210" y="1837779"/>
              <a:ext cx="700647" cy="700647"/>
            </a:xfrm>
            <a:prstGeom prst="rect">
              <a:avLst/>
            </a:prstGeom>
          </p:spPr>
        </p:pic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22D1B37-8272-5907-595B-69B3158C899C}"/>
              </a:ext>
            </a:extLst>
          </p:cNvPr>
          <p:cNvGrpSpPr/>
          <p:nvPr/>
        </p:nvGrpSpPr>
        <p:grpSpPr>
          <a:xfrm>
            <a:off x="5996583" y="1641080"/>
            <a:ext cx="2328317" cy="4601465"/>
            <a:chOff x="5996583" y="1641080"/>
            <a:chExt cx="2328317" cy="4601465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44E6415-D8D8-ADD3-4E71-3291BE514377}"/>
                </a:ext>
              </a:extLst>
            </p:cNvPr>
            <p:cNvGrpSpPr/>
            <p:nvPr/>
          </p:nvGrpSpPr>
          <p:grpSpPr>
            <a:xfrm>
              <a:off x="5996583" y="2420668"/>
              <a:ext cx="2328317" cy="3821877"/>
              <a:chOff x="6863112" y="2436666"/>
              <a:chExt cx="2328317" cy="3821877"/>
            </a:xfrm>
          </p:grpSpPr>
          <p:grpSp>
            <p:nvGrpSpPr>
              <p:cNvPr id="84" name="Grupp 83">
                <a:extLst>
                  <a:ext uri="{FF2B5EF4-FFF2-40B4-BE49-F238E27FC236}">
                    <a16:creationId xmlns:a16="http://schemas.microsoft.com/office/drawing/2014/main" id="{07704D69-6B30-2F14-1F57-7D52089CBAF5}"/>
                  </a:ext>
                </a:extLst>
              </p:cNvPr>
              <p:cNvGrpSpPr/>
              <p:nvPr/>
            </p:nvGrpSpPr>
            <p:grpSpPr>
              <a:xfrm>
                <a:off x="6863112" y="2436666"/>
                <a:ext cx="2248369" cy="3497305"/>
                <a:chOff x="6863112" y="2436666"/>
                <a:chExt cx="2248369" cy="3497305"/>
              </a:xfrm>
            </p:grpSpPr>
            <p:sp>
              <p:nvSpPr>
                <p:cNvPr id="81" name="textruta 80">
                  <a:extLst>
                    <a:ext uri="{FF2B5EF4-FFF2-40B4-BE49-F238E27FC236}">
                      <a16:creationId xmlns:a16="http://schemas.microsoft.com/office/drawing/2014/main" id="{F29C6454-DE92-EEA7-3FA5-EBA91E744029}"/>
                    </a:ext>
                  </a:extLst>
                </p:cNvPr>
                <p:cNvSpPr txBox="1"/>
                <p:nvPr/>
              </p:nvSpPr>
              <p:spPr>
                <a:xfrm>
                  <a:off x="6863112" y="2436666"/>
                  <a:ext cx="2248369" cy="297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099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v-SE" sz="1333" b="1" dirty="0">
                      <a:solidFill>
                        <a:srgbClr val="FFFFFF"/>
                      </a:solidFill>
                      <a:latin typeface="Work Sans" panose="00000500000000000000" pitchFamily="50" charset="0"/>
                    </a:rPr>
                    <a:t>Etapp 1 klart</a:t>
                  </a:r>
                  <a:endPara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ihandsfigur: Form 82">
                  <a:extLst>
                    <a:ext uri="{FF2B5EF4-FFF2-40B4-BE49-F238E27FC236}">
                      <a16:creationId xmlns:a16="http://schemas.microsoft.com/office/drawing/2014/main" id="{803A90EB-D8A0-4BA8-5507-1D6C7C6C6354}"/>
                    </a:ext>
                  </a:extLst>
                </p:cNvPr>
                <p:cNvSpPr/>
                <p:nvPr/>
              </p:nvSpPr>
              <p:spPr>
                <a:xfrm>
                  <a:off x="8048195" y="2784428"/>
                  <a:ext cx="8752" cy="3149543"/>
                </a:xfrm>
                <a:custGeom>
                  <a:avLst/>
                  <a:gdLst>
                    <a:gd name="connsiteX0" fmla="*/ 0 w 10503"/>
                    <a:gd name="connsiteY0" fmla="*/ 3779452 h 3779451"/>
                    <a:gd name="connsiteX1" fmla="*/ 0 w 10503"/>
                    <a:gd name="connsiteY1" fmla="*/ 0 h 37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03" h="3779451">
                      <a:moveTo>
                        <a:pt x="0" y="3779452"/>
                      </a:moveTo>
                      <a:lnTo>
                        <a:pt x="0" y="0"/>
                      </a:lnTo>
                    </a:path>
                  </a:pathLst>
                </a:custGeom>
                <a:ln w="104982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099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7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550E3017-0ABB-7213-D8B4-95DD38B52526}"/>
                  </a:ext>
                </a:extLst>
              </p:cNvPr>
              <p:cNvSpPr txBox="1"/>
              <p:nvPr/>
            </p:nvSpPr>
            <p:spPr>
              <a:xfrm>
                <a:off x="6943060" y="5961089"/>
                <a:ext cx="2248369" cy="29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Juni 2024</a:t>
                </a:r>
              </a:p>
            </p:txBody>
          </p:sp>
        </p:grpSp>
        <p:pic>
          <p:nvPicPr>
            <p:cNvPr id="26" name="Bild 25" descr="Väg (två stift med en stig) med hel fyllning">
              <a:extLst>
                <a:ext uri="{FF2B5EF4-FFF2-40B4-BE49-F238E27FC236}">
                  <a16:creationId xmlns:a16="http://schemas.microsoft.com/office/drawing/2014/main" id="{72DD04B6-9818-6A3F-B6A6-842278AA6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36645" y="1641080"/>
              <a:ext cx="843883" cy="843883"/>
            </a:xfrm>
            <a:prstGeom prst="rect">
              <a:avLst/>
            </a:prstGeom>
          </p:spPr>
        </p:pic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1E76AD81-58A7-F557-BE14-62D1E53FD6A6}"/>
              </a:ext>
            </a:extLst>
          </p:cNvPr>
          <p:cNvGrpSpPr/>
          <p:nvPr/>
        </p:nvGrpSpPr>
        <p:grpSpPr>
          <a:xfrm>
            <a:off x="-2183729" y="3402860"/>
            <a:ext cx="12417880" cy="3046145"/>
            <a:chOff x="-2183729" y="3402860"/>
            <a:chExt cx="12417880" cy="3046145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BCA9DE12-2323-7618-EDDB-8FBE416834EC}"/>
                </a:ext>
              </a:extLst>
            </p:cNvPr>
            <p:cNvGrpSpPr/>
            <p:nvPr/>
          </p:nvGrpSpPr>
          <p:grpSpPr>
            <a:xfrm>
              <a:off x="-2183729" y="3912103"/>
              <a:ext cx="12417880" cy="2536902"/>
              <a:chOff x="-2183729" y="3912103"/>
              <a:chExt cx="12417880" cy="2536902"/>
            </a:xfrm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C86B2F2E-5972-4F87-A444-DA4156678934}"/>
                  </a:ext>
                </a:extLst>
              </p:cNvPr>
              <p:cNvSpPr/>
              <p:nvPr/>
            </p:nvSpPr>
            <p:spPr>
              <a:xfrm>
                <a:off x="9113452" y="4660214"/>
                <a:ext cx="38099" cy="1239352"/>
              </a:xfrm>
              <a:custGeom>
                <a:avLst/>
                <a:gdLst>
                  <a:gd name="connsiteX0" fmla="*/ -1 w 10503"/>
                  <a:gd name="connsiteY0" fmla="*/ 1889726 h 1889725"/>
                  <a:gd name="connsiteX1" fmla="*/ -1 w 10503"/>
                  <a:gd name="connsiteY1" fmla="*/ 0 h 188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3" h="1889725">
                    <a:moveTo>
                      <a:pt x="-1" y="1889726"/>
                    </a:moveTo>
                    <a:lnTo>
                      <a:pt x="-1" y="0"/>
                    </a:lnTo>
                  </a:path>
                </a:pathLst>
              </a:custGeom>
              <a:ln w="1049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456535AA-65E6-4D10-9DED-D97B81978E30}"/>
                  </a:ext>
                </a:extLst>
              </p:cNvPr>
              <p:cNvSpPr txBox="1"/>
              <p:nvPr/>
            </p:nvSpPr>
            <p:spPr>
              <a:xfrm>
                <a:off x="8116481" y="4302885"/>
                <a:ext cx="2012158" cy="297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Etapp 2</a:t>
                </a:r>
              </a:p>
            </p:txBody>
          </p:sp>
          <p:sp>
            <p:nvSpPr>
              <p:cNvPr id="85" name="textruta 84">
                <a:extLst>
                  <a:ext uri="{FF2B5EF4-FFF2-40B4-BE49-F238E27FC236}">
                    <a16:creationId xmlns:a16="http://schemas.microsoft.com/office/drawing/2014/main" id="{D6543257-FAFF-37E3-4E05-E05CEEE34BB4}"/>
                  </a:ext>
                </a:extLst>
              </p:cNvPr>
              <p:cNvSpPr txBox="1"/>
              <p:nvPr/>
            </p:nvSpPr>
            <p:spPr>
              <a:xfrm>
                <a:off x="7985782" y="5946432"/>
                <a:ext cx="2248369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Dec 2025</a:t>
                </a:r>
                <a:b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</a:br>
                <a:endParaRPr kumimoji="0" lang="sv-SE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pic>
            <p:nvPicPr>
              <p:cNvPr id="89" name="Bild 88" descr="Mynt med hel fyllning">
                <a:extLst>
                  <a:ext uri="{FF2B5EF4-FFF2-40B4-BE49-F238E27FC236}">
                    <a16:creationId xmlns:a16="http://schemas.microsoft.com/office/drawing/2014/main" id="{3FB13BE4-E017-6B99-6DB1-AE429828F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-2183729" y="3912103"/>
                <a:ext cx="824806" cy="824806"/>
              </a:xfrm>
              <a:prstGeom prst="rect">
                <a:avLst/>
              </a:prstGeom>
            </p:spPr>
          </p:pic>
        </p:grpSp>
        <p:pic>
          <p:nvPicPr>
            <p:cNvPr id="27" name="Bild 26" descr="Väg (två stift med en stig) med hel fyllning">
              <a:extLst>
                <a:ext uri="{FF2B5EF4-FFF2-40B4-BE49-F238E27FC236}">
                  <a16:creationId xmlns:a16="http://schemas.microsoft.com/office/drawing/2014/main" id="{BEA7E797-3419-DA2F-69EF-DC7ADFAD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673811" y="3402860"/>
              <a:ext cx="843883" cy="843883"/>
            </a:xfrm>
            <a:prstGeom prst="rect">
              <a:avLst/>
            </a:prstGeom>
          </p:spPr>
        </p:pic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8D9F5554-E995-A093-9B08-902559A8B9C6}"/>
              </a:ext>
            </a:extLst>
          </p:cNvPr>
          <p:cNvGrpSpPr/>
          <p:nvPr/>
        </p:nvGrpSpPr>
        <p:grpSpPr>
          <a:xfrm>
            <a:off x="9371163" y="1910132"/>
            <a:ext cx="2248369" cy="4343782"/>
            <a:chOff x="9371163" y="1910132"/>
            <a:chExt cx="2248369" cy="4343782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CBF8B44D-4F70-05C1-CFDF-E9E837BF87A4}"/>
                </a:ext>
              </a:extLst>
            </p:cNvPr>
            <p:cNvGrpSpPr/>
            <p:nvPr/>
          </p:nvGrpSpPr>
          <p:grpSpPr>
            <a:xfrm>
              <a:off x="9371163" y="2654377"/>
              <a:ext cx="2248369" cy="3599537"/>
              <a:chOff x="9371163" y="2654377"/>
              <a:chExt cx="2248369" cy="3599537"/>
            </a:xfrm>
          </p:grpSpPr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C922657D-3A49-4E18-B8AA-14B9CF413203}"/>
                  </a:ext>
                </a:extLst>
              </p:cNvPr>
              <p:cNvSpPr txBox="1"/>
              <p:nvPr/>
            </p:nvSpPr>
            <p:spPr>
              <a:xfrm>
                <a:off x="9695157" y="2654377"/>
                <a:ext cx="1627541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Projekt avslutas och överlämning</a:t>
                </a:r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4616B59C-AD29-49DA-9364-33A99849B693}"/>
                  </a:ext>
                </a:extLst>
              </p:cNvPr>
              <p:cNvSpPr/>
              <p:nvPr/>
            </p:nvSpPr>
            <p:spPr>
              <a:xfrm>
                <a:off x="10504306" y="3214901"/>
                <a:ext cx="8752" cy="2684665"/>
              </a:xfrm>
              <a:custGeom>
                <a:avLst/>
                <a:gdLst>
                  <a:gd name="connsiteX0" fmla="*/ 0 w 10503"/>
                  <a:gd name="connsiteY0" fmla="*/ 3221599 h 3221598"/>
                  <a:gd name="connsiteX1" fmla="*/ 0 w 10503"/>
                  <a:gd name="connsiteY1" fmla="*/ 0 h 322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3" h="3221598">
                    <a:moveTo>
                      <a:pt x="0" y="3221599"/>
                    </a:moveTo>
                    <a:lnTo>
                      <a:pt x="0" y="0"/>
                    </a:lnTo>
                  </a:path>
                </a:pathLst>
              </a:custGeom>
              <a:ln w="1049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" name="textruta 1">
                <a:extLst>
                  <a:ext uri="{FF2B5EF4-FFF2-40B4-BE49-F238E27FC236}">
                    <a16:creationId xmlns:a16="http://schemas.microsoft.com/office/drawing/2014/main" id="{07E1BEA3-E972-E6D9-F363-99E751519AC7}"/>
                  </a:ext>
                </a:extLst>
              </p:cNvPr>
              <p:cNvSpPr txBox="1"/>
              <p:nvPr/>
            </p:nvSpPr>
            <p:spPr>
              <a:xfrm>
                <a:off x="9371163" y="5956460"/>
                <a:ext cx="2248369" cy="29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anose="00000500000000000000" pitchFamily="50" charset="0"/>
                    <a:ea typeface="+mn-ea"/>
                    <a:cs typeface="+mn-cs"/>
                  </a:rPr>
                  <a:t>2026</a:t>
                </a:r>
              </a:p>
            </p:txBody>
          </p:sp>
        </p:grpSp>
        <p:pic>
          <p:nvPicPr>
            <p:cNvPr id="35" name="Bild 34" descr="Måltavla med hel fyllning">
              <a:extLst>
                <a:ext uri="{FF2B5EF4-FFF2-40B4-BE49-F238E27FC236}">
                  <a16:creationId xmlns:a16="http://schemas.microsoft.com/office/drawing/2014/main" id="{35434307-D8CC-3073-02BE-256C5AEEF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128639" y="1910132"/>
              <a:ext cx="703726" cy="703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ymbol, tecknad serie&#10;&#10;Automatiskt genererad beskrivning">
            <a:extLst>
              <a:ext uri="{FF2B5EF4-FFF2-40B4-BE49-F238E27FC236}">
                <a16:creationId xmlns:a16="http://schemas.microsoft.com/office/drawing/2014/main" id="{A5A333A0-1385-A5AF-AA04-35CBF3A5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68" y="4415286"/>
            <a:ext cx="1918560" cy="747273"/>
          </a:xfrm>
          <a:prstGeom prst="rect">
            <a:avLst/>
          </a:prstGeom>
        </p:spPr>
      </p:pic>
      <p:pic>
        <p:nvPicPr>
          <p:cNvPr id="5" name="Bildobjekt 4" descr="En bild som visar text, logotyp, grafisk design, Grafik&#10;&#10;Automatiskt genererad beskrivning">
            <a:extLst>
              <a:ext uri="{FF2B5EF4-FFF2-40B4-BE49-F238E27FC236}">
                <a16:creationId xmlns:a16="http://schemas.microsoft.com/office/drawing/2014/main" id="{CD3ABB71-AB19-59E8-94D7-B797166C6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3" b="38112"/>
          <a:stretch/>
        </p:blipFill>
        <p:spPr>
          <a:xfrm>
            <a:off x="6956807" y="4147252"/>
            <a:ext cx="2303816" cy="897328"/>
          </a:xfrm>
          <a:prstGeom prst="rect">
            <a:avLst/>
          </a:prstGeom>
        </p:spPr>
      </p:pic>
      <p:pic>
        <p:nvPicPr>
          <p:cNvPr id="7" name="Bildobjekt 6" descr="En bild som visar Teckensnitt, Grafik, text, logotyp&#10;&#10;Automatiskt genererad beskrivning">
            <a:extLst>
              <a:ext uri="{FF2B5EF4-FFF2-40B4-BE49-F238E27FC236}">
                <a16:creationId xmlns:a16="http://schemas.microsoft.com/office/drawing/2014/main" id="{38EA066C-1C4B-D3FD-669D-91926D248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000" y="5145845"/>
            <a:ext cx="2497807" cy="536718"/>
          </a:xfrm>
          <a:prstGeom prst="rect">
            <a:avLst/>
          </a:prstGeom>
        </p:spPr>
      </p:pic>
      <p:pic>
        <p:nvPicPr>
          <p:cNvPr id="9" name="Bildobjekt 8" descr="En bild som visar Grafik, logotyp, text, Teckensnitt&#10;&#10;Automatiskt genererad beskrivning">
            <a:extLst>
              <a:ext uri="{FF2B5EF4-FFF2-40B4-BE49-F238E27FC236}">
                <a16:creationId xmlns:a16="http://schemas.microsoft.com/office/drawing/2014/main" id="{39F6B573-8FBD-88F1-C7FE-7AA8E955B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991" y="5275444"/>
            <a:ext cx="974397" cy="901134"/>
          </a:xfrm>
          <a:prstGeom prst="rect">
            <a:avLst/>
          </a:prstGeom>
        </p:spPr>
      </p:pic>
      <p:pic>
        <p:nvPicPr>
          <p:cNvPr id="11" name="Bildobjekt 10" descr="En bild som visar Grafik, grafisk design, logotyp, symbol&#10;&#10;Automatiskt genererad beskrivning">
            <a:extLst>
              <a:ext uri="{FF2B5EF4-FFF2-40B4-BE49-F238E27FC236}">
                <a16:creationId xmlns:a16="http://schemas.microsoft.com/office/drawing/2014/main" id="{16C885A7-9163-EDE1-F26E-CFE17622E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383" y="4303148"/>
            <a:ext cx="1600682" cy="466866"/>
          </a:xfrm>
          <a:prstGeom prst="rect">
            <a:avLst/>
          </a:prstGeom>
        </p:spPr>
      </p:pic>
      <p:pic>
        <p:nvPicPr>
          <p:cNvPr id="13" name="Bildobjekt 12" descr="En bild som visar Grafik, grafisk design, skärmbild, Färggrann&#10;&#10;Automatiskt genererad beskrivning">
            <a:extLst>
              <a:ext uri="{FF2B5EF4-FFF2-40B4-BE49-F238E27FC236}">
                <a16:creationId xmlns:a16="http://schemas.microsoft.com/office/drawing/2014/main" id="{45C9584E-2AB7-3D60-9253-1BA9243C0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095" y="5768012"/>
            <a:ext cx="2728739" cy="553544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4FB1F7DF-D0B1-22B6-B19E-1856CCF96214}"/>
              </a:ext>
            </a:extLst>
          </p:cNvPr>
          <p:cNvSpPr txBox="1">
            <a:spLocks/>
          </p:cNvSpPr>
          <p:nvPr/>
        </p:nvSpPr>
        <p:spPr>
          <a:xfrm>
            <a:off x="2068775" y="254750"/>
            <a:ext cx="7147659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Konsortium etapp 1</a:t>
            </a:r>
          </a:p>
        </p:txBody>
      </p:sp>
      <p:pic>
        <p:nvPicPr>
          <p:cNvPr id="26" name="Bildobjekt 25" descr="En bild som visar skärmbild, svart, mörker&#10;&#10;Automatiskt genererad beskrivning">
            <a:extLst>
              <a:ext uri="{FF2B5EF4-FFF2-40B4-BE49-F238E27FC236}">
                <a16:creationId xmlns:a16="http://schemas.microsoft.com/office/drawing/2014/main" id="{3DE464E8-320D-3E09-E92E-4C904B25B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807" y="2801066"/>
            <a:ext cx="1413685" cy="795197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C9D4F10D-7044-F33E-A12D-6DC352FA905D}"/>
              </a:ext>
            </a:extLst>
          </p:cNvPr>
          <p:cNvCxnSpPr>
            <a:cxnSpLocks/>
          </p:cNvCxnSpPr>
          <p:nvPr/>
        </p:nvCxnSpPr>
        <p:spPr>
          <a:xfrm flipH="1">
            <a:off x="5761668" y="1996960"/>
            <a:ext cx="1658340" cy="1993867"/>
          </a:xfrm>
          <a:prstGeom prst="line">
            <a:avLst/>
          </a:prstGeom>
          <a:ln w="12700">
            <a:solidFill>
              <a:srgbClr val="D7D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>
            <a:extLst>
              <a:ext uri="{FF2B5EF4-FFF2-40B4-BE49-F238E27FC236}">
                <a16:creationId xmlns:a16="http://schemas.microsoft.com/office/drawing/2014/main" id="{950A6A5B-54B1-213A-211E-3C6E0D74426A}"/>
              </a:ext>
            </a:extLst>
          </p:cNvPr>
          <p:cNvCxnSpPr>
            <a:cxnSpLocks/>
          </p:cNvCxnSpPr>
          <p:nvPr/>
        </p:nvCxnSpPr>
        <p:spPr>
          <a:xfrm>
            <a:off x="4103328" y="1984059"/>
            <a:ext cx="1658340" cy="2006768"/>
          </a:xfrm>
          <a:prstGeom prst="line">
            <a:avLst/>
          </a:prstGeom>
          <a:ln w="12700">
            <a:solidFill>
              <a:srgbClr val="D7D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ildobjekt 41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9B4C3DFB-FD15-92EB-6B08-D1F1BC7BF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230" y="2856294"/>
            <a:ext cx="1000942" cy="275198"/>
          </a:xfrm>
          <a:prstGeom prst="rect">
            <a:avLst/>
          </a:prstGeom>
        </p:spPr>
      </p:pic>
      <p:pic>
        <p:nvPicPr>
          <p:cNvPr id="44" name="Bildobjekt 43" descr="En bild som visar Teckensnitt, Grafik, logotyp, text&#10;&#10;Automatiskt genererad beskrivning">
            <a:extLst>
              <a:ext uri="{FF2B5EF4-FFF2-40B4-BE49-F238E27FC236}">
                <a16:creationId xmlns:a16="http://schemas.microsoft.com/office/drawing/2014/main" id="{7562F781-055D-2634-8EEE-6C30BD04B5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095" y="3518009"/>
            <a:ext cx="1256084" cy="210875"/>
          </a:xfrm>
          <a:prstGeom prst="rect">
            <a:avLst/>
          </a:prstGeom>
        </p:spPr>
      </p:pic>
      <p:pic>
        <p:nvPicPr>
          <p:cNvPr id="46" name="Bildobjekt 45" descr="En bild som visar Grafik, grafisk design, text, Teckensnitt&#10;&#10;Automatiskt genererad beskrivning">
            <a:extLst>
              <a:ext uri="{FF2B5EF4-FFF2-40B4-BE49-F238E27FC236}">
                <a16:creationId xmlns:a16="http://schemas.microsoft.com/office/drawing/2014/main" id="{F8D68226-1F02-0A1A-4141-C10FBB6FA2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8998" y="2901888"/>
            <a:ext cx="868761" cy="283795"/>
          </a:xfrm>
          <a:prstGeom prst="rect">
            <a:avLst/>
          </a:prstGeom>
        </p:spPr>
      </p:pic>
      <p:pic>
        <p:nvPicPr>
          <p:cNvPr id="48" name="Bildobjekt 47" descr="En bild som visar Grafik, grafisk design, Teckensnitt, logotyp&#10;&#10;Automatiskt genererad beskrivning">
            <a:extLst>
              <a:ext uri="{FF2B5EF4-FFF2-40B4-BE49-F238E27FC236}">
                <a16:creationId xmlns:a16="http://schemas.microsoft.com/office/drawing/2014/main" id="{A6F57529-A980-721F-C1C7-BC352AC03B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3529" y="2458471"/>
            <a:ext cx="555697" cy="505658"/>
          </a:xfrm>
          <a:prstGeom prst="rect">
            <a:avLst/>
          </a:prstGeom>
        </p:spPr>
      </p:pic>
      <p:pic>
        <p:nvPicPr>
          <p:cNvPr id="50" name="Bildobjekt 49" descr="En bild som visar Teckensnitt, logotyp, Grafik, text&#10;&#10;Automatiskt genererad beskrivning">
            <a:extLst>
              <a:ext uri="{FF2B5EF4-FFF2-40B4-BE49-F238E27FC236}">
                <a16:creationId xmlns:a16="http://schemas.microsoft.com/office/drawing/2014/main" id="{9EE5036C-DD37-8944-60B4-A2D0A1631A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0674" y="3318662"/>
            <a:ext cx="739986" cy="417022"/>
          </a:xfrm>
          <a:prstGeom prst="rect">
            <a:avLst/>
          </a:prstGeom>
        </p:spPr>
      </p:pic>
      <p:pic>
        <p:nvPicPr>
          <p:cNvPr id="4" name="Bildobjekt 3" descr="En bild som visar Teckensnitt, skärmbild, Grafik, design&#10;&#10;Automatiskt genererad beskrivning">
            <a:extLst>
              <a:ext uri="{FF2B5EF4-FFF2-40B4-BE49-F238E27FC236}">
                <a16:creationId xmlns:a16="http://schemas.microsoft.com/office/drawing/2014/main" id="{D5549532-D712-8D99-6195-FE40F032A2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8467" y="1840536"/>
            <a:ext cx="956559" cy="956559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6F62B3FC-5EDC-D7A4-5B21-4910D5FFB137}"/>
              </a:ext>
            </a:extLst>
          </p:cNvPr>
          <p:cNvCxnSpPr>
            <a:cxnSpLocks/>
          </p:cNvCxnSpPr>
          <p:nvPr/>
        </p:nvCxnSpPr>
        <p:spPr>
          <a:xfrm flipV="1">
            <a:off x="2887687" y="3977120"/>
            <a:ext cx="5998129" cy="13707"/>
          </a:xfrm>
          <a:prstGeom prst="line">
            <a:avLst/>
          </a:prstGeom>
          <a:ln w="12700">
            <a:solidFill>
              <a:srgbClr val="D7D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typ | Grafisk manual | SKR">
            <a:extLst>
              <a:ext uri="{FF2B5EF4-FFF2-40B4-BE49-F238E27FC236}">
                <a16:creationId xmlns:a16="http://schemas.microsoft.com/office/drawing/2014/main" id="{202CCBDA-7703-638A-078B-3E327FAB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68" y="2017084"/>
            <a:ext cx="1083065" cy="44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a+byline | Adda">
            <a:extLst>
              <a:ext uri="{FF2B5EF4-FFF2-40B4-BE49-F238E27FC236}">
                <a16:creationId xmlns:a16="http://schemas.microsoft.com/office/drawing/2014/main" id="{83329AE5-0E43-80AC-588C-65AEB1E7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64" y="1766550"/>
            <a:ext cx="809792" cy="4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1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ubrik 1">
            <a:extLst>
              <a:ext uri="{FF2B5EF4-FFF2-40B4-BE49-F238E27FC236}">
                <a16:creationId xmlns:a16="http://schemas.microsoft.com/office/drawing/2014/main" id="{2C218CCA-62D1-FB5B-EC82-97361ECC074D}"/>
              </a:ext>
            </a:extLst>
          </p:cNvPr>
          <p:cNvSpPr txBox="1">
            <a:spLocks/>
          </p:cNvSpPr>
          <p:nvPr/>
        </p:nvSpPr>
        <p:spPr>
          <a:xfrm>
            <a:off x="775159" y="974695"/>
            <a:ext cx="9776536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Grundläggande principer</a:t>
            </a:r>
            <a:endParaRPr kumimoji="0" lang="sv-SE" sz="4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reycliff CF" pitchFamily="2" charset="77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CFA0E7-0802-1852-F009-2FEAEBFB1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712162"/>
              </p:ext>
            </p:extLst>
          </p:nvPr>
        </p:nvGraphicFramePr>
        <p:xfrm>
          <a:off x="1640305" y="1672390"/>
          <a:ext cx="8174121" cy="481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15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ubrik 1">
            <a:extLst>
              <a:ext uri="{FF2B5EF4-FFF2-40B4-BE49-F238E27FC236}">
                <a16:creationId xmlns:a16="http://schemas.microsoft.com/office/drawing/2014/main" id="{2C218CCA-62D1-FB5B-EC82-97361ECC074D}"/>
              </a:ext>
            </a:extLst>
          </p:cNvPr>
          <p:cNvSpPr txBox="1">
            <a:spLocks/>
          </p:cNvSpPr>
          <p:nvPr/>
        </p:nvSpPr>
        <p:spPr>
          <a:xfrm>
            <a:off x="775159" y="974695"/>
            <a:ext cx="9776536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Motprestation för </a:t>
            </a:r>
            <a:r>
              <a:rPr lang="sv-SE" sz="4000" dirty="0"/>
              <a:t>deltagande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organisationer</a:t>
            </a:r>
            <a:endParaRPr kumimoji="0" lang="sv-SE" sz="4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reycliff CF" pitchFamily="2" charset="77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CFA0E7-0802-1852-F009-2FEAEBFB1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980177"/>
              </p:ext>
            </p:extLst>
          </p:nvPr>
        </p:nvGraphicFramePr>
        <p:xfrm>
          <a:off x="2377573" y="1840832"/>
          <a:ext cx="7436853" cy="464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34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78CAF2-5514-6ADA-54B4-E1A8BC3CD74A}"/>
              </a:ext>
            </a:extLst>
          </p:cNvPr>
          <p:cNvSpPr txBox="1">
            <a:spLocks/>
          </p:cNvSpPr>
          <p:nvPr/>
        </p:nvSpPr>
        <p:spPr>
          <a:xfrm>
            <a:off x="551723" y="667125"/>
            <a:ext cx="9302139" cy="1040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Greycliff CF Heav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 Heavy" pitchFamily="2" charset="77"/>
                <a:ea typeface="+mj-ea"/>
                <a:cs typeface="+mj-cs"/>
              </a:rPr>
              <a:t>Vad ska assistenten hjälpa till med?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61BD515-57BA-35BC-F70D-0C459C22399B}"/>
              </a:ext>
            </a:extLst>
          </p:cNvPr>
          <p:cNvSpPr txBox="1"/>
          <p:nvPr/>
        </p:nvSpPr>
        <p:spPr>
          <a:xfrm>
            <a:off x="1702168" y="3495652"/>
            <a:ext cx="225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Web-baserat gränssnitt</a:t>
            </a:r>
          </a:p>
        </p:txBody>
      </p:sp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B94150A5-16F4-FF59-50A3-7BFCDE8B31ED}"/>
              </a:ext>
            </a:extLst>
          </p:cNvPr>
          <p:cNvSpPr/>
          <p:nvPr/>
        </p:nvSpPr>
        <p:spPr>
          <a:xfrm>
            <a:off x="2175444" y="4145521"/>
            <a:ext cx="1305562" cy="1656114"/>
          </a:xfrm>
          <a:prstGeom prst="roundRect">
            <a:avLst>
              <a:gd name="adj" fmla="val 8964"/>
            </a:avLst>
          </a:prstGeom>
          <a:noFill/>
          <a:ln w="28575" cap="flat" cmpd="sng" algn="ctr">
            <a:solidFill>
              <a:srgbClr val="0D1F2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36D9C90F-ECB6-03F2-EC9A-5A20F3352617}"/>
              </a:ext>
            </a:extLst>
          </p:cNvPr>
          <p:cNvCxnSpPr>
            <a:cxnSpLocks/>
          </p:cNvCxnSpPr>
          <p:nvPr/>
        </p:nvCxnSpPr>
        <p:spPr>
          <a:xfrm>
            <a:off x="2175444" y="5643941"/>
            <a:ext cx="1305562" cy="0"/>
          </a:xfrm>
          <a:prstGeom prst="line">
            <a:avLst/>
          </a:prstGeom>
          <a:noFill/>
          <a:ln w="12700" cap="flat" cmpd="sng" algn="ctr">
            <a:solidFill>
              <a:srgbClr val="0D1F2C"/>
            </a:solidFill>
            <a:prstDash val="solid"/>
            <a:miter lim="800000"/>
          </a:ln>
          <a:effectLst/>
        </p:spPr>
      </p:cxn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67E4D737-1318-6839-A483-B28BE1F44AC1}"/>
              </a:ext>
            </a:extLst>
          </p:cNvPr>
          <p:cNvSpPr/>
          <p:nvPr/>
        </p:nvSpPr>
        <p:spPr>
          <a:xfrm>
            <a:off x="2324326" y="4600108"/>
            <a:ext cx="679330" cy="172881"/>
          </a:xfrm>
          <a:prstGeom prst="roundRect">
            <a:avLst/>
          </a:prstGeom>
          <a:noFill/>
          <a:ln w="9525" cap="flat" cmpd="sng" algn="ctr">
            <a:solidFill>
              <a:srgbClr val="0D1F2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3B05B5D6-57F8-DA03-2268-B6E4A6EC9C38}"/>
              </a:ext>
            </a:extLst>
          </p:cNvPr>
          <p:cNvSpPr/>
          <p:nvPr/>
        </p:nvSpPr>
        <p:spPr>
          <a:xfrm>
            <a:off x="2663991" y="4894210"/>
            <a:ext cx="679330" cy="172881"/>
          </a:xfrm>
          <a:prstGeom prst="roundRect">
            <a:avLst/>
          </a:prstGeom>
          <a:noFill/>
          <a:ln w="9525" cap="flat" cmpd="sng" algn="ctr">
            <a:solidFill>
              <a:srgbClr val="0D1F2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3570357E-A95F-5B44-17B6-49A1F3E037A6}"/>
              </a:ext>
            </a:extLst>
          </p:cNvPr>
          <p:cNvSpPr/>
          <p:nvPr/>
        </p:nvSpPr>
        <p:spPr>
          <a:xfrm>
            <a:off x="2324326" y="5167999"/>
            <a:ext cx="679330" cy="172881"/>
          </a:xfrm>
          <a:prstGeom prst="roundRect">
            <a:avLst/>
          </a:prstGeom>
          <a:noFill/>
          <a:ln w="9525" cap="flat" cmpd="sng" algn="ctr">
            <a:solidFill>
              <a:srgbClr val="0D1F2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1" name="Rundad rektangulär pratbubbla 10">
            <a:extLst>
              <a:ext uri="{FF2B5EF4-FFF2-40B4-BE49-F238E27FC236}">
                <a16:creationId xmlns:a16="http://schemas.microsoft.com/office/drawing/2014/main" id="{A328BACC-05FB-72E2-70CF-FD3C3CC2860D}"/>
              </a:ext>
            </a:extLst>
          </p:cNvPr>
          <p:cNvSpPr/>
          <p:nvPr/>
        </p:nvSpPr>
        <p:spPr>
          <a:xfrm>
            <a:off x="3968876" y="3011488"/>
            <a:ext cx="1895978" cy="914399"/>
          </a:xfrm>
          <a:prstGeom prst="wedgeRoundRectCallout">
            <a:avLst>
              <a:gd name="adj1" fmla="val 50490"/>
              <a:gd name="adj2" fmla="val 7467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Sammanfatta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,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förklara, analysera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mitt dokument.</a:t>
            </a:r>
          </a:p>
        </p:txBody>
      </p:sp>
      <p:sp>
        <p:nvSpPr>
          <p:cNvPr id="15" name="Rundad rektangulär pratbubbla 14">
            <a:extLst>
              <a:ext uri="{FF2B5EF4-FFF2-40B4-BE49-F238E27FC236}">
                <a16:creationId xmlns:a16="http://schemas.microsoft.com/office/drawing/2014/main" id="{41D90E4F-E0D1-F4E3-93F1-9B91AED4F691}"/>
              </a:ext>
            </a:extLst>
          </p:cNvPr>
          <p:cNvSpPr/>
          <p:nvPr/>
        </p:nvSpPr>
        <p:spPr>
          <a:xfrm>
            <a:off x="7347310" y="1947892"/>
            <a:ext cx="1895978" cy="914399"/>
          </a:xfrm>
          <a:prstGeom prst="wedgeRoundRectCallout">
            <a:avLst>
              <a:gd name="adj1" fmla="val -41550"/>
              <a:gd name="adj2" fmla="val 906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Hjälp mig skriva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 ett dokument.</a:t>
            </a:r>
          </a:p>
        </p:txBody>
      </p:sp>
      <p:sp>
        <p:nvSpPr>
          <p:cNvPr id="17" name="Rundad rektangulär pratbubbla 16">
            <a:extLst>
              <a:ext uri="{FF2B5EF4-FFF2-40B4-BE49-F238E27FC236}">
                <a16:creationId xmlns:a16="http://schemas.microsoft.com/office/drawing/2014/main" id="{9F0761A0-AF09-6EE2-21C4-9872CC1E1ED2}"/>
              </a:ext>
            </a:extLst>
          </p:cNvPr>
          <p:cNvSpPr/>
          <p:nvPr/>
        </p:nvSpPr>
        <p:spPr>
          <a:xfrm>
            <a:off x="8098347" y="3080274"/>
            <a:ext cx="1895978" cy="914399"/>
          </a:xfrm>
          <a:prstGeom prst="wedgeRoundRectCallout">
            <a:avLst>
              <a:gd name="adj1" fmla="val -41550"/>
              <a:gd name="adj2" fmla="val 906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Förbättra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 vad jag skrivit.</a:t>
            </a:r>
          </a:p>
        </p:txBody>
      </p:sp>
      <p:sp>
        <p:nvSpPr>
          <p:cNvPr id="19" name="Rundad rektangulär pratbubbla 18">
            <a:extLst>
              <a:ext uri="{FF2B5EF4-FFF2-40B4-BE49-F238E27FC236}">
                <a16:creationId xmlns:a16="http://schemas.microsoft.com/office/drawing/2014/main" id="{050A730B-63F3-262D-AF50-2ABCBC25DA15}"/>
              </a:ext>
            </a:extLst>
          </p:cNvPr>
          <p:cNvSpPr/>
          <p:nvPr/>
        </p:nvSpPr>
        <p:spPr>
          <a:xfrm>
            <a:off x="5199391" y="1947893"/>
            <a:ext cx="1926438" cy="914399"/>
          </a:xfrm>
          <a:prstGeom prst="wedgeRoundRectCallout">
            <a:avLst>
              <a:gd name="adj1" fmla="val 25227"/>
              <a:gd name="adj2" fmla="val 8704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Svara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 på en fråga, redovisa dina källor.</a:t>
            </a:r>
          </a:p>
        </p:txBody>
      </p:sp>
      <p:sp>
        <p:nvSpPr>
          <p:cNvPr id="21" name="Rundad rektangulär pratbubbla 20">
            <a:extLst>
              <a:ext uri="{FF2B5EF4-FFF2-40B4-BE49-F238E27FC236}">
                <a16:creationId xmlns:a16="http://schemas.microsoft.com/office/drawing/2014/main" id="{524EF407-D1E9-2DAF-1B5F-E31271FDDF8B}"/>
              </a:ext>
            </a:extLst>
          </p:cNvPr>
          <p:cNvSpPr/>
          <p:nvPr/>
        </p:nvSpPr>
        <p:spPr>
          <a:xfrm>
            <a:off x="8576706" y="4389905"/>
            <a:ext cx="2624694" cy="914399"/>
          </a:xfrm>
          <a:prstGeom prst="wedgeRoundRectCallout">
            <a:avLst>
              <a:gd name="adj1" fmla="val -65240"/>
              <a:gd name="adj2" fmla="val 96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Stöd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mig i kravställning, upphandling eller ansökan.</a:t>
            </a:r>
          </a:p>
        </p:txBody>
      </p:sp>
      <p:pic>
        <p:nvPicPr>
          <p:cNvPr id="2" name="Bild 1" descr="Man med hel fyllning">
            <a:extLst>
              <a:ext uri="{FF2B5EF4-FFF2-40B4-BE49-F238E27FC236}">
                <a16:creationId xmlns:a16="http://schemas.microsoft.com/office/drawing/2014/main" id="{3D87458A-89BD-B610-7927-81F73B378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571" y="4155321"/>
            <a:ext cx="1770386" cy="1770386"/>
          </a:xfrm>
          <a:prstGeom prst="rect">
            <a:avLst/>
          </a:prstGeom>
        </p:spPr>
      </p:pic>
      <p:sp>
        <p:nvSpPr>
          <p:cNvPr id="12" name="Höger 11">
            <a:extLst>
              <a:ext uri="{FF2B5EF4-FFF2-40B4-BE49-F238E27FC236}">
                <a16:creationId xmlns:a16="http://schemas.microsoft.com/office/drawing/2014/main" id="{5FDC1639-CC50-4211-D2FE-5ED6B72DA624}"/>
              </a:ext>
            </a:extLst>
          </p:cNvPr>
          <p:cNvSpPr/>
          <p:nvPr/>
        </p:nvSpPr>
        <p:spPr>
          <a:xfrm rot="10800000">
            <a:off x="4197031" y="5579696"/>
            <a:ext cx="1679675" cy="132229"/>
          </a:xfrm>
          <a:prstGeom prst="rightArrow">
            <a:avLst>
              <a:gd name="adj1" fmla="val 21896"/>
              <a:gd name="adj2" fmla="val 1267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3" name="Höger 12">
            <a:extLst>
              <a:ext uri="{FF2B5EF4-FFF2-40B4-BE49-F238E27FC236}">
                <a16:creationId xmlns:a16="http://schemas.microsoft.com/office/drawing/2014/main" id="{8E29A887-E758-7CDF-436B-285ED5488C83}"/>
              </a:ext>
            </a:extLst>
          </p:cNvPr>
          <p:cNvSpPr/>
          <p:nvPr/>
        </p:nvSpPr>
        <p:spPr>
          <a:xfrm>
            <a:off x="4187092" y="5044007"/>
            <a:ext cx="1679675" cy="132229"/>
          </a:xfrm>
          <a:prstGeom prst="rightArrow">
            <a:avLst>
              <a:gd name="adj1" fmla="val 21896"/>
              <a:gd name="adj2" fmla="val 1267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8370052-A112-CFFE-5C3F-1A42AE852573}"/>
              </a:ext>
            </a:extLst>
          </p:cNvPr>
          <p:cNvSpPr txBox="1"/>
          <p:nvPr/>
        </p:nvSpPr>
        <p:spPr>
          <a:xfrm>
            <a:off x="4706489" y="473393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Svar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4D23750-215D-1CEA-467F-9811359C26AA}"/>
              </a:ext>
            </a:extLst>
          </p:cNvPr>
          <p:cNvSpPr txBox="1"/>
          <p:nvPr/>
        </p:nvSpPr>
        <p:spPr>
          <a:xfrm>
            <a:off x="4693141" y="523447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Data</a:t>
            </a:r>
          </a:p>
        </p:txBody>
      </p:sp>
      <p:sp>
        <p:nvSpPr>
          <p:cNvPr id="10" name="Höger 9">
            <a:extLst>
              <a:ext uri="{FF2B5EF4-FFF2-40B4-BE49-F238E27FC236}">
                <a16:creationId xmlns:a16="http://schemas.microsoft.com/office/drawing/2014/main" id="{BC053049-EED8-B560-582B-70464F3E76B8}"/>
              </a:ext>
            </a:extLst>
          </p:cNvPr>
          <p:cNvSpPr/>
          <p:nvPr/>
        </p:nvSpPr>
        <p:spPr>
          <a:xfrm rot="10800000">
            <a:off x="4187091" y="4636217"/>
            <a:ext cx="1679675" cy="132229"/>
          </a:xfrm>
          <a:prstGeom prst="rightArrow">
            <a:avLst>
              <a:gd name="adj1" fmla="val 21896"/>
              <a:gd name="adj2" fmla="val 1267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D1F2C"/>
              </a:solidFill>
              <a:effectLst/>
              <a:uLnTx/>
              <a:uFillTx/>
              <a:latin typeface="Greycliff CF" pitchFamily="2" charset="77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819179A-8AC3-9A42-F93F-592A10EDBEEE}"/>
              </a:ext>
            </a:extLst>
          </p:cNvPr>
          <p:cNvSpPr txBox="1"/>
          <p:nvPr/>
        </p:nvSpPr>
        <p:spPr>
          <a:xfrm>
            <a:off x="4600167" y="432808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Frågor</a:t>
            </a:r>
          </a:p>
        </p:txBody>
      </p:sp>
      <p:sp>
        <p:nvSpPr>
          <p:cNvPr id="16" name="Rektangel med rundade hörn 15">
            <a:extLst>
              <a:ext uri="{FF2B5EF4-FFF2-40B4-BE49-F238E27FC236}">
                <a16:creationId xmlns:a16="http://schemas.microsoft.com/office/drawing/2014/main" id="{C74A4915-0669-593F-B2AF-B027CE05E619}"/>
              </a:ext>
            </a:extLst>
          </p:cNvPr>
          <p:cNvSpPr/>
          <p:nvPr/>
        </p:nvSpPr>
        <p:spPr>
          <a:xfrm>
            <a:off x="6168370" y="1545794"/>
            <a:ext cx="751037" cy="5058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RAG</a:t>
            </a:r>
          </a:p>
        </p:txBody>
      </p:sp>
      <p:sp>
        <p:nvSpPr>
          <p:cNvPr id="18" name="Rektangel med rundade hörn 17">
            <a:extLst>
              <a:ext uri="{FF2B5EF4-FFF2-40B4-BE49-F238E27FC236}">
                <a16:creationId xmlns:a16="http://schemas.microsoft.com/office/drawing/2014/main" id="{6756C00F-0A3A-78E8-9938-D022B1A787BD}"/>
              </a:ext>
            </a:extLst>
          </p:cNvPr>
          <p:cNvSpPr/>
          <p:nvPr/>
        </p:nvSpPr>
        <p:spPr>
          <a:xfrm>
            <a:off x="3140796" y="2377532"/>
            <a:ext cx="1434680" cy="6771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Generella förmågor</a:t>
            </a:r>
          </a:p>
        </p:txBody>
      </p:sp>
      <p:sp>
        <p:nvSpPr>
          <p:cNvPr id="20" name="Rektangel med rundade hörn 19">
            <a:extLst>
              <a:ext uri="{FF2B5EF4-FFF2-40B4-BE49-F238E27FC236}">
                <a16:creationId xmlns:a16="http://schemas.microsoft.com/office/drawing/2014/main" id="{1E73C743-C233-FF01-A48E-E2BC2AFDD0C0}"/>
              </a:ext>
            </a:extLst>
          </p:cNvPr>
          <p:cNvSpPr/>
          <p:nvPr/>
        </p:nvSpPr>
        <p:spPr>
          <a:xfrm>
            <a:off x="9464769" y="2678349"/>
            <a:ext cx="1434680" cy="5860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Generella förmågor</a:t>
            </a:r>
          </a:p>
        </p:txBody>
      </p:sp>
      <p:sp>
        <p:nvSpPr>
          <p:cNvPr id="24" name="Rektangel med rundade hörn 23">
            <a:extLst>
              <a:ext uri="{FF2B5EF4-FFF2-40B4-BE49-F238E27FC236}">
                <a16:creationId xmlns:a16="http://schemas.microsoft.com/office/drawing/2014/main" id="{3A29B16E-9E29-24B0-8ABD-14D6B5A0BBFA}"/>
              </a:ext>
            </a:extLst>
          </p:cNvPr>
          <p:cNvSpPr/>
          <p:nvPr/>
        </p:nvSpPr>
        <p:spPr>
          <a:xfrm>
            <a:off x="8525948" y="1585869"/>
            <a:ext cx="1434680" cy="5860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Dokument-generering</a:t>
            </a:r>
          </a:p>
        </p:txBody>
      </p:sp>
      <p:sp>
        <p:nvSpPr>
          <p:cNvPr id="25" name="Rektangel med rundade hörn 24">
            <a:extLst>
              <a:ext uri="{FF2B5EF4-FFF2-40B4-BE49-F238E27FC236}">
                <a16:creationId xmlns:a16="http://schemas.microsoft.com/office/drawing/2014/main" id="{600F1968-70E7-3706-EA5F-2619B81C5491}"/>
              </a:ext>
            </a:extLst>
          </p:cNvPr>
          <p:cNvSpPr/>
          <p:nvPr/>
        </p:nvSpPr>
        <p:spPr>
          <a:xfrm>
            <a:off x="10519469" y="3924703"/>
            <a:ext cx="1434680" cy="5860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D1F2C"/>
                </a:solidFill>
                <a:effectLst/>
                <a:uLnTx/>
                <a:uFillTx/>
                <a:latin typeface="Greycliff CF" pitchFamily="2" charset="77"/>
                <a:ea typeface="+mn-ea"/>
                <a:cs typeface="+mn-cs"/>
              </a:rPr>
              <a:t>Special-träning</a:t>
            </a:r>
          </a:p>
        </p:txBody>
      </p:sp>
    </p:spTree>
    <p:extLst>
      <p:ext uri="{BB962C8B-B14F-4D97-AF65-F5344CB8AC3E}">
        <p14:creationId xmlns:p14="http://schemas.microsoft.com/office/powerpoint/2010/main" val="1745466784"/>
      </p:ext>
    </p:extLst>
  </p:cSld>
  <p:clrMapOvr>
    <a:masterClrMapping/>
  </p:clrMapOvr>
</p:sld>
</file>

<file path=ppt/theme/theme1.xml><?xml version="1.0" encoding="utf-8"?>
<a:theme xmlns:a="http://schemas.openxmlformats.org/drawingml/2006/main" name="3_Kungsbacka2018 Försättsblad">
  <a:themeElements>
    <a:clrScheme name="Kungsbacka2018 - 6 färger">
      <a:dk1>
        <a:sysClr val="windowText" lastClr="000000"/>
      </a:dk1>
      <a:lt1>
        <a:srgbClr val="FFFFFF"/>
      </a:lt1>
      <a:dk2>
        <a:srgbClr val="008282"/>
      </a:dk2>
      <a:lt2>
        <a:srgbClr val="F0ECE6"/>
      </a:lt2>
      <a:accent1>
        <a:srgbClr val="23557D"/>
      </a:accent1>
      <a:accent2>
        <a:srgbClr val="9B2864"/>
      </a:accent2>
      <a:accent3>
        <a:srgbClr val="DC005A"/>
      </a:accent3>
      <a:accent4>
        <a:srgbClr val="0064AF"/>
      </a:accent4>
      <a:accent5>
        <a:srgbClr val="4B9B9B"/>
      </a:accent5>
      <a:accent6>
        <a:srgbClr val="EB5A19"/>
      </a:accent6>
      <a:hlink>
        <a:srgbClr val="0C61AC"/>
      </a:hlink>
      <a:folHlink>
        <a:srgbClr val="7B2E88"/>
      </a:folHlink>
    </a:clrScheme>
    <a:fontScheme name="Work san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sbacka växer, budskap.pptx" id="{736E46F5-2DDB-4A9C-B8CB-A99E430F6269}" vid="{0D47618F-A733-4209-A60D-AE02026F6BC2}"/>
    </a:ext>
  </a:extLst>
</a:theme>
</file>

<file path=ppt/theme/theme2.xml><?xml version="1.0" encoding="utf-8"?>
<a:theme xmlns:a="http://schemas.openxmlformats.org/drawingml/2006/main" name="4_Kungsbacka2018 vit, för användning med diagram, smart-art och annan grafik">
  <a:themeElements>
    <a:clrScheme name="Kungsbacka2018 - 6 färger">
      <a:dk1>
        <a:sysClr val="windowText" lastClr="000000"/>
      </a:dk1>
      <a:lt1>
        <a:srgbClr val="FFFFFF"/>
      </a:lt1>
      <a:dk2>
        <a:srgbClr val="008282"/>
      </a:dk2>
      <a:lt2>
        <a:srgbClr val="F0ECE6"/>
      </a:lt2>
      <a:accent1>
        <a:srgbClr val="23557D"/>
      </a:accent1>
      <a:accent2>
        <a:srgbClr val="9B2864"/>
      </a:accent2>
      <a:accent3>
        <a:srgbClr val="DC005A"/>
      </a:accent3>
      <a:accent4>
        <a:srgbClr val="0064AF"/>
      </a:accent4>
      <a:accent5>
        <a:srgbClr val="4B9B9B"/>
      </a:accent5>
      <a:accent6>
        <a:srgbClr val="EB5A19"/>
      </a:accent6>
      <a:hlink>
        <a:srgbClr val="0C61AC"/>
      </a:hlink>
      <a:folHlink>
        <a:srgbClr val="7B2E88"/>
      </a:folHlink>
    </a:clrScheme>
    <a:fontScheme name="Work san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sbacka2018.potx" id="{0DC53293-ADA0-4628-B987-62BB771C5BB5}" vid="{6C44B1AB-5365-4ED8-99DD-E66324D13AE4}"/>
    </a:ext>
  </a:extLst>
</a:theme>
</file>

<file path=ppt/theme/theme3.xml><?xml version="1.0" encoding="utf-8"?>
<a:theme xmlns:a="http://schemas.openxmlformats.org/drawingml/2006/main" name="Kungsbacka2018 helbilder">
  <a:themeElements>
    <a:clrScheme name="Kungsbacka2018 - 6 färger">
      <a:dk1>
        <a:sysClr val="windowText" lastClr="000000"/>
      </a:dk1>
      <a:lt1>
        <a:srgbClr val="FFFFFF"/>
      </a:lt1>
      <a:dk2>
        <a:srgbClr val="008282"/>
      </a:dk2>
      <a:lt2>
        <a:srgbClr val="F0ECE6"/>
      </a:lt2>
      <a:accent1>
        <a:srgbClr val="23557D"/>
      </a:accent1>
      <a:accent2>
        <a:srgbClr val="9B2864"/>
      </a:accent2>
      <a:accent3>
        <a:srgbClr val="DC005A"/>
      </a:accent3>
      <a:accent4>
        <a:srgbClr val="0064AF"/>
      </a:accent4>
      <a:accent5>
        <a:srgbClr val="4B9B9B"/>
      </a:accent5>
      <a:accent6>
        <a:srgbClr val="EB5A19"/>
      </a:accent6>
      <a:hlink>
        <a:srgbClr val="0C61AC"/>
      </a:hlink>
      <a:folHlink>
        <a:srgbClr val="7B2E88"/>
      </a:folHlink>
    </a:clrScheme>
    <a:fontScheme name="Work san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50E6F92-B938-43C5-A832-0B396B9BF837}" vid="{8944BA5F-6D7B-4AC0-97F1-18640F20A0EE}"/>
    </a:ext>
  </a:extLst>
</a:theme>
</file>

<file path=ppt/theme/theme4.xml><?xml version="1.0" encoding="utf-8"?>
<a:theme xmlns:a="http://schemas.openxmlformats.org/drawingml/2006/main" name="Kungsbacka2018 Avsnittsrubriker">
  <a:themeElements>
    <a:clrScheme name="Kungsbacka2018 - 6 färger">
      <a:dk1>
        <a:sysClr val="windowText" lastClr="000000"/>
      </a:dk1>
      <a:lt1>
        <a:srgbClr val="FFFFFF"/>
      </a:lt1>
      <a:dk2>
        <a:srgbClr val="008282"/>
      </a:dk2>
      <a:lt2>
        <a:srgbClr val="F0ECE6"/>
      </a:lt2>
      <a:accent1>
        <a:srgbClr val="23557D"/>
      </a:accent1>
      <a:accent2>
        <a:srgbClr val="9B2864"/>
      </a:accent2>
      <a:accent3>
        <a:srgbClr val="DC005A"/>
      </a:accent3>
      <a:accent4>
        <a:srgbClr val="0064AF"/>
      </a:accent4>
      <a:accent5>
        <a:srgbClr val="4B9B9B"/>
      </a:accent5>
      <a:accent6>
        <a:srgbClr val="EB5A19"/>
      </a:accent6>
      <a:hlink>
        <a:srgbClr val="0C61AC"/>
      </a:hlink>
      <a:folHlink>
        <a:srgbClr val="7B2E88"/>
      </a:folHlink>
    </a:clrScheme>
    <a:fontScheme name="Work san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50E6F92-B938-43C5-A832-0B396B9BF837}" vid="{40A3F64C-9C06-49C0-B62C-F6C77CD4FA18}"/>
    </a:ext>
  </a:extLst>
</a:theme>
</file>

<file path=ppt/theme/theme5.xml><?xml version="1.0" encoding="utf-8"?>
<a:theme xmlns:a="http://schemas.openxmlformats.org/drawingml/2006/main" name="Kungsbacka2018 Försättsblad">
  <a:themeElements>
    <a:clrScheme name="Kungsbacka2018 - 6 färger">
      <a:dk1>
        <a:sysClr val="windowText" lastClr="000000"/>
      </a:dk1>
      <a:lt1>
        <a:srgbClr val="FFFFFF"/>
      </a:lt1>
      <a:dk2>
        <a:srgbClr val="008282"/>
      </a:dk2>
      <a:lt2>
        <a:srgbClr val="F0ECE6"/>
      </a:lt2>
      <a:accent1>
        <a:srgbClr val="23557D"/>
      </a:accent1>
      <a:accent2>
        <a:srgbClr val="9B2864"/>
      </a:accent2>
      <a:accent3>
        <a:srgbClr val="DC005A"/>
      </a:accent3>
      <a:accent4>
        <a:srgbClr val="0064AF"/>
      </a:accent4>
      <a:accent5>
        <a:srgbClr val="4B9B9B"/>
      </a:accent5>
      <a:accent6>
        <a:srgbClr val="EB5A19"/>
      </a:accent6>
      <a:hlink>
        <a:srgbClr val="0C61AC"/>
      </a:hlink>
      <a:folHlink>
        <a:srgbClr val="7B2E88"/>
      </a:folHlink>
    </a:clrScheme>
    <a:fontScheme name="Work san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50E6F92-B938-43C5-A832-0B396B9BF837}" vid="{11454536-4BD0-4473-B4EA-30B018259B78}"/>
    </a:ext>
  </a:extLst>
</a:theme>
</file>

<file path=ppt/theme/theme6.xml><?xml version="1.0" encoding="utf-8"?>
<a:theme xmlns:a="http://schemas.openxmlformats.org/drawingml/2006/main" name="AI SWEDEN">
  <a:themeElements>
    <a:clrScheme name="AI Sweden">
      <a:dk1>
        <a:srgbClr val="0D1F2C"/>
      </a:dk1>
      <a:lt1>
        <a:srgbClr val="FFFDF9"/>
      </a:lt1>
      <a:dk2>
        <a:srgbClr val="0D1F2C"/>
      </a:dk2>
      <a:lt2>
        <a:srgbClr val="F4F1E4"/>
      </a:lt2>
      <a:accent1>
        <a:srgbClr val="FFC800"/>
      </a:accent1>
      <a:accent2>
        <a:srgbClr val="00759C"/>
      </a:accent2>
      <a:accent3>
        <a:srgbClr val="004E68"/>
      </a:accent3>
      <a:accent4>
        <a:srgbClr val="0D1F2C"/>
      </a:accent4>
      <a:accent5>
        <a:srgbClr val="FF153B"/>
      </a:accent5>
      <a:accent6>
        <a:srgbClr val="34AF8F"/>
      </a:accent6>
      <a:hlink>
        <a:srgbClr val="004E68"/>
      </a:hlink>
      <a:folHlink>
        <a:srgbClr val="0075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b="0" i="0" dirty="0" smtClean="0">
            <a:solidFill>
              <a:schemeClr val="bg1"/>
            </a:solidFill>
            <a:latin typeface="Greycliff CF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1"/>
            </a:solidFill>
            <a:latin typeface="Greycliff CF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Kungsbacka2018 Försättsblad">
  <a:themeElements>
    <a:clrScheme name="Kungsbacka2018 - 6 färger">
      <a:dk1>
        <a:sysClr val="windowText" lastClr="000000"/>
      </a:dk1>
      <a:lt1>
        <a:srgbClr val="FFFFFF"/>
      </a:lt1>
      <a:dk2>
        <a:srgbClr val="008282"/>
      </a:dk2>
      <a:lt2>
        <a:srgbClr val="F0ECE6"/>
      </a:lt2>
      <a:accent1>
        <a:srgbClr val="23557D"/>
      </a:accent1>
      <a:accent2>
        <a:srgbClr val="9B2864"/>
      </a:accent2>
      <a:accent3>
        <a:srgbClr val="DC005A"/>
      </a:accent3>
      <a:accent4>
        <a:srgbClr val="0064AF"/>
      </a:accent4>
      <a:accent5>
        <a:srgbClr val="4B9B9B"/>
      </a:accent5>
      <a:accent6>
        <a:srgbClr val="EB5A19"/>
      </a:accent6>
      <a:hlink>
        <a:srgbClr val="0C61AC"/>
      </a:hlink>
      <a:folHlink>
        <a:srgbClr val="7B2E88"/>
      </a:folHlink>
    </a:clrScheme>
    <a:fontScheme name="Work san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sbacka2018.potx" id="{94A644D7-D774-4F9D-B928-1220AB2280DF}" vid="{56559636-EC37-47F8-AC20-CA4372A4B35B}"/>
    </a:ext>
  </a:extLst>
</a:theme>
</file>

<file path=ppt/theme/theme8.xml><?xml version="1.0" encoding="utf-8"?>
<a:theme xmlns:a="http://schemas.openxmlformats.org/drawingml/2006/main" name="1_Kungsbacka2018 helbilder">
  <a:themeElements>
    <a:clrScheme name="Kungsbacka2018 - 6 färger">
      <a:dk1>
        <a:sysClr val="windowText" lastClr="000000"/>
      </a:dk1>
      <a:lt1>
        <a:srgbClr val="FFFFFF"/>
      </a:lt1>
      <a:dk2>
        <a:srgbClr val="008282"/>
      </a:dk2>
      <a:lt2>
        <a:srgbClr val="F0ECE6"/>
      </a:lt2>
      <a:accent1>
        <a:srgbClr val="23557D"/>
      </a:accent1>
      <a:accent2>
        <a:srgbClr val="9B2864"/>
      </a:accent2>
      <a:accent3>
        <a:srgbClr val="DC005A"/>
      </a:accent3>
      <a:accent4>
        <a:srgbClr val="0064AF"/>
      </a:accent4>
      <a:accent5>
        <a:srgbClr val="4B9B9B"/>
      </a:accent5>
      <a:accent6>
        <a:srgbClr val="EB5A19"/>
      </a:accent6>
      <a:hlink>
        <a:srgbClr val="0C61AC"/>
      </a:hlink>
      <a:folHlink>
        <a:srgbClr val="7B2E88"/>
      </a:folHlink>
    </a:clrScheme>
    <a:fontScheme name="Work san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sbacka2018.potx" id="{0DC53293-ADA0-4628-B987-62BB771C5BB5}" vid="{273000F6-4759-4AB7-85C4-2FC0EBBF8CF5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F79A0B2ECC548BE9DE1FC4DB7FD9F" ma:contentTypeVersion="18" ma:contentTypeDescription="Create a new document." ma:contentTypeScope="" ma:versionID="ca0bf33f7539a860ed8757a1275c0287">
  <xsd:schema xmlns:xsd="http://www.w3.org/2001/XMLSchema" xmlns:xs="http://www.w3.org/2001/XMLSchema" xmlns:p="http://schemas.microsoft.com/office/2006/metadata/properties" xmlns:ns3="00e7bb5d-7563-4aaf-9cf1-eb1e008b9506" xmlns:ns4="347109db-955b-4f91-ba51-cd40bc012bcc" targetNamespace="http://schemas.microsoft.com/office/2006/metadata/properties" ma:root="true" ma:fieldsID="0087b96cb353fae4aa2ae5a5637279d7" ns3:_="" ns4:_="">
    <xsd:import namespace="00e7bb5d-7563-4aaf-9cf1-eb1e008b9506"/>
    <xsd:import namespace="347109db-955b-4f91-ba51-cd40bc012b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7bb5d-7563-4aaf-9cf1-eb1e008b9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109db-955b-4f91-ba51-cd40bc012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7109db-955b-4f91-ba51-cd40bc012bcc" xsi:nil="true"/>
  </documentManagement>
</p:properties>
</file>

<file path=customXml/itemProps1.xml><?xml version="1.0" encoding="utf-8"?>
<ds:datastoreItem xmlns:ds="http://schemas.openxmlformats.org/officeDocument/2006/customXml" ds:itemID="{5F563BBC-99A1-42D6-9C8F-FBB0217B6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7bb5d-7563-4aaf-9cf1-eb1e008b9506"/>
    <ds:schemaRef ds:uri="347109db-955b-4f91-ba51-cd40bc012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EA15E2-D8A6-490B-A2B7-A0264A688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9E7996-BAFA-4774-AADA-270A9555DBF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0e7bb5d-7563-4aaf-9cf1-eb1e008b9506"/>
    <ds:schemaRef ds:uri="http://schemas.microsoft.com/office/2006/documentManagement/types"/>
    <ds:schemaRef ds:uri="347109db-955b-4f91-ba51-cd40bc012b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850</Words>
  <Application>Microsoft Office PowerPoint</Application>
  <PresentationFormat>Bredbild</PresentationFormat>
  <Paragraphs>235</Paragraphs>
  <Slides>21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21</vt:i4>
      </vt:variant>
    </vt:vector>
  </HeadingPairs>
  <TitlesOfParts>
    <vt:vector size="36" baseType="lpstr">
      <vt:lpstr>Arial</vt:lpstr>
      <vt:lpstr>Calibri</vt:lpstr>
      <vt:lpstr>Greycliff CF</vt:lpstr>
      <vt:lpstr>Greycliff CF Extra Light</vt:lpstr>
      <vt:lpstr>Greycliff CF Heavy</vt:lpstr>
      <vt:lpstr>Wingdings</vt:lpstr>
      <vt:lpstr>Work Sans</vt:lpstr>
      <vt:lpstr>3_Kungsbacka2018 Försättsblad</vt:lpstr>
      <vt:lpstr>4_Kungsbacka2018 vit, för användning med diagram, smart-art och annan grafik</vt:lpstr>
      <vt:lpstr>Kungsbacka2018 helbilder</vt:lpstr>
      <vt:lpstr>Kungsbacka2018 Avsnittsrubriker</vt:lpstr>
      <vt:lpstr>Kungsbacka2018 Försättsblad</vt:lpstr>
      <vt:lpstr>AI SWEDEN</vt:lpstr>
      <vt:lpstr>1_Kungsbacka2018 Försättsblad</vt:lpstr>
      <vt:lpstr>1_Kungsbacka2018 helbilder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Organisering </vt:lpstr>
      <vt:lpstr>PowerPoint-presentation</vt:lpstr>
      <vt:lpstr>PowerPoint-presentation</vt:lpstr>
      <vt:lpstr>Fas 1</vt:lpstr>
      <vt:lpstr>Fas 1</vt:lpstr>
      <vt:lpstr>Tack för att ni lyssnade!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Aronsson</dc:creator>
  <cp:lastModifiedBy>Emil Joelsson</cp:lastModifiedBy>
  <cp:revision>4</cp:revision>
  <cp:lastPrinted>2023-09-18T08:51:51Z</cp:lastPrinted>
  <dcterms:created xsi:type="dcterms:W3CDTF">2023-09-14T08:29:01Z</dcterms:created>
  <dcterms:modified xsi:type="dcterms:W3CDTF">2024-03-14T10:58:46Z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0x010100B71F79A0B2ECC548BE9DE1FC4DB7FD9F</vt:lpwstr>
  </property>
</Properties>
</file>