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7" r:id="rId3"/>
    <p:sldId id="502" r:id="rId4"/>
    <p:sldId id="553" r:id="rId5"/>
    <p:sldId id="562" r:id="rId6"/>
    <p:sldId id="563" r:id="rId7"/>
    <p:sldId id="573" r:id="rId8"/>
    <p:sldId id="564" r:id="rId9"/>
    <p:sldId id="565" r:id="rId10"/>
    <p:sldId id="566" r:id="rId11"/>
    <p:sldId id="567" r:id="rId12"/>
    <p:sldId id="569" r:id="rId13"/>
    <p:sldId id="347" r:id="rId14"/>
    <p:sldId id="558" r:id="rId15"/>
    <p:sldId id="574" r:id="rId16"/>
    <p:sldId id="575" r:id="rId17"/>
    <p:sldId id="568" r:id="rId18"/>
    <p:sldId id="485" r:id="rId19"/>
    <p:sldId id="570" r:id="rId20"/>
    <p:sldId id="571" r:id="rId21"/>
    <p:sldId id="572" r:id="rId22"/>
    <p:sldId id="577" r:id="rId23"/>
    <p:sldId id="559" r:id="rId24"/>
    <p:sldId id="576" r:id="rId25"/>
    <p:sldId id="560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031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01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36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63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359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18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21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84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4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32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54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7C583-55E7-4E03-AC70-BE16AFEFB430}" type="datetimeFigureOut">
              <a:rPr lang="sv-SE" smtClean="0"/>
              <a:t>2025-11-17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34E1B-52F6-40DD-A851-E712558303F1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/>
          <p:cNvGrpSpPr/>
          <p:nvPr userDrawn="1"/>
        </p:nvGrpSpPr>
        <p:grpSpPr>
          <a:xfrm>
            <a:off x="62061" y="1814136"/>
            <a:ext cx="1706780" cy="4821601"/>
            <a:chOff x="122176" y="1219199"/>
            <a:chExt cx="1829732" cy="5168937"/>
          </a:xfrm>
        </p:grpSpPr>
        <p:pic>
          <p:nvPicPr>
            <p:cNvPr id="15" name="Picture 2" descr="https://media.licdn.com/media/p/5/005/029/281/04ef3bf.pn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4" r="26987"/>
            <a:stretch/>
          </p:blipFill>
          <p:spPr bwMode="auto">
            <a:xfrm>
              <a:off x="122176" y="1219199"/>
              <a:ext cx="1829732" cy="1231013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www.studeravidare.se/scripts/php/thumb.php?src=/uploads/hkr/6.jpg&amp;w=590&amp;h=350&amp;q=100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84" r="44971"/>
            <a:stretch/>
          </p:blipFill>
          <p:spPr bwMode="auto">
            <a:xfrm>
              <a:off x="127658" y="2762249"/>
              <a:ext cx="1824250" cy="1571625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studeravidare.se/scripts/php/thumb.php?src=/uploads/hkr/5.jpg&amp;w=590&amp;h=350&amp;q=100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0" r="48701"/>
            <a:stretch/>
          </p:blipFill>
          <p:spPr bwMode="auto">
            <a:xfrm>
              <a:off x="122176" y="4645912"/>
              <a:ext cx="1829732" cy="174222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Bildobjekt 4" descr="HKR_ppt_rgb_eng.pdf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4073" r="53042" b="73705"/>
          <a:stretch/>
        </p:blipFill>
        <p:spPr bwMode="auto">
          <a:xfrm>
            <a:off x="36443" y="80523"/>
            <a:ext cx="400215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38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301531" y="2804420"/>
            <a:ext cx="7486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atin typeface="Seaford" panose="00000500000000000000" pitchFamily="2" charset="0"/>
                <a:cs typeface="Biome" panose="020B0503030204020804" pitchFamily="34" charset="0"/>
              </a:rPr>
              <a:t>Datadriven skolutveckling</a:t>
            </a:r>
            <a:br>
              <a:rPr lang="sv-SE" sz="4400" dirty="0">
                <a:latin typeface="ScalaSansLF-Regular" panose="02000503000000000000" pitchFamily="2" charset="0"/>
              </a:rPr>
            </a:br>
            <a:endParaRPr lang="sv-SE" sz="3600" dirty="0">
              <a:latin typeface="ScalaSansLF-Regular" panose="02000503000000000000" pitchFamily="2" charset="0"/>
            </a:endParaRPr>
          </a:p>
          <a:p>
            <a:pPr algn="ctr"/>
            <a:r>
              <a:rPr lang="en-US" sz="2400" dirty="0">
                <a:latin typeface="Ink Free" panose="03080402000500000000" pitchFamily="66" charset="0"/>
              </a:rPr>
              <a:t>Anders Jönsson</a:t>
            </a:r>
          </a:p>
        </p:txBody>
      </p:sp>
      <p:cxnSp>
        <p:nvCxnSpPr>
          <p:cNvPr id="8" name="Rak 7"/>
          <p:cNvCxnSpPr/>
          <p:nvPr/>
        </p:nvCxnSpPr>
        <p:spPr>
          <a:xfrm>
            <a:off x="3744443" y="3666887"/>
            <a:ext cx="6600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3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5B0F1-3108-69AA-160B-71C7EF495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7CD0EFBA-E359-0BF1-C5A2-D735A449F423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(1) Undervisningens kvalitet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Hur mäter man undervisningens kvalitet?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FDD4D0BC-B7C8-D68F-4097-7C3B6CD9D5D3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942C2AF-A372-012F-5732-8CA90BDB1549}"/>
              </a:ext>
            </a:extLst>
          </p:cNvPr>
          <p:cNvSpPr txBox="1"/>
          <p:nvPr/>
        </p:nvSpPr>
        <p:spPr>
          <a:xfrm>
            <a:off x="2938461" y="3942281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vanligt svar: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Med systematiska klassrumsobservationer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3E68882-E7A4-7A4C-315E-A327CF4784CD}"/>
              </a:ext>
            </a:extLst>
          </p:cNvPr>
          <p:cNvSpPr txBox="1"/>
          <p:nvPr/>
        </p:nvSpPr>
        <p:spPr>
          <a:xfrm>
            <a:off x="2938461" y="4628259"/>
            <a:ext cx="8653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Fördel: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Kan ge detaljerad och nyanserad bild av undervisningens kvalitet. </a:t>
            </a:r>
          </a:p>
          <a:p>
            <a:pPr defTabSz="457200">
              <a:defRPr/>
            </a:pPr>
            <a:endParaRPr lang="sv-SE" sz="2000" b="1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Utmaning: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Kräver upprepade observationer och kalibrerade observatörer </a:t>
            </a:r>
            <a:b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</a:b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tids- och kostnadskrävande.</a:t>
            </a:r>
          </a:p>
        </p:txBody>
      </p:sp>
    </p:spTree>
    <p:extLst>
      <p:ext uri="{BB962C8B-B14F-4D97-AF65-F5344CB8AC3E}">
        <p14:creationId xmlns:p14="http://schemas.microsoft.com/office/powerpoint/2010/main" val="372782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753D4-F494-268E-C5DE-8D9D0A1E0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D6D73841-7D9C-B437-E505-7627C8ABEDF5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(1) Undervisningens kvalitet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Hur mäter man undervisningens kvalitet?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009A1C93-E00C-F161-DC4F-DC8D9E8E146E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A5060B93-59D1-2F1A-867B-EB36FBEBC6CB}"/>
              </a:ext>
            </a:extLst>
          </p:cNvPr>
          <p:cNvSpPr txBox="1"/>
          <p:nvPr/>
        </p:nvSpPr>
        <p:spPr>
          <a:xfrm>
            <a:off x="2938461" y="3942281"/>
            <a:ext cx="865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pragmatiskt svar: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Mät </a:t>
            </a:r>
            <a:r>
              <a:rPr lang="sv-SE" sz="2000" u="sng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undervisningens förutsättningar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, som storlek på elevgrupper, hög lärartäthet, hög andel legitimerade lärare, tillräcklig planeringstid och möjligheter till samarbete.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A92F903-2466-08ED-129D-96339E2355A4}"/>
              </a:ext>
            </a:extLst>
          </p:cNvPr>
          <p:cNvSpPr txBox="1"/>
          <p:nvPr/>
        </p:nvSpPr>
        <p:spPr>
          <a:xfrm>
            <a:off x="2938461" y="5264754"/>
            <a:ext cx="8653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Fördel: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Relativt enkelt att samla in och sammanställa. </a:t>
            </a:r>
          </a:p>
          <a:p>
            <a:pPr defTabSz="457200">
              <a:defRPr/>
            </a:pPr>
            <a:endParaRPr lang="sv-SE" sz="2000" b="1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Utmaning: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Goda förutsättningar innebär inte per automatik god undervisning.</a:t>
            </a:r>
          </a:p>
        </p:txBody>
      </p:sp>
    </p:spTree>
    <p:extLst>
      <p:ext uri="{BB962C8B-B14F-4D97-AF65-F5344CB8AC3E}">
        <p14:creationId xmlns:p14="http://schemas.microsoft.com/office/powerpoint/2010/main" val="143172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CE72A-4E02-F1BC-DA1B-EEC1AA43A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1EE7A47-C4A1-9958-B58B-25C68ECC8BB9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(2) Elevers kunskapsutveckling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/>
              <a:t>Vilka mått på måluppfyllelse och progression finns att tillgå?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E2816875-6418-2A92-62F3-0DD1CD2E2650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FCBD8F9E-214E-37F1-9E97-EE30B4C7A20B}"/>
              </a:ext>
            </a:extLst>
          </p:cNvPr>
          <p:cNvSpPr txBox="1"/>
          <p:nvPr/>
        </p:nvSpPr>
        <p:spPr>
          <a:xfrm>
            <a:off x="2938461" y="3942281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vanligt svar: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Betyg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2AA8524-A9C8-E276-25B4-ABA57E718D04}"/>
              </a:ext>
            </a:extLst>
          </p:cNvPr>
          <p:cNvSpPr txBox="1"/>
          <p:nvPr/>
        </p:nvSpPr>
        <p:spPr>
          <a:xfrm>
            <a:off x="2938461" y="4828314"/>
            <a:ext cx="865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Fördel: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Finns tillgängliga i flera årskurser och i samtliga ämnen (jfr NP)</a:t>
            </a:r>
            <a:r>
              <a:rPr lang="sv-SE" sz="2000" dirty="0"/>
              <a:t>.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</a:p>
          <a:p>
            <a:pPr defTabSz="457200">
              <a:defRPr/>
            </a:pPr>
            <a:endParaRPr lang="sv-SE" sz="2000" b="1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Utmaning: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Mätsäkerheten i betyg är mycket låg.  </a:t>
            </a:r>
          </a:p>
        </p:txBody>
      </p:sp>
    </p:spTree>
    <p:extLst>
      <p:ext uri="{BB962C8B-B14F-4D97-AF65-F5344CB8AC3E}">
        <p14:creationId xmlns:p14="http://schemas.microsoft.com/office/powerpoint/2010/main" val="19206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938461" y="1517366"/>
            <a:ext cx="8653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atin typeface="Seaford" panose="00000500000000000000" pitchFamily="2" charset="0"/>
                <a:cs typeface="Biome" panose="020B0503030204020804" pitchFamily="34" charset="0"/>
              </a:rPr>
              <a:t>Reliabilitet</a:t>
            </a: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01" y="3385982"/>
            <a:ext cx="5762339" cy="1707801"/>
          </a:xfrm>
          <a:prstGeom prst="rect">
            <a:avLst/>
          </a:prstGeom>
        </p:spPr>
      </p:pic>
      <p:cxnSp>
        <p:nvCxnSpPr>
          <p:cNvPr id="2" name="Rak 7">
            <a:extLst>
              <a:ext uri="{FF2B5EF4-FFF2-40B4-BE49-F238E27FC236}">
                <a16:creationId xmlns:a16="http://schemas.microsoft.com/office/drawing/2014/main" id="{22EC075A-321E-5BF1-FBE6-01054D04C5CD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01A71E7F-0B69-716E-D3E2-533B181ECD73}"/>
              </a:ext>
            </a:extLst>
          </p:cNvPr>
          <p:cNvSpPr/>
          <p:nvPr/>
        </p:nvSpPr>
        <p:spPr>
          <a:xfrm>
            <a:off x="7082118" y="3702423"/>
            <a:ext cx="2312894" cy="286871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91048-F8F3-7AA0-0FCC-5C3BF2DD1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491A781-8334-F35A-C8D5-534934921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79" y="2548646"/>
            <a:ext cx="6081996" cy="4309354"/>
          </a:xfrm>
          <a:prstGeom prst="rect">
            <a:avLst/>
          </a:prstGeom>
        </p:spPr>
      </p:pic>
      <p:cxnSp>
        <p:nvCxnSpPr>
          <p:cNvPr id="2" name="Rak 7">
            <a:extLst>
              <a:ext uri="{FF2B5EF4-FFF2-40B4-BE49-F238E27FC236}">
                <a16:creationId xmlns:a16="http://schemas.microsoft.com/office/drawing/2014/main" id="{C602F226-4C21-1A0F-DA53-8A50CC558584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2B7261A6-3E37-F523-4D84-44209C8E10CD}"/>
              </a:ext>
            </a:extLst>
          </p:cNvPr>
          <p:cNvSpPr txBox="1"/>
          <p:nvPr/>
        </p:nvSpPr>
        <p:spPr>
          <a:xfrm>
            <a:off x="2938461" y="1517366"/>
            <a:ext cx="865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atin typeface="Seaford" panose="00000500000000000000" pitchFamily="2" charset="0"/>
                <a:cs typeface="Biome" panose="020B0503030204020804" pitchFamily="34" charset="0"/>
              </a:rPr>
              <a:t>Vad betygsätts? 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5AA4820-596E-5886-9F5F-EDFF2166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03" y="2548646"/>
            <a:ext cx="3062492" cy="421207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4E218010-3694-5CB8-D940-F74716E52BFA}"/>
              </a:ext>
            </a:extLst>
          </p:cNvPr>
          <p:cNvGrpSpPr/>
          <p:nvPr/>
        </p:nvGrpSpPr>
        <p:grpSpPr>
          <a:xfrm>
            <a:off x="7687156" y="3122579"/>
            <a:ext cx="2166963" cy="612842"/>
            <a:chOff x="7687156" y="3122579"/>
            <a:chExt cx="2166963" cy="612842"/>
          </a:xfrm>
        </p:grpSpPr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380F95F1-B64B-7315-D597-EB0E19524CA2}"/>
                </a:ext>
              </a:extLst>
            </p:cNvPr>
            <p:cNvSpPr/>
            <p:nvPr/>
          </p:nvSpPr>
          <p:spPr>
            <a:xfrm>
              <a:off x="7687156" y="3122579"/>
              <a:ext cx="797669" cy="612842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1320AA83-90A7-A55F-0FB1-2734F91DD132}"/>
                </a:ext>
              </a:extLst>
            </p:cNvPr>
            <p:cNvSpPr/>
            <p:nvPr/>
          </p:nvSpPr>
          <p:spPr>
            <a:xfrm>
              <a:off x="9167374" y="3122579"/>
              <a:ext cx="686745" cy="612842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46A60FFF-C2C7-B45A-5FC0-51321E43204F}"/>
              </a:ext>
            </a:extLst>
          </p:cNvPr>
          <p:cNvGrpSpPr/>
          <p:nvPr/>
        </p:nvGrpSpPr>
        <p:grpSpPr>
          <a:xfrm>
            <a:off x="8465369" y="5671371"/>
            <a:ext cx="2799260" cy="612842"/>
            <a:chOff x="7687156" y="3122579"/>
            <a:chExt cx="2799260" cy="612842"/>
          </a:xfrm>
        </p:grpSpPr>
        <p:sp>
          <p:nvSpPr>
            <p:cNvPr id="16" name="Rektangel: rundade hörn 15">
              <a:extLst>
                <a:ext uri="{FF2B5EF4-FFF2-40B4-BE49-F238E27FC236}">
                  <a16:creationId xmlns:a16="http://schemas.microsoft.com/office/drawing/2014/main" id="{EEE94138-49BE-7F3B-91A8-0566E7604374}"/>
                </a:ext>
              </a:extLst>
            </p:cNvPr>
            <p:cNvSpPr/>
            <p:nvPr/>
          </p:nvSpPr>
          <p:spPr>
            <a:xfrm>
              <a:off x="7687156" y="3122579"/>
              <a:ext cx="702005" cy="612842"/>
            </a:xfrm>
            <a:prstGeom prst="roundRect">
              <a:avLst/>
            </a:prstGeom>
            <a:noFill/>
            <a:ln w="76200">
              <a:solidFill>
                <a:schemeClr val="accent5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7C58C516-A2F9-661F-27C5-85EC6BDA0573}"/>
                </a:ext>
              </a:extLst>
            </p:cNvPr>
            <p:cNvSpPr/>
            <p:nvPr/>
          </p:nvSpPr>
          <p:spPr>
            <a:xfrm>
              <a:off x="9799671" y="3122579"/>
              <a:ext cx="686745" cy="612842"/>
            </a:xfrm>
            <a:prstGeom prst="roundRect">
              <a:avLst/>
            </a:prstGeom>
            <a:noFill/>
            <a:ln w="76200">
              <a:solidFill>
                <a:schemeClr val="accent5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7729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3CB21-98E1-FF09-23C0-C35008A0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9B719EA5-79ED-2FA6-47BD-540979876950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(2) Elevers kunskapsutveckling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/>
              <a:t>Vilka mått på måluppfyllelse och progression finns att tillgå?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35F6C279-A25A-96DD-1EC8-3E765D8B2A65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36F6F32E-68AC-325C-2470-E3F697F65AFE}"/>
              </a:ext>
            </a:extLst>
          </p:cNvPr>
          <p:cNvSpPr txBox="1"/>
          <p:nvPr/>
        </p:nvSpPr>
        <p:spPr>
          <a:xfrm>
            <a:off x="2938461" y="3942281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vanligt svar: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Betyg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EF5C8B5-11C8-C3CE-EE11-078B78346108}"/>
              </a:ext>
            </a:extLst>
          </p:cNvPr>
          <p:cNvSpPr txBox="1"/>
          <p:nvPr/>
        </p:nvSpPr>
        <p:spPr>
          <a:xfrm>
            <a:off x="2938461" y="4828314"/>
            <a:ext cx="8653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Fördel: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Finns tillgängliga i flera årskurser och i samtliga ämnen (jfr NP)</a:t>
            </a:r>
            <a:r>
              <a:rPr lang="sv-SE" sz="2000" dirty="0"/>
              <a:t>.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</a:p>
          <a:p>
            <a:pPr defTabSz="457200">
              <a:defRPr/>
            </a:pPr>
            <a:endParaRPr lang="sv-SE" sz="2000" b="1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Utmaning: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Mätsäkerheten i betyg är mycket låg.  </a:t>
            </a: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Ytterligare utmaning: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Betygskriterierna är för »trubbiga«.</a:t>
            </a:r>
          </a:p>
        </p:txBody>
      </p:sp>
    </p:spTree>
    <p:extLst>
      <p:ext uri="{BB962C8B-B14F-4D97-AF65-F5344CB8AC3E}">
        <p14:creationId xmlns:p14="http://schemas.microsoft.com/office/powerpoint/2010/main" val="382993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78AC1-3671-D0E1-1A1B-B20FD9B6C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9473BB1B-C76A-EE41-5A06-BA99DFF91B6C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(2) Elevers kunskapsutveckling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/>
              <a:t>Vilka mått på måluppfyllelse och progression finns att tillgå?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4E8768F7-EA05-12E7-3476-2F7C298661C7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5CBEEAB7-0914-8C09-6CF0-13AB7CBA3A8D}"/>
              </a:ext>
            </a:extLst>
          </p:cNvPr>
          <p:cNvSpPr txBox="1"/>
          <p:nvPr/>
        </p:nvSpPr>
        <p:spPr>
          <a:xfrm>
            <a:off x="2938461" y="3942281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annat vanligt svar: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Nationella prov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F98C668-ABDC-A834-1D59-F904F5D3E2A8}"/>
              </a:ext>
            </a:extLst>
          </p:cNvPr>
          <p:cNvSpPr txBox="1"/>
          <p:nvPr/>
        </p:nvSpPr>
        <p:spPr>
          <a:xfrm>
            <a:off x="2938461" y="4828314"/>
            <a:ext cx="8653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Fördelar: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Hög kvalitet på proven. Standardiserade.</a:t>
            </a:r>
          </a:p>
          <a:p>
            <a:pPr defTabSz="457200">
              <a:defRPr/>
            </a:pPr>
            <a:endParaRPr lang="sv-SE" sz="2000" b="1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Utmaning: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Ges bara i vissa årskurser och vissa ämnen</a:t>
            </a:r>
            <a:r>
              <a:rPr lang="sv-SE" sz="2000" dirty="0"/>
              <a:t>.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328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13233-BD81-25A4-3928-F841EBF65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E3852883-B994-8541-DC1C-8EDC6F6C2F0A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(2) Elevers kunskapsutveckling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/>
              <a:t>Vilka mått på måluppfyllelse och progression finns att tillgå?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74777733-A086-B3C5-42FA-E9E3563DCFBC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7EA881AB-2A49-5E25-3FBA-C79DBF7F26A0}"/>
              </a:ext>
            </a:extLst>
          </p:cNvPr>
          <p:cNvSpPr txBox="1"/>
          <p:nvPr/>
        </p:nvSpPr>
        <p:spPr>
          <a:xfrm>
            <a:off x="2938461" y="3942281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mindre vanligt svar: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Lärarnas kontinuerliga bedömningar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AC77C33-C729-3403-28F7-01ECF5FE6B2F}"/>
              </a:ext>
            </a:extLst>
          </p:cNvPr>
          <p:cNvSpPr txBox="1"/>
          <p:nvPr/>
        </p:nvSpPr>
        <p:spPr>
          <a:xfrm>
            <a:off x="2938461" y="4828314"/>
            <a:ext cx="8653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Fördel: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G</a:t>
            </a:r>
            <a:r>
              <a:rPr lang="sv-SE" sz="2000" dirty="0">
                <a:latin typeface="Seaford" panose="00000500000000000000" pitchFamily="2" charset="0"/>
              </a:rPr>
              <a:t>er löpande och undervisningsnära information (jfr betyg och NP).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</a:p>
          <a:p>
            <a:pPr defTabSz="457200">
              <a:defRPr/>
            </a:pPr>
            <a:endParaRPr lang="sv-SE" sz="2000" b="1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Utmaningar: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Informationen är inte enkelt jämförbar mellan lärare eller skolor. Kräver kontinuerlig rapportering av lärare, vilket tar tid från undervisning och formativ återkoppling.  </a:t>
            </a:r>
          </a:p>
        </p:txBody>
      </p:sp>
    </p:spTree>
    <p:extLst>
      <p:ext uri="{BB962C8B-B14F-4D97-AF65-F5344CB8AC3E}">
        <p14:creationId xmlns:p14="http://schemas.microsoft.com/office/powerpoint/2010/main" val="672533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938461" y="1517366"/>
            <a:ext cx="8653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Omdömen</a:t>
            </a: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</p:txBody>
      </p:sp>
      <p:cxnSp>
        <p:nvCxnSpPr>
          <p:cNvPr id="2" name="Rak 7">
            <a:extLst>
              <a:ext uri="{FF2B5EF4-FFF2-40B4-BE49-F238E27FC236}">
                <a16:creationId xmlns:a16="http://schemas.microsoft.com/office/drawing/2014/main" id="{ECCFDB91-86B0-E981-4EF4-1E9F3242B214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4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7D70258B-85AA-2D20-D2E4-708F944C3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7944" r="4922" b="27376"/>
          <a:stretch/>
        </p:blipFill>
        <p:spPr>
          <a:xfrm>
            <a:off x="1781175" y="2779250"/>
            <a:ext cx="10410825" cy="3064214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C7EA27EE-C563-824C-BB22-BFE460B939A2}"/>
              </a:ext>
            </a:extLst>
          </p:cNvPr>
          <p:cNvGrpSpPr/>
          <p:nvPr/>
        </p:nvGrpSpPr>
        <p:grpSpPr>
          <a:xfrm>
            <a:off x="7543800" y="286259"/>
            <a:ext cx="4491318" cy="400110"/>
            <a:chOff x="3675529" y="4814047"/>
            <a:chExt cx="4491318" cy="400110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80B6F3B8-951A-BA6E-8C5A-6AF1804AD445}"/>
                </a:ext>
              </a:extLst>
            </p:cNvPr>
            <p:cNvSpPr/>
            <p:nvPr/>
          </p:nvSpPr>
          <p:spPr>
            <a:xfrm>
              <a:off x="3675529" y="4814047"/>
              <a:ext cx="1497106" cy="4001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>
                  <a:latin typeface="Seaford" panose="00000500000000000000" pitchFamily="2" charset="0"/>
                </a:rPr>
                <a:t>Når inte målen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9FDEF4A-8C04-6185-1284-6DAF34746FDA}"/>
                </a:ext>
              </a:extLst>
            </p:cNvPr>
            <p:cNvSpPr/>
            <p:nvPr/>
          </p:nvSpPr>
          <p:spPr>
            <a:xfrm>
              <a:off x="5172635" y="4814047"/>
              <a:ext cx="1497106" cy="4001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aford" panose="00000500000000000000" pitchFamily="2" charset="0"/>
                  <a:ea typeface="+mn-ea"/>
                  <a:cs typeface="+mn-cs"/>
                </a:rPr>
                <a:t>På väg att nå målen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CF2D790-E106-0990-776B-0C162B8657CC}"/>
                </a:ext>
              </a:extLst>
            </p:cNvPr>
            <p:cNvSpPr/>
            <p:nvPr/>
          </p:nvSpPr>
          <p:spPr>
            <a:xfrm>
              <a:off x="6669741" y="4814047"/>
              <a:ext cx="1497106" cy="40011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aford" panose="00000500000000000000" pitchFamily="2" charset="0"/>
                  <a:ea typeface="+mn-ea"/>
                  <a:cs typeface="+mn-cs"/>
                </a:rPr>
                <a:t>Når målen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46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9B294-7B78-49D1-B92C-1B04A8A6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1BFFBE21-A0D2-9B39-4BEB-713B4974F4B8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(2) Elevers kunskapsutveckling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/>
              <a:t>Vilka mått på måluppfyllelse och progression finns att tillgå?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1EC1EC29-15F9-0078-A76A-3C6D50A2048C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1F75C37D-3357-9F82-71E9-F4AD4BB176BA}"/>
              </a:ext>
            </a:extLst>
          </p:cNvPr>
          <p:cNvSpPr txBox="1"/>
          <p:nvPr/>
        </p:nvSpPr>
        <p:spPr>
          <a:xfrm>
            <a:off x="2938461" y="3942281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ovanligt svar: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Separata kunskapstester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8F4D20C-63DD-3C61-18CE-9D9686B34ECE}"/>
              </a:ext>
            </a:extLst>
          </p:cNvPr>
          <p:cNvSpPr txBox="1"/>
          <p:nvPr/>
        </p:nvSpPr>
        <p:spPr>
          <a:xfrm>
            <a:off x="2938461" y="4828314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Fördelar: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Kan standardiseras och rättas automatiskt</a:t>
            </a:r>
            <a:r>
              <a:rPr lang="sv-SE" sz="2000" dirty="0"/>
              <a:t>.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</a:p>
          <a:p>
            <a:pPr defTabSz="457200">
              <a:defRPr/>
            </a:pPr>
            <a:endParaRPr lang="sv-SE" sz="2000" b="1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Utmaningar: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Finns inte tillgängligt för alla ämnen. Vem ska konstruera dem? </a:t>
            </a: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Ytterligare utmaning: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Finns ibland motstånd mot standardiserade 							    mätningar.   </a:t>
            </a:r>
          </a:p>
        </p:txBody>
      </p:sp>
    </p:spTree>
    <p:extLst>
      <p:ext uri="{BB962C8B-B14F-4D97-AF65-F5344CB8AC3E}">
        <p14:creationId xmlns:p14="http://schemas.microsoft.com/office/powerpoint/2010/main" val="117642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938461" y="1517366"/>
            <a:ext cx="8653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Formativ bedömning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En form av datadrivet utvecklingsarbete på individ- och/eller klassnivå.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FEC13A8D-2D7C-1A32-65E6-0AC49E599DC4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9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E8FD4-FAC8-D02F-55C7-836904B16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94679CD9-8366-8F6E-4D5C-9721BCA95FDC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(3) Attityder och upplevelser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Hur vet man hur eleverna upplever skolan?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75E2B9A6-81B4-031E-3C00-5210901F5927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86AEBD62-E26A-5057-38D1-818881854FC3}"/>
              </a:ext>
            </a:extLst>
          </p:cNvPr>
          <p:cNvSpPr txBox="1"/>
          <p:nvPr/>
        </p:nvSpPr>
        <p:spPr>
          <a:xfrm>
            <a:off x="2938461" y="3942281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vanligt svar: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Genom enkäter till elever (och vårdnadshavare)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CB9F6F4-B5C3-483C-686D-680DFB95F11B}"/>
              </a:ext>
            </a:extLst>
          </p:cNvPr>
          <p:cNvSpPr txBox="1"/>
          <p:nvPr/>
        </p:nvSpPr>
        <p:spPr>
          <a:xfrm>
            <a:off x="2938461" y="4628259"/>
            <a:ext cx="3157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Generella dimensioner:</a:t>
            </a:r>
          </a:p>
          <a:p>
            <a:pPr defTabSz="457200">
              <a:defRPr/>
            </a:pPr>
            <a:r>
              <a:rPr lang="sv-SE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Trygghet och socialt klimat</a:t>
            </a:r>
          </a:p>
          <a:p>
            <a:pPr defTabSz="457200">
              <a:defRPr/>
            </a:pPr>
            <a:r>
              <a:rPr lang="sv-SE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Relationer och tillhörighet</a:t>
            </a:r>
          </a:p>
          <a:p>
            <a:pPr defTabSz="457200">
              <a:defRPr/>
            </a:pPr>
            <a:r>
              <a:rPr lang="sv-SE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Elevhälsa och skolmiljö</a:t>
            </a:r>
            <a:endParaRPr lang="sv-SE" sz="2000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3DADC6-BB2A-E00C-51B3-1CA41814DEC9}"/>
              </a:ext>
            </a:extLst>
          </p:cNvPr>
          <p:cNvSpPr txBox="1"/>
          <p:nvPr/>
        </p:nvSpPr>
        <p:spPr>
          <a:xfrm>
            <a:off x="6203712" y="4628258"/>
            <a:ext cx="37963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Ämnesspecifika dimensioner:</a:t>
            </a:r>
          </a:p>
          <a:p>
            <a:pPr defTabSz="457200">
              <a:defRPr/>
            </a:pPr>
            <a:r>
              <a:rPr lang="sv-SE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Meningsfull undervisning</a:t>
            </a:r>
          </a:p>
          <a:p>
            <a:pPr defTabSz="457200">
              <a:defRPr/>
            </a:pPr>
            <a:r>
              <a:rPr lang="sv-SE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Stöd och rättvisa</a:t>
            </a:r>
          </a:p>
          <a:p>
            <a:pPr defTabSz="457200">
              <a:defRPr/>
            </a:pPr>
            <a:r>
              <a:rPr lang="sv-SE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Balans mellan krav och stöd</a:t>
            </a:r>
          </a:p>
        </p:txBody>
      </p:sp>
    </p:spTree>
    <p:extLst>
      <p:ext uri="{BB962C8B-B14F-4D97-AF65-F5344CB8AC3E}">
        <p14:creationId xmlns:p14="http://schemas.microsoft.com/office/powerpoint/2010/main" val="36169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5348F-9A37-4A82-3614-0F409BD88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5B40C473-2142-3F1D-89BD-A244316790BC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(3) Attityder och upplevelser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Hur vet man hur eleverna upplever skolan?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AC5642D8-76B1-E36E-5752-25865D43944C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4319E55B-C2CA-A397-8D48-0A59F7A30667}"/>
              </a:ext>
            </a:extLst>
          </p:cNvPr>
          <p:cNvSpPr txBox="1"/>
          <p:nvPr/>
        </p:nvSpPr>
        <p:spPr>
          <a:xfrm>
            <a:off x="2938461" y="3942281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vanligt svar: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Genom enkäter till elever (och vårdnadshavare)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1D98182-9E87-D38C-D1BC-56C7CBE16DAB}"/>
              </a:ext>
            </a:extLst>
          </p:cNvPr>
          <p:cNvSpPr txBox="1"/>
          <p:nvPr/>
        </p:nvSpPr>
        <p:spPr>
          <a:xfrm>
            <a:off x="2938461" y="4828314"/>
            <a:ext cx="8653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Fördelar: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Finns utprövade instrument</a:t>
            </a:r>
            <a:r>
              <a:rPr lang="sv-SE" sz="2000" dirty="0"/>
              <a:t>.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Kan analyseras för olika 					   undergrupper. </a:t>
            </a:r>
          </a:p>
          <a:p>
            <a:pPr defTabSz="457200">
              <a:defRPr/>
            </a:pPr>
            <a:endParaRPr lang="sv-SE" sz="2000" b="1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Utmaningar: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Resultaten behöver sammanställas och tolkas. Vem gör det?</a:t>
            </a:r>
          </a:p>
        </p:txBody>
      </p:sp>
    </p:spTree>
    <p:extLst>
      <p:ext uri="{BB962C8B-B14F-4D97-AF65-F5344CB8AC3E}">
        <p14:creationId xmlns:p14="http://schemas.microsoft.com/office/powerpoint/2010/main" val="311620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194C6-727E-0DA8-71B6-C73B558B7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1EE4BDC3-A869-997E-4E6B-12E267A41595}"/>
              </a:ext>
            </a:extLst>
          </p:cNvPr>
          <p:cNvSpPr txBox="1"/>
          <p:nvPr/>
        </p:nvSpPr>
        <p:spPr>
          <a:xfrm>
            <a:off x="2938461" y="1517366"/>
            <a:ext cx="86534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Realistiska förslag?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Information om:</a:t>
            </a: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marL="457200" indent="-457200" defTabSz="457200">
              <a:buAutoNum type="arabicParenBoth"/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Undervisningens </a:t>
            </a:r>
            <a:r>
              <a:rPr lang="sv-SE" sz="2400" strike="sngStrike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kvalitet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förutsättningar </a:t>
            </a:r>
          </a:p>
          <a:p>
            <a:pPr marL="457200" indent="-457200" defTabSz="457200">
              <a:buAutoNum type="arabicParenBoth"/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Elevernas kunskapsutveckling utifrån standardiserade kunskapstester</a:t>
            </a:r>
          </a:p>
          <a:p>
            <a:pPr marL="457200" indent="-457200" defTabSz="457200">
              <a:buAutoNum type="arabicParenBoth"/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Attityder och upplevelser utifrån enkätsvar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FF87BB12-155A-78CC-5204-18F9696A27FA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5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33551-CE1D-5E26-891A-C3FAF4FEC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9FC883D8-AD0C-3678-A919-AEEAC5CAF071}"/>
              </a:ext>
            </a:extLst>
          </p:cNvPr>
          <p:cNvSpPr txBox="1"/>
          <p:nvPr/>
        </p:nvSpPr>
        <p:spPr>
          <a:xfrm>
            <a:off x="2938461" y="1517366"/>
            <a:ext cx="8653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atin typeface="Seaford" panose="00000500000000000000" pitchFamily="2" charset="0"/>
                <a:cs typeface="Biome" panose="020B0503030204020804" pitchFamily="34" charset="0"/>
              </a:rPr>
              <a:t>Är datadriven skolutveckling en realistisk idé?</a:t>
            </a:r>
          </a:p>
          <a:p>
            <a:pPr defTabSz="457200">
              <a:defRPr/>
            </a:pPr>
            <a:br>
              <a:rPr lang="sv-SE" sz="3600" dirty="0">
                <a:solidFill>
                  <a:prstClr val="black"/>
                </a:solidFill>
                <a:latin typeface="ScalaSansLF-Regular" panose="02000503000000000000" pitchFamily="2" charset="0"/>
              </a:rPr>
            </a:br>
            <a:r>
              <a:rPr lang="sv-SE" sz="24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Å ena sidan: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38A613A0-6AB8-116E-4655-692227E6BC66}"/>
              </a:ext>
            </a:extLst>
          </p:cNvPr>
          <p:cNvCxnSpPr/>
          <p:nvPr/>
        </p:nvCxnSpPr>
        <p:spPr>
          <a:xfrm>
            <a:off x="3371849" y="2821690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06FB3766-37E1-8E8F-A533-EF0548EE540A}"/>
              </a:ext>
            </a:extLst>
          </p:cNvPr>
          <p:cNvSpPr txBox="1"/>
          <p:nvPr/>
        </p:nvSpPr>
        <p:spPr>
          <a:xfrm>
            <a:off x="2938461" y="3912006"/>
            <a:ext cx="8653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Seaford" panose="00000500000000000000" pitchFamily="2" charset="0"/>
              </a:rPr>
              <a:t>Systematiskt kvalitetsarbete</a:t>
            </a:r>
            <a:r>
              <a:rPr lang="sv-SE" dirty="0">
                <a:latin typeface="Seaford" panose="00000500000000000000" pitchFamily="2" charset="0"/>
              </a:rPr>
              <a:t> är redan ett lagstadgat krav enligt skollagen. Det innebär att skolor ska följa upp, analysera och utveckla verksamheten – vilket är kärnan i datadriven skolutveckling.</a:t>
            </a:r>
          </a:p>
          <a:p>
            <a:r>
              <a:rPr lang="sv-SE" dirty="0">
                <a:latin typeface="Seaford" panose="00000500000000000000" pitchFamily="2" charset="0"/>
              </a:rPr>
              <a:t> </a:t>
            </a:r>
          </a:p>
          <a:p>
            <a:r>
              <a:rPr lang="sv-SE" b="1" dirty="0">
                <a:latin typeface="Seaford" panose="00000500000000000000" pitchFamily="2" charset="0"/>
              </a:rPr>
              <a:t>Digital infrastruktur </a:t>
            </a:r>
            <a:r>
              <a:rPr lang="sv-SE" dirty="0">
                <a:latin typeface="Seaford" panose="00000500000000000000" pitchFamily="2" charset="0"/>
              </a:rPr>
              <a:t>är relativt väl utbyggd. Många skolor har tillgång till digitala plattformar där data kan samlas och analyseras.</a:t>
            </a:r>
          </a:p>
          <a:p>
            <a:r>
              <a:rPr lang="sv-SE" dirty="0">
                <a:latin typeface="Seaford" panose="00000500000000000000" pitchFamily="2" charset="0"/>
              </a:rPr>
              <a:t> </a:t>
            </a:r>
          </a:p>
          <a:p>
            <a:r>
              <a:rPr lang="sv-SE" b="1" dirty="0">
                <a:latin typeface="Seaford" panose="00000500000000000000" pitchFamily="2" charset="0"/>
              </a:rPr>
              <a:t>Tillgång till nationell och kommunal data</a:t>
            </a:r>
            <a:r>
              <a:rPr lang="sv-SE" dirty="0">
                <a:latin typeface="Seaford" panose="00000500000000000000" pitchFamily="2" charset="0"/>
              </a:rPr>
              <a:t> (t.ex. från Skolverket och SCB) gör att man kan sätta lokal information i relation till större mönster.</a:t>
            </a:r>
          </a:p>
        </p:txBody>
      </p:sp>
    </p:spTree>
    <p:extLst>
      <p:ext uri="{BB962C8B-B14F-4D97-AF65-F5344CB8AC3E}">
        <p14:creationId xmlns:p14="http://schemas.microsoft.com/office/powerpoint/2010/main" val="181205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BA642-28F8-BA5C-153F-E1B65B215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80FF19D6-164D-8FD4-44F9-18CA77264621}"/>
              </a:ext>
            </a:extLst>
          </p:cNvPr>
          <p:cNvSpPr txBox="1"/>
          <p:nvPr/>
        </p:nvSpPr>
        <p:spPr>
          <a:xfrm>
            <a:off x="2938461" y="1517366"/>
            <a:ext cx="8653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atin typeface="Seaford" panose="00000500000000000000" pitchFamily="2" charset="0"/>
                <a:cs typeface="Biome" panose="020B0503030204020804" pitchFamily="34" charset="0"/>
              </a:rPr>
              <a:t>Är datadriven skolutveckling en realistisk idé?</a:t>
            </a:r>
          </a:p>
          <a:p>
            <a:pPr defTabSz="457200">
              <a:defRPr/>
            </a:pPr>
            <a:br>
              <a:rPr lang="sv-SE" sz="24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</a:br>
            <a:r>
              <a:rPr lang="sv-SE" sz="24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Å andra sidan: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DAA40405-F8F6-941E-AB5A-7E9850FD8099}"/>
              </a:ext>
            </a:extLst>
          </p:cNvPr>
          <p:cNvCxnSpPr/>
          <p:nvPr/>
        </p:nvCxnSpPr>
        <p:spPr>
          <a:xfrm>
            <a:off x="3371849" y="2821690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932FB44C-FBEE-CACC-1457-1FC213D697FC}"/>
              </a:ext>
            </a:extLst>
          </p:cNvPr>
          <p:cNvSpPr txBox="1"/>
          <p:nvPr/>
        </p:nvSpPr>
        <p:spPr>
          <a:xfrm>
            <a:off x="2938461" y="3579469"/>
            <a:ext cx="8653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Seaford" panose="00000500000000000000" pitchFamily="2" charset="0"/>
              </a:rPr>
              <a:t>Kulturella hinder:</a:t>
            </a:r>
            <a:r>
              <a:rPr lang="sv-SE" dirty="0">
                <a:latin typeface="Seaford" panose="00000500000000000000" pitchFamily="2" charset="0"/>
              </a:rPr>
              <a:t> Det finns en skepsis mot mätning i </a:t>
            </a:r>
            <a:r>
              <a:rPr lang="sv-SE">
                <a:latin typeface="Seaford" panose="00000500000000000000" pitchFamily="2" charset="0"/>
              </a:rPr>
              <a:t>skolans värld. </a:t>
            </a:r>
            <a:r>
              <a:rPr lang="sv-SE" dirty="0">
                <a:latin typeface="Seaford" panose="00000500000000000000" pitchFamily="2" charset="0"/>
              </a:rPr>
              <a:t>Datadriven utveckling riskerar att blandas ihop med kontroll.</a:t>
            </a:r>
          </a:p>
          <a:p>
            <a:endParaRPr lang="sv-SE" dirty="0">
              <a:latin typeface="Seaford" panose="00000500000000000000" pitchFamily="2" charset="0"/>
            </a:endParaRPr>
          </a:p>
          <a:p>
            <a:r>
              <a:rPr lang="sv-SE" b="1" dirty="0">
                <a:latin typeface="Seaford" panose="00000500000000000000" pitchFamily="2" charset="0"/>
              </a:rPr>
              <a:t>Kompetensbehov:</a:t>
            </a:r>
            <a:r>
              <a:rPr lang="sv-SE" dirty="0">
                <a:latin typeface="Seaford" panose="00000500000000000000" pitchFamily="2" charset="0"/>
              </a:rPr>
              <a:t> Många lärare och skolledare saknar utbildning i dataanalys och forskningsmetodik. Forskningslitteracitet är en nyckelfråga.</a:t>
            </a:r>
          </a:p>
          <a:p>
            <a:endParaRPr lang="sv-SE" dirty="0">
              <a:latin typeface="Seaford" panose="00000500000000000000" pitchFamily="2" charset="0"/>
            </a:endParaRPr>
          </a:p>
          <a:p>
            <a:r>
              <a:rPr lang="sv-SE" b="1" dirty="0">
                <a:latin typeface="Seaford" panose="00000500000000000000" pitchFamily="2" charset="0"/>
              </a:rPr>
              <a:t>Tid och resurser:</a:t>
            </a:r>
            <a:r>
              <a:rPr lang="sv-SE" dirty="0">
                <a:latin typeface="Seaford" panose="00000500000000000000" pitchFamily="2" charset="0"/>
              </a:rPr>
              <a:t> Att arbeta datadrivet kräver tid för analys, reflektion och kollegialt lärande — något som ofta saknas.</a:t>
            </a:r>
          </a:p>
          <a:p>
            <a:endParaRPr lang="sv-SE" dirty="0">
              <a:latin typeface="Seaford" panose="00000500000000000000" pitchFamily="2" charset="0"/>
            </a:endParaRPr>
          </a:p>
          <a:p>
            <a:r>
              <a:rPr lang="sv-SE" b="1" dirty="0">
                <a:latin typeface="Seaford" panose="00000500000000000000" pitchFamily="2" charset="0"/>
              </a:rPr>
              <a:t>Tekniska och etiska frågor:</a:t>
            </a:r>
            <a:r>
              <a:rPr lang="sv-SE" dirty="0">
                <a:latin typeface="Seaford" panose="00000500000000000000" pitchFamily="2" charset="0"/>
              </a:rPr>
              <a:t> Datainsamling måste ske på ett sätt som skyddar integritet och används etiskt, inte som ett övervakningsverktyg.</a:t>
            </a:r>
          </a:p>
        </p:txBody>
      </p:sp>
    </p:spTree>
    <p:extLst>
      <p:ext uri="{BB962C8B-B14F-4D97-AF65-F5344CB8AC3E}">
        <p14:creationId xmlns:p14="http://schemas.microsoft.com/office/powerpoint/2010/main" val="1567498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9D8DD-EEFD-49B3-2A78-4028FA257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9E13C69E-3EFC-198C-871D-47EBFC69480D}"/>
              </a:ext>
            </a:extLst>
          </p:cNvPr>
          <p:cNvSpPr txBox="1"/>
          <p:nvPr/>
        </p:nvSpPr>
        <p:spPr>
          <a:xfrm>
            <a:off x="2938461" y="1517366"/>
            <a:ext cx="86534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atin typeface="Seaford" panose="00000500000000000000" pitchFamily="2" charset="0"/>
                <a:cs typeface="Biome" panose="020B0503030204020804" pitchFamily="34" charset="0"/>
              </a:rPr>
              <a:t>Vad krävs?</a:t>
            </a: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r>
              <a:rPr lang="sv-SE" b="1" dirty="0">
                <a:latin typeface="Seaford" panose="00000500000000000000" pitchFamily="2" charset="0"/>
              </a:rPr>
              <a:t>Stärkt forskningslitteracitet</a:t>
            </a:r>
            <a:r>
              <a:rPr lang="sv-SE" dirty="0">
                <a:latin typeface="Seaford" panose="00000500000000000000" pitchFamily="2" charset="0"/>
              </a:rPr>
              <a:t>, så att data används reflekterat, inte mekaniskt.</a:t>
            </a:r>
          </a:p>
          <a:p>
            <a:endParaRPr lang="sv-SE" dirty="0">
              <a:latin typeface="Seaford" panose="00000500000000000000" pitchFamily="2" charset="0"/>
            </a:endParaRPr>
          </a:p>
          <a:p>
            <a:r>
              <a:rPr lang="sv-SE" b="1" dirty="0">
                <a:latin typeface="Seaford" panose="00000500000000000000" pitchFamily="2" charset="0"/>
              </a:rPr>
              <a:t>Professionellt ägarskap:</a:t>
            </a:r>
            <a:r>
              <a:rPr lang="sv-SE" dirty="0">
                <a:latin typeface="Seaford" panose="00000500000000000000" pitchFamily="2" charset="0"/>
              </a:rPr>
              <a:t> Lärare och skolledare behöver uppleva att data och forskning används för att stärka deras yrkesutövning, inte för kontroll uppifrån.</a:t>
            </a:r>
          </a:p>
          <a:p>
            <a:endParaRPr lang="sv-SE" dirty="0">
              <a:latin typeface="Seaford" panose="00000500000000000000" pitchFamily="2" charset="0"/>
            </a:endParaRPr>
          </a:p>
          <a:p>
            <a:r>
              <a:rPr lang="sv-SE" b="1" dirty="0">
                <a:latin typeface="Seaford" panose="00000500000000000000" pitchFamily="2" charset="0"/>
              </a:rPr>
              <a:t>Stödstrukturer:</a:t>
            </a:r>
            <a:r>
              <a:rPr lang="sv-SE" dirty="0">
                <a:latin typeface="Seaford" panose="00000500000000000000" pitchFamily="2" charset="0"/>
              </a:rPr>
              <a:t> Lokala dataanalytiker eller samarbeten med lärosäten kan fungera som bryggor.</a:t>
            </a:r>
          </a:p>
          <a:p>
            <a:endParaRPr lang="sv-SE" dirty="0">
              <a:latin typeface="Seaford" panose="00000500000000000000" pitchFamily="2" charset="0"/>
            </a:endParaRPr>
          </a:p>
          <a:p>
            <a:r>
              <a:rPr lang="sv-SE" b="1" dirty="0">
                <a:latin typeface="Seaford" panose="00000500000000000000" pitchFamily="2" charset="0"/>
              </a:rPr>
              <a:t>Kulturförändring:</a:t>
            </a:r>
            <a:r>
              <a:rPr lang="sv-SE" dirty="0">
                <a:latin typeface="Seaford" panose="00000500000000000000" pitchFamily="2" charset="0"/>
              </a:rPr>
              <a:t> Från skepsis till nyfikenhet.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3D52A47A-36F9-4E5D-19DE-785F1CC3B9CC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8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452144" y="1475678"/>
            <a:ext cx="7486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atin typeface="Seaford" panose="00000500000000000000" pitchFamily="2" charset="0"/>
                <a:cs typeface="Biome" panose="020B0503030204020804" pitchFamily="34" charset="0"/>
              </a:rPr>
              <a:t>Formativ bedömning</a:t>
            </a:r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</p:txBody>
      </p:sp>
      <p:pic>
        <p:nvPicPr>
          <p:cNvPr id="4" name="Picture 2" descr="http://virtualmathmuseum.org/SpaceCurves/helix/helix_tu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42" y="3055412"/>
            <a:ext cx="4096393" cy="2897629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4611597" y="5750592"/>
            <a:ext cx="13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Uppföljning/återkoppling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4128247" y="6442513"/>
            <a:ext cx="5695718" cy="367526"/>
            <a:chOff x="4128247" y="6442513"/>
            <a:chExt cx="5695718" cy="367526"/>
          </a:xfrm>
        </p:grpSpPr>
        <p:sp>
          <p:nvSpPr>
            <p:cNvPr id="11" name="Höger 10"/>
            <p:cNvSpPr/>
            <p:nvPr/>
          </p:nvSpPr>
          <p:spPr>
            <a:xfrm>
              <a:off x="4128247" y="6442513"/>
              <a:ext cx="5370694" cy="221078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700000" lon="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6598350" y="6548429"/>
              <a:ext cx="3225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Förbättrade prestationer</a:t>
              </a:r>
            </a:p>
          </p:txBody>
        </p:sp>
      </p:grpSp>
      <p:sp>
        <p:nvSpPr>
          <p:cNvPr id="14" name="textruta 13"/>
          <p:cNvSpPr txBox="1"/>
          <p:nvPr/>
        </p:nvSpPr>
        <p:spPr>
          <a:xfrm>
            <a:off x="4128247" y="3326529"/>
            <a:ext cx="12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Elevernas prestationer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804977" y="5956381"/>
            <a:ext cx="13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Uppföljning/återkoppling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7057368" y="5889091"/>
            <a:ext cx="13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Uppföljning/återkoppling</a:t>
            </a:r>
          </a:p>
        </p:txBody>
      </p:sp>
      <p:cxnSp>
        <p:nvCxnSpPr>
          <p:cNvPr id="3" name="Rak 7">
            <a:extLst>
              <a:ext uri="{FF2B5EF4-FFF2-40B4-BE49-F238E27FC236}">
                <a16:creationId xmlns:a16="http://schemas.microsoft.com/office/drawing/2014/main" id="{6E8C974D-E5BA-AAD6-413C-4EB2384318D7}"/>
              </a:ext>
            </a:extLst>
          </p:cNvPr>
          <p:cNvCxnSpPr/>
          <p:nvPr/>
        </p:nvCxnSpPr>
        <p:spPr>
          <a:xfrm>
            <a:off x="3965573" y="2252222"/>
            <a:ext cx="6600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47359537-5A39-A36A-5094-36D38071C7A6}"/>
              </a:ext>
            </a:extLst>
          </p:cNvPr>
          <p:cNvSpPr txBox="1"/>
          <p:nvPr/>
        </p:nvSpPr>
        <p:spPr>
          <a:xfrm>
            <a:off x="5156902" y="2512039"/>
            <a:ext cx="12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Elevernas prestationer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15614C8-67A3-691E-148E-FAFE8AC9F22E}"/>
              </a:ext>
            </a:extLst>
          </p:cNvPr>
          <p:cNvSpPr txBox="1"/>
          <p:nvPr/>
        </p:nvSpPr>
        <p:spPr>
          <a:xfrm>
            <a:off x="6453051" y="2506729"/>
            <a:ext cx="12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Elevernas prestationer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8167157-A566-1447-96D3-48005B8B0E21}"/>
              </a:ext>
            </a:extLst>
          </p:cNvPr>
          <p:cNvSpPr txBox="1"/>
          <p:nvPr/>
        </p:nvSpPr>
        <p:spPr>
          <a:xfrm>
            <a:off x="7762515" y="2489180"/>
            <a:ext cx="12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Elevernas prestationer</a:t>
            </a:r>
          </a:p>
        </p:txBody>
      </p:sp>
    </p:spTree>
    <p:extLst>
      <p:ext uri="{BB962C8B-B14F-4D97-AF65-F5344CB8AC3E}">
        <p14:creationId xmlns:p14="http://schemas.microsoft.com/office/powerpoint/2010/main" val="410226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4234-2DAA-D8D7-ABD4-EE10B1AA2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9FBEFF1-6EBD-5BD5-4663-D3633C85E61C}"/>
              </a:ext>
            </a:extLst>
          </p:cNvPr>
          <p:cNvSpPr txBox="1"/>
          <p:nvPr/>
        </p:nvSpPr>
        <p:spPr>
          <a:xfrm>
            <a:off x="3452144" y="1028205"/>
            <a:ext cx="7486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atin typeface="Seaford" panose="00000500000000000000" pitchFamily="2" charset="0"/>
                <a:cs typeface="Biome" panose="020B0503030204020804" pitchFamily="34" charset="0"/>
              </a:rPr>
              <a:t>Kontinuerlig, summativ bedömning</a:t>
            </a: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</p:txBody>
      </p:sp>
      <p:pic>
        <p:nvPicPr>
          <p:cNvPr id="4" name="Picture 2" descr="http://virtualmathmuseum.org/SpaceCurves/helix/helix_tube.png">
            <a:extLst>
              <a:ext uri="{FF2B5EF4-FFF2-40B4-BE49-F238E27FC236}">
                <a16:creationId xmlns:a16="http://schemas.microsoft.com/office/drawing/2014/main" id="{A125FB0C-EF82-8AEC-752E-FACEBB80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42" y="3055412"/>
            <a:ext cx="4096393" cy="2897629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4722736-F604-16A6-59B2-F0BE73FDA2F9}"/>
              </a:ext>
            </a:extLst>
          </p:cNvPr>
          <p:cNvSpPr txBox="1"/>
          <p:nvPr/>
        </p:nvSpPr>
        <p:spPr>
          <a:xfrm>
            <a:off x="4611597" y="5750592"/>
            <a:ext cx="13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Summativa omdömen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CD69A094-D271-A697-404C-54DE353C30AE}"/>
              </a:ext>
            </a:extLst>
          </p:cNvPr>
          <p:cNvGrpSpPr/>
          <p:nvPr/>
        </p:nvGrpSpPr>
        <p:grpSpPr>
          <a:xfrm>
            <a:off x="4128247" y="6442513"/>
            <a:ext cx="5695718" cy="367526"/>
            <a:chOff x="4128247" y="6442513"/>
            <a:chExt cx="5695718" cy="367526"/>
          </a:xfrm>
        </p:grpSpPr>
        <p:sp>
          <p:nvSpPr>
            <p:cNvPr id="11" name="Höger 10">
              <a:extLst>
                <a:ext uri="{FF2B5EF4-FFF2-40B4-BE49-F238E27FC236}">
                  <a16:creationId xmlns:a16="http://schemas.microsoft.com/office/drawing/2014/main" id="{DEEDD167-C7B2-AC56-B2CC-703F0322BA2C}"/>
                </a:ext>
              </a:extLst>
            </p:cNvPr>
            <p:cNvSpPr/>
            <p:nvPr/>
          </p:nvSpPr>
          <p:spPr>
            <a:xfrm>
              <a:off x="4128247" y="6442513"/>
              <a:ext cx="5370694" cy="221078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700000" lon="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4F49C39F-583E-5734-716D-A07D92575674}"/>
                </a:ext>
              </a:extLst>
            </p:cNvPr>
            <p:cNvSpPr txBox="1"/>
            <p:nvPr/>
          </p:nvSpPr>
          <p:spPr>
            <a:xfrm>
              <a:off x="6342434" y="6548429"/>
              <a:ext cx="34815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Ökad stress, minskad självkänsla, etc.</a:t>
              </a:r>
            </a:p>
          </p:txBody>
        </p:sp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7946F17E-2EFF-3920-27B2-1F93E1A3EE46}"/>
              </a:ext>
            </a:extLst>
          </p:cNvPr>
          <p:cNvSpPr txBox="1"/>
          <p:nvPr/>
        </p:nvSpPr>
        <p:spPr>
          <a:xfrm>
            <a:off x="4128247" y="3326529"/>
            <a:ext cx="12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Elevernas prestationer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A1AC069-FC7B-2482-FCCD-C29140ABB791}"/>
              </a:ext>
            </a:extLst>
          </p:cNvPr>
          <p:cNvSpPr txBox="1"/>
          <p:nvPr/>
        </p:nvSpPr>
        <p:spPr>
          <a:xfrm>
            <a:off x="5804977" y="5956381"/>
            <a:ext cx="13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Summativa omdömen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21857E4-D395-6B40-0178-4D94C6249DD3}"/>
              </a:ext>
            </a:extLst>
          </p:cNvPr>
          <p:cNvSpPr txBox="1"/>
          <p:nvPr/>
        </p:nvSpPr>
        <p:spPr>
          <a:xfrm>
            <a:off x="7057368" y="5889091"/>
            <a:ext cx="13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Summativa omdömen</a:t>
            </a:r>
          </a:p>
        </p:txBody>
      </p:sp>
      <p:cxnSp>
        <p:nvCxnSpPr>
          <p:cNvPr id="3" name="Rak 7">
            <a:extLst>
              <a:ext uri="{FF2B5EF4-FFF2-40B4-BE49-F238E27FC236}">
                <a16:creationId xmlns:a16="http://schemas.microsoft.com/office/drawing/2014/main" id="{92C1FC01-59ED-1CD1-3EF1-5A3F47B6CC40}"/>
              </a:ext>
            </a:extLst>
          </p:cNvPr>
          <p:cNvCxnSpPr/>
          <p:nvPr/>
        </p:nvCxnSpPr>
        <p:spPr>
          <a:xfrm>
            <a:off x="3965573" y="2252222"/>
            <a:ext cx="66008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7416D25B-7A0C-9801-5DCC-9C68AAA9D599}"/>
              </a:ext>
            </a:extLst>
          </p:cNvPr>
          <p:cNvSpPr txBox="1"/>
          <p:nvPr/>
        </p:nvSpPr>
        <p:spPr>
          <a:xfrm>
            <a:off x="5156902" y="2512039"/>
            <a:ext cx="12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Elevernas prestationer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ABC25B2-E196-A23B-51FB-58CF9CDAE3B2}"/>
              </a:ext>
            </a:extLst>
          </p:cNvPr>
          <p:cNvSpPr txBox="1"/>
          <p:nvPr/>
        </p:nvSpPr>
        <p:spPr>
          <a:xfrm>
            <a:off x="6453051" y="2506729"/>
            <a:ext cx="12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Elevernas prestationer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81BCD83-4276-4DD7-02A4-095BF659C6C5}"/>
              </a:ext>
            </a:extLst>
          </p:cNvPr>
          <p:cNvSpPr txBox="1"/>
          <p:nvPr/>
        </p:nvSpPr>
        <p:spPr>
          <a:xfrm>
            <a:off x="7762515" y="2489180"/>
            <a:ext cx="12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Elevernas prestationer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7F670DE-769D-3F3B-7781-479BDEA19F50}"/>
              </a:ext>
            </a:extLst>
          </p:cNvPr>
          <p:cNvSpPr/>
          <p:nvPr/>
        </p:nvSpPr>
        <p:spPr>
          <a:xfrm>
            <a:off x="10310177" y="184872"/>
            <a:ext cx="1676832" cy="7018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  <a:latin typeface="Seaford" panose="00000500000000000000" pitchFamily="2" charset="0"/>
              </a:rPr>
              <a:t>Vad vi fick…</a:t>
            </a:r>
          </a:p>
        </p:txBody>
      </p:sp>
    </p:spTree>
    <p:extLst>
      <p:ext uri="{BB962C8B-B14F-4D97-AF65-F5344CB8AC3E}">
        <p14:creationId xmlns:p14="http://schemas.microsoft.com/office/powerpoint/2010/main" val="180130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769F9-E0C3-050C-A1E7-DD5F3F6DE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F4B7C60F-B941-C51C-9F43-DA1DEEF8B63F}"/>
              </a:ext>
            </a:extLst>
          </p:cNvPr>
          <p:cNvSpPr txBox="1"/>
          <p:nvPr/>
        </p:nvSpPr>
        <p:spPr>
          <a:xfrm>
            <a:off x="2938461" y="1517366"/>
            <a:ext cx="8653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Formativ bedömning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En form av datadrivet utvecklingsarbete </a:t>
            </a:r>
            <a:r>
              <a:rPr lang="sv-SE" sz="24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på individ- och/eller klassnivå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.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40D4BEB1-6F8B-1AAD-EFBD-08C3B9875B6E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C8A27DBC-02BD-5498-D7D7-F750BAC3324D}"/>
              </a:ext>
            </a:extLst>
          </p:cNvPr>
          <p:cNvSpPr txBox="1"/>
          <p:nvPr/>
        </p:nvSpPr>
        <p:spPr>
          <a:xfrm>
            <a:off x="2938461" y="4388224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Svårt att standardisera och aggregera på skolnivå. </a:t>
            </a:r>
          </a:p>
        </p:txBody>
      </p:sp>
    </p:spTree>
    <p:extLst>
      <p:ext uri="{BB962C8B-B14F-4D97-AF65-F5344CB8AC3E}">
        <p14:creationId xmlns:p14="http://schemas.microsoft.com/office/powerpoint/2010/main" val="3947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D90AD-AA2A-209A-953C-E5550CE6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EFFECF8E-CBBF-A8C7-F0DE-C31E9A2ABE3B}"/>
              </a:ext>
            </a:extLst>
          </p:cNvPr>
          <p:cNvSpPr txBox="1"/>
          <p:nvPr/>
        </p:nvSpPr>
        <p:spPr>
          <a:xfrm>
            <a:off x="2938461" y="1517366"/>
            <a:ext cx="8653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	SALSA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Bakgrundsfaktorer: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 </a:t>
            </a:r>
            <a:r>
              <a:rPr lang="sv-SE" sz="2400" u="sng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föräldrarnas genomsnittliga utbildningsnivå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, andel nyinvandrade elever samt andelen pojkar.</a:t>
            </a:r>
          </a:p>
          <a:p>
            <a:pPr defTabSz="457200">
              <a:defRPr/>
            </a:pPr>
            <a:endParaRPr lang="sv-SE" sz="2400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4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Genomsnittligt meritvärde</a:t>
            </a:r>
          </a:p>
          <a:p>
            <a:pPr defTabSz="457200">
              <a:defRPr/>
            </a:pPr>
            <a:endParaRPr lang="sv-SE" sz="2400" dirty="0">
              <a:ln w="50800"/>
              <a:solidFill>
                <a:prstClr val="black"/>
              </a:solidFill>
              <a:latin typeface="Seaford" panose="00000500000000000000" pitchFamily="2" charset="0"/>
            </a:endParaRPr>
          </a:p>
          <a:p>
            <a:pPr defTabSz="457200">
              <a:defRPr/>
            </a:pPr>
            <a:r>
              <a:rPr lang="sv-SE" sz="24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Godkända betyg i alla ämnen: </a:t>
            </a: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Andel elever som har betyg A-E i alla ämnen av samtliga elever som ha fått eller skulle ha fått betyg.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7E5300FE-862C-94E4-0EBB-D1065212BDBD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A4BC2F4D-190D-08B7-20C7-3B048EA5359A}"/>
              </a:ext>
            </a:extLst>
          </p:cNvPr>
          <p:cNvSpPr txBox="1"/>
          <p:nvPr/>
        </p:nvSpPr>
        <p:spPr>
          <a:xfrm>
            <a:off x="5988424" y="88267"/>
            <a:ext cx="6096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De bakgrundsfaktorer som ingår i den statistiska modellen året 2024 för genomsnittligt meritvärde förklarar 52 procent av variationen i skolors resultat.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512D4D5-D0D2-0AF7-7A2C-5AE647AF0E15}"/>
              </a:ext>
            </a:extLst>
          </p:cNvPr>
          <p:cNvSpPr txBox="1"/>
          <p:nvPr/>
        </p:nvSpPr>
        <p:spPr>
          <a:xfrm>
            <a:off x="5988424" y="1094613"/>
            <a:ext cx="6096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262626"/>
                </a:solidFill>
                <a:effectLst/>
                <a:latin typeface="source sans pro" panose="020B0503030403020204" pitchFamily="34" charset="0"/>
              </a:rPr>
              <a:t>Vilken ytterligare information skulle du behöva för att skapa en strategi för att förbättra skolans resultat?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82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387C3-DA3D-3A2B-95C5-1BB931240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DBD7AA71-AF8D-DA30-1660-BE41B34244F0}"/>
              </a:ext>
            </a:extLst>
          </p:cNvPr>
          <p:cNvSpPr txBox="1"/>
          <p:nvPr/>
        </p:nvSpPr>
        <p:spPr>
          <a:xfrm>
            <a:off x="2938461" y="1517366"/>
            <a:ext cx="86534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Olika förslag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Information om:</a:t>
            </a: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marL="457200" indent="-457200" defTabSz="457200">
              <a:buAutoNum type="arabicParenBoth"/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Undervisningens kvalitet </a:t>
            </a:r>
          </a:p>
          <a:p>
            <a:pPr marL="457200" indent="-457200" defTabSz="457200">
              <a:buAutoNum type="arabicParenBoth"/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Elevernas kunskapsutveckling</a:t>
            </a:r>
          </a:p>
          <a:p>
            <a:pPr marL="457200" indent="-457200" defTabSz="457200">
              <a:buAutoNum type="arabicParenBoth"/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Attityder och upplevelser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94278CFD-9C44-D115-92C2-097E048F6E84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21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45A50-F1B5-5569-8CA0-55B9F6750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12E9CCF3-D955-5D80-05FF-B8388CB962CA}"/>
              </a:ext>
            </a:extLst>
          </p:cNvPr>
          <p:cNvSpPr txBox="1"/>
          <p:nvPr/>
        </p:nvSpPr>
        <p:spPr>
          <a:xfrm>
            <a:off x="2938461" y="1517366"/>
            <a:ext cx="8653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(1) Undervisningens kvalitet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  <a:p>
            <a:endParaRPr lang="sv-SE" sz="3600" dirty="0">
              <a:solidFill>
                <a:prstClr val="black"/>
              </a:solidFill>
              <a:latin typeface="ScalaSansLF-Regular" panose="02000503000000000000" pitchFamily="2" charset="0"/>
            </a:endParaRPr>
          </a:p>
          <a:p>
            <a:pPr defTabSz="457200">
              <a:defRPr/>
            </a:pPr>
            <a:endParaRPr lang="sv-SE" sz="2000" dirty="0">
              <a:ln w="50800"/>
              <a:solidFill>
                <a:prstClr val="black"/>
              </a:solidFill>
              <a:latin typeface="Century Gothic" pitchFamily="34" charset="0"/>
            </a:endParaRPr>
          </a:p>
          <a:p>
            <a:pPr defTabSz="457200">
              <a:defRPr/>
            </a:pPr>
            <a:r>
              <a:rPr lang="sv-SE" sz="24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Hur mäter man undervisningens kvalitet? </a:t>
            </a:r>
          </a:p>
        </p:txBody>
      </p:sp>
      <p:cxnSp>
        <p:nvCxnSpPr>
          <p:cNvPr id="6" name="Rak 7">
            <a:extLst>
              <a:ext uri="{FF2B5EF4-FFF2-40B4-BE49-F238E27FC236}">
                <a16:creationId xmlns:a16="http://schemas.microsoft.com/office/drawing/2014/main" id="{EE143EA7-803D-8332-B45C-025852E710DA}"/>
              </a:ext>
            </a:extLst>
          </p:cNvPr>
          <p:cNvCxnSpPr/>
          <p:nvPr/>
        </p:nvCxnSpPr>
        <p:spPr>
          <a:xfrm>
            <a:off x="3371849" y="2403399"/>
            <a:ext cx="7639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B310D7FC-4598-E378-BF56-13EAF229B4C2}"/>
              </a:ext>
            </a:extLst>
          </p:cNvPr>
          <p:cNvSpPr txBox="1"/>
          <p:nvPr/>
        </p:nvSpPr>
        <p:spPr>
          <a:xfrm>
            <a:off x="2938461" y="3942281"/>
            <a:ext cx="8653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Ett vanligt svar: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Med systematiska klassrumsobservationer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568EAB3-6578-DE49-5452-37617E89360F}"/>
              </a:ext>
            </a:extLst>
          </p:cNvPr>
          <p:cNvSpPr txBox="1"/>
          <p:nvPr/>
        </p:nvSpPr>
        <p:spPr>
          <a:xfrm>
            <a:off x="2938461" y="4628259"/>
            <a:ext cx="865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sv-SE" sz="2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Fråga: </a:t>
            </a:r>
            <a:r>
              <a:rPr lang="sv-SE" sz="2000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Finns det inslag i undervisningen som kan sägas vara generellt bättre, 	     eller hålla högre kvalitet, än andra?</a:t>
            </a:r>
          </a:p>
        </p:txBody>
      </p:sp>
    </p:spTree>
    <p:extLst>
      <p:ext uri="{BB962C8B-B14F-4D97-AF65-F5344CB8AC3E}">
        <p14:creationId xmlns:p14="http://schemas.microsoft.com/office/powerpoint/2010/main" val="38243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4FFD4-F56D-6ABD-1931-35BEA5C9D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5D27C8BA-4769-688D-1C08-A1DFCC368374}"/>
              </a:ext>
            </a:extLst>
          </p:cNvPr>
          <p:cNvSpPr txBox="1"/>
          <p:nvPr/>
        </p:nvSpPr>
        <p:spPr>
          <a:xfrm>
            <a:off x="3538536" y="519953"/>
            <a:ext cx="865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ln w="50800"/>
                <a:solidFill>
                  <a:prstClr val="black"/>
                </a:solidFill>
                <a:latin typeface="Seaford" panose="00000500000000000000" pitchFamily="2" charset="0"/>
              </a:rPr>
              <a:t>(1) Undervisningens kvalitet</a:t>
            </a:r>
            <a:endParaRPr lang="sv-SE" sz="4000" b="1" dirty="0">
              <a:latin typeface="Seaford" panose="00000500000000000000" pitchFamily="2" charset="0"/>
              <a:cs typeface="Biome" panose="020B0503030204020804" pitchFamily="34" charset="0"/>
            </a:endParaRP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19B2710-C1CA-E6C2-BB00-0573B680E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41681"/>
              </p:ext>
            </p:extLst>
          </p:nvPr>
        </p:nvGraphicFramePr>
        <p:xfrm>
          <a:off x="3334466" y="1615269"/>
          <a:ext cx="8481420" cy="4979136"/>
        </p:xfrm>
        <a:graphic>
          <a:graphicData uri="http://schemas.openxmlformats.org/drawingml/2006/table">
            <a:tbl>
              <a:tblPr/>
              <a:tblGrid>
                <a:gridCol w="2827140">
                  <a:extLst>
                    <a:ext uri="{9D8B030D-6E8A-4147-A177-3AD203B41FA5}">
                      <a16:colId xmlns:a16="http://schemas.microsoft.com/office/drawing/2014/main" val="4195672625"/>
                    </a:ext>
                  </a:extLst>
                </a:gridCol>
                <a:gridCol w="2827140">
                  <a:extLst>
                    <a:ext uri="{9D8B030D-6E8A-4147-A177-3AD203B41FA5}">
                      <a16:colId xmlns:a16="http://schemas.microsoft.com/office/drawing/2014/main" val="642575298"/>
                    </a:ext>
                  </a:extLst>
                </a:gridCol>
                <a:gridCol w="2827140">
                  <a:extLst>
                    <a:ext uri="{9D8B030D-6E8A-4147-A177-3AD203B41FA5}">
                      <a16:colId xmlns:a16="http://schemas.microsoft.com/office/drawing/2014/main" val="492938280"/>
                    </a:ext>
                  </a:extLst>
                </a:gridCol>
              </a:tblGrid>
              <a:tr h="2950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800" b="1" dirty="0">
                          <a:latin typeface="Seaford" panose="00000500000000000000" pitchFamily="2" charset="0"/>
                        </a:rPr>
                        <a:t>Område</a:t>
                      </a:r>
                      <a:endParaRPr lang="sv-SE" sz="18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800" b="1" dirty="0">
                          <a:latin typeface="Seaford" panose="00000500000000000000" pitchFamily="2" charset="0"/>
                        </a:rPr>
                        <a:t>Kärnfråga</a:t>
                      </a:r>
                      <a:endParaRPr lang="sv-SE" sz="18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800" b="1" dirty="0">
                          <a:latin typeface="Seaford" panose="00000500000000000000" pitchFamily="2" charset="0"/>
                        </a:rPr>
                        <a:t>Typiska indikatorer</a:t>
                      </a:r>
                      <a:endParaRPr lang="sv-SE" sz="18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561470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b="1" dirty="0">
                          <a:latin typeface="Seaford" panose="00000500000000000000" pitchFamily="2" charset="0"/>
                        </a:rPr>
                        <a:t>Tydlighet och struktur</a:t>
                      </a:r>
                      <a:endParaRPr lang="sv-SE" sz="15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dirty="0">
                          <a:latin typeface="Seaford" panose="00000500000000000000" pitchFamily="2" charset="0"/>
                        </a:rPr>
                        <a:t>Är undervisningens mål och förväntningar klara för eleverna?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dirty="0">
                          <a:latin typeface="Seaford" panose="00000500000000000000" pitchFamily="2" charset="0"/>
                        </a:rPr>
                        <a:t>Klara instruktioner, tydliga mål, synliggörande av lärande-processen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648604"/>
                  </a:ext>
                </a:extLst>
              </a:tr>
              <a:tr h="7375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b="1" dirty="0">
                          <a:latin typeface="Seaford" panose="00000500000000000000" pitchFamily="2" charset="0"/>
                        </a:rPr>
                        <a:t>Kognitiv utmaning</a:t>
                      </a:r>
                      <a:endParaRPr lang="sv-SE" sz="15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>
                          <a:latin typeface="Seaford" panose="00000500000000000000" pitchFamily="2" charset="0"/>
                        </a:rPr>
                        <a:t>Får eleverna tänka, resonera och tillämpa kunskap på djupet?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dirty="0">
                          <a:latin typeface="Seaford" panose="00000500000000000000" pitchFamily="2" charset="0"/>
                        </a:rPr>
                        <a:t>Frågor som stimulerar analys och reflektion, uppgifter med högre ordningens tänkande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537448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b="1" dirty="0">
                          <a:latin typeface="Seaford" panose="00000500000000000000" pitchFamily="2" charset="0"/>
                        </a:rPr>
                        <a:t>Lärandemiljö och relationer</a:t>
                      </a:r>
                      <a:endParaRPr lang="sv-SE" sz="15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>
                          <a:latin typeface="Seaford" panose="00000500000000000000" pitchFamily="2" charset="0"/>
                        </a:rPr>
                        <a:t>Råder trygghet, respekt och engagemang?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dirty="0">
                          <a:latin typeface="Seaford" panose="00000500000000000000" pitchFamily="2" charset="0"/>
                        </a:rPr>
                        <a:t>Positiv ton, inkludering, elever vågar uttrycka idéer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28047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b="1" dirty="0">
                          <a:latin typeface="Seaford" panose="00000500000000000000" pitchFamily="2" charset="0"/>
                        </a:rPr>
                        <a:t>Formativ återkoppling</a:t>
                      </a:r>
                      <a:endParaRPr lang="sv-SE" sz="15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>
                          <a:latin typeface="Seaford" panose="00000500000000000000" pitchFamily="2" charset="0"/>
                        </a:rPr>
                        <a:t>Får eleverna information om hur de lär sig och hur de kan förbättra sig?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dirty="0">
                          <a:latin typeface="Seaford" panose="00000500000000000000" pitchFamily="2" charset="0"/>
                        </a:rPr>
                        <a:t>Återkoppling som är specifik, framåtsyftande och konstruktiv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564898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b="1" dirty="0">
                          <a:latin typeface="Seaford" panose="00000500000000000000" pitchFamily="2" charset="0"/>
                        </a:rPr>
                        <a:t>Aktivt deltagande</a:t>
                      </a:r>
                      <a:endParaRPr lang="sv-SE" sz="15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>
                          <a:latin typeface="Seaford" panose="00000500000000000000" pitchFamily="2" charset="0"/>
                        </a:rPr>
                        <a:t>Är eleverna kognitivt och socialt engagerade i lärandet?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dirty="0">
                          <a:latin typeface="Seaford" panose="00000500000000000000" pitchFamily="2" charset="0"/>
                        </a:rPr>
                        <a:t>Elever deltar, ställer frågor, reflekterar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511828"/>
                  </a:ext>
                </a:extLst>
              </a:tr>
              <a:tr h="516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b="1" dirty="0">
                          <a:latin typeface="Seaford" panose="00000500000000000000" pitchFamily="2" charset="0"/>
                        </a:rPr>
                        <a:t>Differentiering och stöd</a:t>
                      </a:r>
                      <a:endParaRPr lang="sv-SE" sz="15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>
                          <a:latin typeface="Seaford" panose="00000500000000000000" pitchFamily="2" charset="0"/>
                        </a:rPr>
                        <a:t>Anpassas undervisningen efter olika behov?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dirty="0">
                          <a:latin typeface="Seaford" panose="00000500000000000000" pitchFamily="2" charset="0"/>
                        </a:rPr>
                        <a:t>Variation i material, tempo och stödformer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288357"/>
                  </a:ext>
                </a:extLst>
              </a:tr>
              <a:tr h="7375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b="1" dirty="0">
                          <a:latin typeface="Seaford" panose="00000500000000000000" pitchFamily="2" charset="0"/>
                        </a:rPr>
                        <a:t>Ämnesdidaktisk kvalitet</a:t>
                      </a:r>
                      <a:endParaRPr lang="sv-SE" sz="1500" dirty="0">
                        <a:latin typeface="Seaford" panose="00000500000000000000" pitchFamily="2" charset="0"/>
                      </a:endParaRP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>
                          <a:latin typeface="Seaford" panose="00000500000000000000" pitchFamily="2" charset="0"/>
                        </a:rPr>
                        <a:t>Hur väl förklaras och fördjupas innehållet?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v-SE" sz="1500" dirty="0">
                          <a:latin typeface="Seaford" panose="00000500000000000000" pitchFamily="2" charset="0"/>
                        </a:rPr>
                        <a:t>Korrekt och levande ämnes-representation, meningsfulla exempel</a:t>
                      </a:r>
                    </a:p>
                  </a:txBody>
                  <a:tcPr marL="73751" marR="73751" marT="36876" marB="368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4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4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1137</Words>
  <Application>Microsoft Office PowerPoint</Application>
  <PresentationFormat>Bredbild</PresentationFormat>
  <Paragraphs>200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Courier New</vt:lpstr>
      <vt:lpstr>Ink Free</vt:lpstr>
      <vt:lpstr>ScalaSansLF-Regular</vt:lpstr>
      <vt:lpstr>Seaford</vt:lpstr>
      <vt:lpstr>source sans pro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Högskolan Kristianstad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Jönsson</dc:creator>
  <cp:lastModifiedBy>Anders Jönsson</cp:lastModifiedBy>
  <cp:revision>367</cp:revision>
  <dcterms:created xsi:type="dcterms:W3CDTF">2017-05-16T07:19:56Z</dcterms:created>
  <dcterms:modified xsi:type="dcterms:W3CDTF">2025-11-17T13:14:23Z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2021-09-02T06:18:49Z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767021c3-b119-42cd-9cc2-b423acf61f4a</vt:lpwstr>
  </property>
  <property fmtid="{D5CDD505-2E9C-101B-9397-08002B2CF9AE}" pid="8" name="MSIP_Label_9144ccec-98ca-4847-b090-103d5c6592f4_ContentBits">
    <vt:lpwstr>0</vt:lpwstr>
  </property>
</Properties>
</file>