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3" r:id="rId5"/>
  </p:sldMasterIdLst>
  <p:notesMasterIdLst>
    <p:notesMasterId r:id="rId30"/>
  </p:notesMasterIdLst>
  <p:handoutMasterIdLst>
    <p:handoutMasterId r:id="rId31"/>
  </p:handoutMasterIdLst>
  <p:sldIdLst>
    <p:sldId id="260" r:id="rId6"/>
    <p:sldId id="261" r:id="rId7"/>
    <p:sldId id="336" r:id="rId8"/>
    <p:sldId id="331" r:id="rId9"/>
    <p:sldId id="263" r:id="rId10"/>
    <p:sldId id="335" r:id="rId11"/>
    <p:sldId id="280" r:id="rId12"/>
    <p:sldId id="356" r:id="rId13"/>
    <p:sldId id="281" r:id="rId14"/>
    <p:sldId id="345" r:id="rId15"/>
    <p:sldId id="339" r:id="rId16"/>
    <p:sldId id="340" r:id="rId17"/>
    <p:sldId id="357" r:id="rId18"/>
    <p:sldId id="337" r:id="rId19"/>
    <p:sldId id="343" r:id="rId20"/>
    <p:sldId id="354" r:id="rId21"/>
    <p:sldId id="351" r:id="rId22"/>
    <p:sldId id="358" r:id="rId23"/>
    <p:sldId id="359" r:id="rId24"/>
    <p:sldId id="353" r:id="rId25"/>
    <p:sldId id="350" r:id="rId26"/>
    <p:sldId id="352" r:id="rId27"/>
    <p:sldId id="279" r:id="rId28"/>
    <p:sldId id="334" r:id="rId29"/>
  </p:sldIdLst>
  <p:sldSz cx="12192000" cy="6858000"/>
  <p:notesSz cx="6797675"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D3EC18-46B7-6C86-E3A2-D0F08AA1A319}" name="Pia Stark" initials="PS" userId="S::pia.stark@nacka.se::82900dda-49ec-4362-a246-43faefd549c9" providerId="AD"/>
  <p188:author id="{8A5D19EC-EA35-4597-63ED-C8DB06C47EF9}" name="Kirsti Kanttikoski" initials="KK" userId="S::kirsti.kanttikoski@nacka.se::720c290f-4578-4b04-8f1d-574159e86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18FFCF-63B4-4524-B933-8A78701F3A38}" v="1099" dt="2025-04-30T08:53:09.34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21" autoAdjust="0"/>
  </p:normalViewPr>
  <p:slideViewPr>
    <p:cSldViewPr snapToGrid="0">
      <p:cViewPr varScale="1">
        <p:scale>
          <a:sx n="65" d="100"/>
          <a:sy n="65" d="100"/>
        </p:scale>
        <p:origin x="700" y="2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A52EF4-A221-4FBA-AE64-7D3430AC67F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32BD1A5-6026-4E78-85A1-B63ECA44EC0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6DF61DB-AC4B-450F-93C3-C71E4FE8A52E}" type="datetimeFigureOut">
              <a:rPr lang="sv-SE" smtClean="0"/>
              <a:t>2025-04-30</a:t>
            </a:fld>
            <a:endParaRPr lang="sv-SE"/>
          </a:p>
        </p:txBody>
      </p:sp>
      <p:sp>
        <p:nvSpPr>
          <p:cNvPr id="4" name="Platshållare för sidfot 3">
            <a:extLst>
              <a:ext uri="{FF2B5EF4-FFF2-40B4-BE49-F238E27FC236}">
                <a16:creationId xmlns:a16="http://schemas.microsoft.com/office/drawing/2014/main" id="{B5FC5327-66F8-43D6-BB05-7AEBF3D072CC}"/>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9E72939-E2AA-4A0B-87BE-CBFB641A7BFA}"/>
              </a:ext>
            </a:extLst>
          </p:cNvPr>
          <p:cNvSpPr>
            <a:spLocks noGrp="1"/>
          </p:cNvSpPr>
          <p:nvPr>
            <p:ph type="sldNum" sz="quarter" idx="3"/>
          </p:nvPr>
        </p:nvSpPr>
        <p:spPr>
          <a:xfrm>
            <a:off x="3849688" y="9431338"/>
            <a:ext cx="2946400" cy="498475"/>
          </a:xfrm>
          <a:prstGeom prst="rect">
            <a:avLst/>
          </a:prstGeom>
        </p:spPr>
        <p:txBody>
          <a:bodyPr vert="horz" lIns="91440" tIns="45720" rIns="91440" bIns="45720" rtlCol="0" anchor="b"/>
          <a:lstStyle>
            <a:lvl1pPr algn="r">
              <a:defRPr sz="1200"/>
            </a:lvl1pPr>
          </a:lstStyle>
          <a:p>
            <a:fld id="{1E0354C0-ECD5-4C44-8214-B6A420EC7CA9}" type="slidenum">
              <a:rPr lang="sv-SE" smtClean="0"/>
              <a:t>‹#›</a:t>
            </a:fld>
            <a:endParaRPr lang="sv-SE"/>
          </a:p>
        </p:txBody>
      </p:sp>
    </p:spTree>
    <p:extLst>
      <p:ext uri="{BB962C8B-B14F-4D97-AF65-F5344CB8AC3E}">
        <p14:creationId xmlns:p14="http://schemas.microsoft.com/office/powerpoint/2010/main" val="5378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686C6F5-63B6-49E7-B2F9-5F41140D9FE4}" type="datetimeFigureOut">
              <a:rPr lang="en-GB" smtClean="0"/>
              <a:t>30/04/2025</a:t>
            </a:fld>
            <a:endParaRPr lang="en-GB"/>
          </a:p>
        </p:txBody>
      </p:sp>
      <p:sp>
        <p:nvSpPr>
          <p:cNvPr id="4" name="Platshållare för bildobjekt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7C088DA3-5DB5-423B-869F-710A2F573C74}" type="slidenum">
              <a:rPr lang="en-GB" smtClean="0"/>
              <a:t>‹#›</a:t>
            </a:fld>
            <a:endParaRPr lang="en-GB"/>
          </a:p>
        </p:txBody>
      </p:sp>
    </p:spTree>
    <p:extLst>
      <p:ext uri="{BB962C8B-B14F-4D97-AF65-F5344CB8AC3E}">
        <p14:creationId xmlns:p14="http://schemas.microsoft.com/office/powerpoint/2010/main" val="2314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1</a:t>
            </a:fld>
            <a:endParaRPr lang="sv-SE"/>
          </a:p>
        </p:txBody>
      </p:sp>
    </p:spTree>
    <p:extLst>
      <p:ext uri="{BB962C8B-B14F-4D97-AF65-F5344CB8AC3E}">
        <p14:creationId xmlns:p14="http://schemas.microsoft.com/office/powerpoint/2010/main" val="212760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270"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Underrättelse till Skatteverket om det kan antas att en uppgift i folkbokföringen om en person som är eller har varit folkbokförd är oriktig eller ofullständig.</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a:p>
            <a:pPr marL="762635"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32 c § folkbokföringslagen</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a:p>
            <a:pPr marL="762635" marR="548640" indent="-6350">
              <a:lnSpc>
                <a:spcPct val="107000"/>
              </a:lnSpc>
              <a:spcAft>
                <a:spcPts val="25"/>
              </a:spcAft>
            </a:pPr>
            <a:endPar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endParaRPr>
          </a:p>
          <a:p>
            <a:pPr marL="1270"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Underrättelse till den myndighet eller organisation som har fattat beslut om en ekonomisk förmån eller ett ekonomiskt stöd om det finns anledning att anta att det har beslutats, betalats ut eller tillgodoräknats felaktigt eller med ett för högt belopp. </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a:p>
            <a:pPr marL="762635"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3 § lagen (2008:206) om underrättelse-skyldighet vid felaktiga utbetalningar från välfärdssystemen</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a:p>
            <a:pPr marL="762635" marR="548640" indent="-6350">
              <a:lnSpc>
                <a:spcPct val="107000"/>
              </a:lnSpc>
              <a:spcAft>
                <a:spcPts val="25"/>
              </a:spcAft>
            </a:pPr>
            <a:endPar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endParaRPr>
          </a:p>
          <a:p>
            <a:pPr marL="1270"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Lämna/inte lämna ut vissa uppgifter till Arbetsförmedlingen, Bolagsverket, Centrala studiestödsnämnden, Försäkringskassan, Inspektionen för vård och omsorg, Kronofogdemyndigheten, Migrationsverket, Pensionsmyndigheten, Skatteverket, en kommun eller en arbetslöshetskassa </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a:p>
            <a:pPr marL="762635"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2-3 §§ lagen (2024:307) om uppgiftsskyldighet för att motverka felaktiga utbetalningar från välfärdssystemen samt fusk, regelöverträdelser och brottslighet i arbetslivet</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p:txBody>
      </p:sp>
      <p:sp>
        <p:nvSpPr>
          <p:cNvPr id="4" name="Platshållare för bildnummer 3"/>
          <p:cNvSpPr>
            <a:spLocks noGrp="1"/>
          </p:cNvSpPr>
          <p:nvPr>
            <p:ph type="sldNum" sz="quarter" idx="5"/>
          </p:nvPr>
        </p:nvSpPr>
        <p:spPr/>
        <p:txBody>
          <a:bodyPr/>
          <a:lstStyle/>
          <a:p>
            <a:fld id="{7C088DA3-5DB5-423B-869F-710A2F573C74}" type="slidenum">
              <a:rPr lang="en-GB" smtClean="0"/>
              <a:t>16</a:t>
            </a:fld>
            <a:endParaRPr lang="en-GB"/>
          </a:p>
        </p:txBody>
      </p:sp>
    </p:spTree>
    <p:extLst>
      <p:ext uri="{BB962C8B-B14F-4D97-AF65-F5344CB8AC3E}">
        <p14:creationId xmlns:p14="http://schemas.microsoft.com/office/powerpoint/2010/main" val="33156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88DA3-5DB5-423B-869F-710A2F573C74}" type="slidenum">
              <a:rPr kumimoji="0" lang="sv-SE" sz="1200" b="0" i="0" u="none" strike="noStrike" kern="1200" cap="none" spc="0" normalizeH="0" baseline="0" noProof="0" smtClean="0">
                <a:ln>
                  <a:noFill/>
                </a:ln>
                <a:solidFill>
                  <a:prstClr val="black"/>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127609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latin typeface="Gill Sans MT"/>
                <a:ea typeface="Times New Roman" panose="02020603050405020304" pitchFamily="18" charset="0"/>
                <a:cs typeface="Calibri"/>
              </a:rPr>
              <a:t>Respektive verksamhet är bäst på sitt ansvarsområde men inte nödvändigtvis på att granska ekonomiska företagstranasaktioner för att upptäcka välfärdsbrott</a:t>
            </a:r>
          </a:p>
          <a:p>
            <a:r>
              <a:rPr lang="sv-SE" sz="1200" dirty="0">
                <a:latin typeface="Gill Sans MT" panose="020B0502020104020203" pitchFamily="34" charset="0"/>
                <a:ea typeface="Times New Roman" panose="02020603050405020304" pitchFamily="18" charset="0"/>
                <a:cs typeface="Calibri" panose="020F0502020204030204" pitchFamily="34" charset="0"/>
              </a:rPr>
              <a:t>12 SOCN/ÄN</a:t>
            </a:r>
          </a:p>
          <a:p>
            <a:r>
              <a:rPr lang="sv-SE" sz="1200" dirty="0">
                <a:effectLst/>
                <a:latin typeface="Gill Sans MT" panose="020B0502020104020203" pitchFamily="34" charset="0"/>
                <a:ea typeface="Times New Roman" panose="02020603050405020304" pitchFamily="18" charset="0"/>
                <a:cs typeface="Calibri" panose="020F0502020204030204" pitchFamily="34" charset="0"/>
              </a:rPr>
              <a:t>1 KUN (16 anordnare)</a:t>
            </a:r>
          </a:p>
          <a:p>
            <a:r>
              <a:rPr lang="sv-SE" sz="1200" dirty="0">
                <a:latin typeface="Gill Sans MT" panose="020B0502020104020203" pitchFamily="34" charset="0"/>
                <a:ea typeface="Times New Roman" panose="02020603050405020304" pitchFamily="18" charset="0"/>
                <a:cs typeface="Calibri" panose="020F0502020204030204" pitchFamily="34" charset="0"/>
              </a:rPr>
              <a:t>6 NAF (2 </a:t>
            </a:r>
            <a:r>
              <a:rPr lang="sv-SE" sz="1200" dirty="0" err="1">
                <a:latin typeface="Gill Sans MT" panose="020B0502020104020203" pitchFamily="34" charset="0"/>
                <a:ea typeface="Times New Roman" panose="02020603050405020304" pitchFamily="18" charset="0"/>
                <a:cs typeface="Calibri" panose="020F0502020204030204" pitchFamily="34" charset="0"/>
              </a:rPr>
              <a:t>vux</a:t>
            </a:r>
            <a:r>
              <a:rPr lang="sv-SE" sz="1200" dirty="0">
                <a:latin typeface="Gill Sans MT" panose="020B0502020104020203" pitchFamily="34" charset="0"/>
                <a:ea typeface="Times New Roman" panose="02020603050405020304" pitchFamily="18" charset="0"/>
                <a:cs typeface="Calibri" panose="020F0502020204030204" pitchFamily="34" charset="0"/>
              </a:rPr>
              <a:t>, </a:t>
            </a:r>
            <a:r>
              <a:rPr lang="sv-SE" sz="1200" dirty="0">
                <a:effectLst/>
                <a:latin typeface="Gill Sans MT" panose="020B0502020104020203" pitchFamily="34" charset="0"/>
                <a:ea typeface="Times New Roman" panose="02020603050405020304" pitchFamily="18" charset="0"/>
                <a:cs typeface="Calibri" panose="020F0502020204030204" pitchFamily="34" charset="0"/>
              </a:rPr>
              <a:t>3 arbete/etablering) (8 eller 9 anordnare)</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88DA3-5DB5-423B-869F-710A2F573C74}" type="slidenum">
              <a:rPr kumimoji="0" lang="sv-SE" sz="1200" b="0" i="0" u="none" strike="noStrike" kern="1200" cap="none" spc="0" normalizeH="0" baseline="0" noProof="0" smtClean="0">
                <a:ln>
                  <a:noFill/>
                </a:ln>
                <a:solidFill>
                  <a:prstClr val="black"/>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20478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dirty="0"/>
              <a:t>1. Förebygga välfärdsbrott </a:t>
            </a:r>
          </a:p>
          <a:p>
            <a:pPr lvl="1"/>
            <a:r>
              <a:rPr lang="sv-SE" dirty="0"/>
              <a:t>2. Analysera och upptäcka välfärdsbrott </a:t>
            </a:r>
          </a:p>
          <a:p>
            <a:pPr lvl="1"/>
            <a:r>
              <a:rPr lang="sv-SE" dirty="0"/>
              <a:t>3. Utreda välfärdsbrott</a:t>
            </a:r>
          </a:p>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en-GB" smtClean="0"/>
              <a:t>21</a:t>
            </a:fld>
            <a:endParaRPr lang="en-GB"/>
          </a:p>
        </p:txBody>
      </p:sp>
    </p:spTree>
    <p:extLst>
      <p:ext uri="{BB962C8B-B14F-4D97-AF65-F5344CB8AC3E}">
        <p14:creationId xmlns:p14="http://schemas.microsoft.com/office/powerpoint/2010/main" val="302189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088DA3-5DB5-423B-869F-710A2F573C74}" type="slidenum">
              <a:rPr lang="sv-SE" smtClean="0"/>
              <a:t>23</a:t>
            </a:fld>
            <a:endParaRPr lang="sv-SE"/>
          </a:p>
        </p:txBody>
      </p:sp>
    </p:spTree>
    <p:extLst>
      <p:ext uri="{BB962C8B-B14F-4D97-AF65-F5344CB8AC3E}">
        <p14:creationId xmlns:p14="http://schemas.microsoft.com/office/powerpoint/2010/main" val="225654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2</a:t>
            </a:fld>
            <a:endParaRPr lang="sv-SE"/>
          </a:p>
        </p:txBody>
      </p:sp>
    </p:spTree>
    <p:extLst>
      <p:ext uri="{BB962C8B-B14F-4D97-AF65-F5344CB8AC3E}">
        <p14:creationId xmlns:p14="http://schemas.microsoft.com/office/powerpoint/2010/main" val="237232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Trakasserier </a:t>
            </a:r>
            <a:r>
              <a:rPr lang="sv-SE" dirty="0"/>
              <a:t>– grova förolämpningar, obehagliga mejl, sms eller samtal, skuldbeläggning, olovlig filmning och fotografering, grova anspelningar</a:t>
            </a:r>
          </a:p>
          <a:p>
            <a:r>
              <a:rPr lang="sv-SE" b="1" dirty="0"/>
              <a:t>Hot </a:t>
            </a:r>
            <a:r>
              <a:rPr lang="sv-SE" dirty="0"/>
              <a:t>– hot om våld, dödshot, hot mot anhöriga eller utpressning</a:t>
            </a:r>
          </a:p>
          <a:p>
            <a:r>
              <a:rPr lang="sv-SE" b="1" dirty="0"/>
              <a:t>Våld </a:t>
            </a:r>
            <a:r>
              <a:rPr lang="sv-SE" dirty="0"/>
              <a:t>– knuff eller likande, sparkar eller slag</a:t>
            </a:r>
          </a:p>
          <a:p>
            <a:r>
              <a:rPr lang="sv-SE" b="1" dirty="0"/>
              <a:t>Korruption</a:t>
            </a:r>
            <a:r>
              <a:rPr lang="sv-SE" dirty="0"/>
              <a:t> – otillbörliga erbjudanden eller otillbörliga relationer</a:t>
            </a:r>
          </a:p>
        </p:txBody>
      </p:sp>
      <p:sp>
        <p:nvSpPr>
          <p:cNvPr id="4" name="Platshållare för bildnummer 3"/>
          <p:cNvSpPr>
            <a:spLocks noGrp="1"/>
          </p:cNvSpPr>
          <p:nvPr>
            <p:ph type="sldNum" sz="quarter" idx="5"/>
          </p:nvPr>
        </p:nvSpPr>
        <p:spPr/>
        <p:txBody>
          <a:bodyPr/>
          <a:lstStyle/>
          <a:p>
            <a:fld id="{7C088DA3-5DB5-423B-869F-710A2F573C74}" type="slidenum">
              <a:rPr lang="en-GB" smtClean="0"/>
              <a:t>3</a:t>
            </a:fld>
            <a:endParaRPr lang="en-GB"/>
          </a:p>
        </p:txBody>
      </p:sp>
    </p:spTree>
    <p:extLst>
      <p:ext uri="{BB962C8B-B14F-4D97-AF65-F5344CB8AC3E}">
        <p14:creationId xmlns:p14="http://schemas.microsoft.com/office/powerpoint/2010/main" val="160903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pratar inte längre om fusk för det handlar om brott.</a:t>
            </a:r>
          </a:p>
        </p:txBody>
      </p:sp>
      <p:sp>
        <p:nvSpPr>
          <p:cNvPr id="4" name="Platshållare för bildnummer 3"/>
          <p:cNvSpPr>
            <a:spLocks noGrp="1"/>
          </p:cNvSpPr>
          <p:nvPr>
            <p:ph type="sldNum" sz="quarter" idx="5"/>
          </p:nvPr>
        </p:nvSpPr>
        <p:spPr/>
        <p:txBody>
          <a:bodyPr/>
          <a:lstStyle/>
          <a:p>
            <a:fld id="{7C088DA3-5DB5-423B-869F-710A2F573C74}" type="slidenum">
              <a:rPr lang="en-GB" smtClean="0"/>
              <a:t>4</a:t>
            </a:fld>
            <a:endParaRPr lang="en-GB"/>
          </a:p>
        </p:txBody>
      </p:sp>
    </p:spTree>
    <p:extLst>
      <p:ext uri="{BB962C8B-B14F-4D97-AF65-F5344CB8AC3E}">
        <p14:creationId xmlns:p14="http://schemas.microsoft.com/office/powerpoint/2010/main" val="291756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12529"/>
                </a:solidFill>
                <a:effectLst/>
                <a:latin typeface="Gilroy-Bold"/>
              </a:rPr>
              <a:t>UC Spektra - </a:t>
            </a:r>
            <a:r>
              <a:rPr lang="sv-SE" b="1" i="0" dirty="0">
                <a:solidFill>
                  <a:srgbClr val="333333"/>
                </a:solidFill>
                <a:effectLst/>
                <a:latin typeface="Roboto" panose="02000000000000000000" pitchFamily="2" charset="0"/>
              </a:rPr>
              <a:t>webbaserad tjänst för kredituppföljning</a:t>
            </a:r>
            <a:r>
              <a:rPr lang="sv-SE" b="0" i="0" dirty="0">
                <a:solidFill>
                  <a:srgbClr val="333333"/>
                </a:solidFill>
                <a:effectLst/>
                <a:latin typeface="Roboto" panose="02000000000000000000" pitchFamily="2" charset="0"/>
              </a:rPr>
              <a:t>, med konstant tillgång till all offentlig information som finns om affärskontakter. Riskprognos och riskklass ger indikationer och snabb kontroll över eventuella kreditrisker i din kundstock. Tjänsten finns både för både Sverige och Norden.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12529"/>
                </a:solidFill>
                <a:effectLst/>
                <a:latin typeface="Gilroy-Bold"/>
              </a:rPr>
              <a:t>Funktioner i UC Spektra</a:t>
            </a:r>
          </a:p>
          <a:p>
            <a:pPr algn="l">
              <a:buFont typeface="Arial" panose="020B0604020202020204" pitchFamily="34" charset="0"/>
              <a:buChar char="•"/>
            </a:pPr>
            <a:r>
              <a:rPr lang="sv-SE" b="0" i="0" dirty="0">
                <a:solidFill>
                  <a:srgbClr val="212529"/>
                </a:solidFill>
                <a:effectLst/>
                <a:latin typeface="Roboto" panose="02000000000000000000" pitchFamily="2" charset="0"/>
              </a:rPr>
              <a:t>Varningsmärke – händelse flaggas upp och släcks ned när du handlagt ärendet</a:t>
            </a:r>
          </a:p>
          <a:p>
            <a:pPr algn="l">
              <a:buFont typeface="Arial" panose="020B0604020202020204" pitchFamily="34" charset="0"/>
              <a:buChar char="•"/>
            </a:pPr>
            <a:r>
              <a:rPr lang="sv-SE" b="0" i="0" dirty="0">
                <a:solidFill>
                  <a:srgbClr val="212529"/>
                </a:solidFill>
                <a:effectLst/>
                <a:latin typeface="Roboto" panose="02000000000000000000" pitchFamily="2" charset="0"/>
              </a:rPr>
              <a:t>Statistik – se hur risken fördelar sig i din bevakningsstock</a:t>
            </a:r>
          </a:p>
          <a:p>
            <a:pPr algn="l">
              <a:buFont typeface="Arial" panose="020B0604020202020204" pitchFamily="34" charset="0"/>
              <a:buChar char="•"/>
            </a:pPr>
            <a:r>
              <a:rPr lang="sv-SE" b="0" i="0" dirty="0">
                <a:solidFill>
                  <a:srgbClr val="212529"/>
                </a:solidFill>
                <a:effectLst/>
                <a:latin typeface="Roboto" panose="02000000000000000000" pitchFamily="2" charset="0"/>
              </a:rPr>
              <a:t>Egen info som tilläggstjänst – komplettera bevakningsinformationen med</a:t>
            </a:r>
          </a:p>
          <a:p>
            <a:pPr algn="l">
              <a:buFont typeface="Arial" panose="020B0604020202020204" pitchFamily="34" charset="0"/>
              <a:buChar char="•"/>
            </a:pPr>
            <a:r>
              <a:rPr lang="sv-SE" b="0" i="0" dirty="0">
                <a:solidFill>
                  <a:srgbClr val="212529"/>
                </a:solidFill>
                <a:effectLst/>
                <a:latin typeface="Roboto" panose="02000000000000000000" pitchFamily="2" charset="0"/>
              </a:rPr>
              <a:t>intern egen information t ex intern kreditgräns, förfallna fordringar eller annan relevant information</a:t>
            </a:r>
          </a:p>
          <a:p>
            <a:br>
              <a:rPr lang="sv-SE" dirty="0"/>
            </a:br>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sv-SE" smtClean="0"/>
              <a:t>5</a:t>
            </a:fld>
            <a:endParaRPr lang="sv-SE"/>
          </a:p>
        </p:txBody>
      </p:sp>
    </p:spTree>
    <p:extLst>
      <p:ext uri="{BB962C8B-B14F-4D97-AF65-F5344CB8AC3E}">
        <p14:creationId xmlns:p14="http://schemas.microsoft.com/office/powerpoint/2010/main" val="120478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(Till exempel att studieintyg behöver inkomma för gymnasiestuderande ungdomar i det fall gymnasiestudier förlängs eller att kunder ska inkomma med umgängesavtal vid delad vårdnad där antal dagar och omfattning framkommer.)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till exempel hjälper till att titta på inkomna underlag och ge input om vilka underlag som kan efterfrågas.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en-GB" smtClean="0"/>
              <a:t>11</a:t>
            </a:fld>
            <a:endParaRPr lang="en-GB"/>
          </a:p>
        </p:txBody>
      </p:sp>
    </p:spTree>
    <p:extLst>
      <p:ext uri="{BB962C8B-B14F-4D97-AF65-F5344CB8AC3E}">
        <p14:creationId xmlns:p14="http://schemas.microsoft.com/office/powerpoint/2010/main" val="92381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Ofta att ungdomar som slutar gymnasiet ändrar folkbokföring direkt i samband med detta. I de fall ändringen av folkbokföring är felaktig medför det att felaktiga utbetalningar sker utifrån att dessa ungdomar behöver betala inneboendehyra när de bor hemma. Det framkommer även att felaktig folkbokföring sker i ärenden där det framkommer skenskilsmässa och även där personer flyttar till annan ort eller utomlands. Felaktig folkbokföring anmäls alltid till Skatteverket. </a:t>
            </a:r>
          </a:p>
          <a:p>
            <a:endParaRPr lang="sv-SE" dirty="0"/>
          </a:p>
          <a:p>
            <a:pPr marL="342900" lvl="0" indent="-342900">
              <a:lnSpc>
                <a:spcPct val="115000"/>
              </a:lnSpc>
              <a:buFont typeface="Garamond" panose="02020404030301010803" pitchFamily="18" charset="0"/>
              <a:buChar char="-"/>
            </a:pPr>
            <a:r>
              <a:rPr lang="sv-SE" dirty="0"/>
              <a:t>Ett exempel är en kund vars ansökan ska granskas, det görs en slagning i folkbokföringsregister där det framkommer en barnfamilj skrivna på adressen utöver de som förväntas bo där. Hushållet som ansökan avser har ej barn. Hembesök erbjuds utifrån granskning och avvikelser i folkbokföring, under hembesök framkommer att det bor en barnfamilj i bostaden. I påföljande FUT-utredning framkommer att kunden vistas utomlands under merparten av tiden och hyr ut sin bostad. </a:t>
            </a:r>
          </a:p>
          <a:p>
            <a:pPr marL="342900" lvl="0" indent="-342900">
              <a:lnSpc>
                <a:spcPct val="115000"/>
              </a:lnSpc>
              <a:spcAft>
                <a:spcPts val="1200"/>
              </a:spcAft>
              <a:buFont typeface="Garamond" panose="02020404030301010803" pitchFamily="18" charset="0"/>
              <a:buChar char="-"/>
            </a:pPr>
            <a:r>
              <a:rPr lang="sv-SE" dirty="0"/>
              <a:t>Ett ytterligare exempel på felaktig folkbokföring är där kunder har barn som slutar gymnasiet (och då ska bidra med inneboendehyra som räknas av den summa kund beviljas) och de i samband med detta folkbokförs på en annan adress. Vid utredning framkommer att på den adress där barnen folkbokförts inte finns bostäder, utan enkom kontorslokaler. </a:t>
            </a:r>
          </a:p>
          <a:p>
            <a:pPr marL="342900" lvl="0" indent="-342900">
              <a:lnSpc>
                <a:spcPct val="115000"/>
              </a:lnSpc>
              <a:spcAft>
                <a:spcPts val="1200"/>
              </a:spcAft>
              <a:buFont typeface="Garamond" panose="02020404030301010803" pitchFamily="18" charset="0"/>
              <a:buChar char="-"/>
            </a:pPr>
            <a:endParaRPr lang="sv-SE" dirty="0"/>
          </a:p>
          <a:p>
            <a:pPr>
              <a:lnSpc>
                <a:spcPct val="115000"/>
              </a:lnSpc>
              <a:spcAft>
                <a:spcPts val="1200"/>
              </a:spcAft>
            </a:pPr>
            <a:r>
              <a:rPr lang="sv-SE" sz="1200" dirty="0">
                <a:effectLst/>
                <a:latin typeface="Garamond" panose="02020404030301010803" pitchFamily="18" charset="0"/>
                <a:ea typeface="Garamond" panose="02020404030301010803" pitchFamily="18" charset="0"/>
                <a:cs typeface="Angsana New" panose="02020603050405020304" pitchFamily="18" charset="-34"/>
              </a:rPr>
              <a:t>Det framkommer även äktenskapsliknande förhållanden och skenskilsmässor. Upptäcks ofta genom att det tillkommer barn med samma partner över en längre tid men att kund/kunderna hävdar att man ej har relation. </a:t>
            </a:r>
          </a:p>
          <a:p>
            <a:pPr marL="342900" lvl="0" indent="-342900">
              <a:lnSpc>
                <a:spcPct val="115000"/>
              </a:lnSpc>
              <a:spcAft>
                <a:spcPts val="1200"/>
              </a:spcAft>
              <a:buFont typeface="Garamond" panose="02020404030301010803" pitchFamily="18" charset="0"/>
              <a:buChar char="-"/>
            </a:pPr>
            <a:r>
              <a:rPr lang="sv-SE" sz="1200" dirty="0">
                <a:effectLst/>
                <a:latin typeface="Garamond" panose="02020404030301010803" pitchFamily="18" charset="0"/>
                <a:ea typeface="Garamond" panose="02020404030301010803" pitchFamily="18" charset="0"/>
                <a:cs typeface="Angsana New" panose="02020603050405020304" pitchFamily="18" charset="-34"/>
              </a:rPr>
              <a:t>Kund ansöker om ekonomiskt bistånd tillsammans med förälder till sina barn. Ena föräldern folkbokförs sedan på annan ort och kunden ansöker som ensamstående. och söker som ensamstående under en period. Kunden börjar sedan att ansöka tillsammans med en ny partner. I granskning framkommer frågetecken varför en FUT-utredning inleds. I utredning framkommer att kund hyr bostaden av sin ex-partner tillika barnens fader. Bostaden är en bostadsrätt. Kund ansöker om en hög hyra för bostaden, dock betalas detta belopp ej till ex-partnern. Trots att den nya partnern tas med i ansökan får denne inte del av det ekonomiska biståndet. Under tiden kund ansöker tillsammans med sin nya partner får kund ett ytterligare barn med ex-partnern/föräldern till de övriga barnen. Efter avslutad FUT-utredning där ett återkrav fastställs meddelar kund att bostaden ska säljas och kund flyttar ihop med ex-partnern.</a:t>
            </a:r>
          </a:p>
          <a:p>
            <a:pPr marL="342900" lvl="0" indent="-342900">
              <a:lnSpc>
                <a:spcPct val="115000"/>
              </a:lnSpc>
              <a:spcAft>
                <a:spcPts val="1200"/>
              </a:spcAft>
              <a:buFont typeface="Garamond" panose="02020404030301010803" pitchFamily="18" charset="0"/>
              <a:buChar char="-"/>
            </a:pPr>
            <a:endParaRPr lang="sv-SE" sz="1200" dirty="0">
              <a:effectLst/>
              <a:latin typeface="Garamond" panose="02020404030301010803" pitchFamily="18" charset="0"/>
              <a:ea typeface="Garamond" panose="02020404030301010803" pitchFamily="18" charset="0"/>
              <a:cs typeface="Angsana New" panose="02020603050405020304" pitchFamily="18" charset="-34"/>
            </a:endParaRPr>
          </a:p>
          <a:p>
            <a:pPr>
              <a:lnSpc>
                <a:spcPct val="115000"/>
              </a:lnSpc>
              <a:spcAft>
                <a:spcPts val="1200"/>
              </a:spcAft>
            </a:pPr>
            <a:r>
              <a:rPr lang="sv-SE" sz="1200" dirty="0">
                <a:effectLst/>
                <a:latin typeface="Garamond" panose="02020404030301010803" pitchFamily="18" charset="0"/>
                <a:ea typeface="Garamond" panose="02020404030301010803" pitchFamily="18" charset="0"/>
                <a:cs typeface="Angsana New" panose="02020603050405020304" pitchFamily="18" charset="-34"/>
              </a:rPr>
              <a:t>Det framkommer även att kunderna studerar på högskola/universitetsutbildningar utan att fått det godkänt av nämnden samt utan att ansöka om CSN.  </a:t>
            </a:r>
          </a:p>
          <a:p>
            <a:pPr>
              <a:lnSpc>
                <a:spcPct val="115000"/>
              </a:lnSpc>
              <a:spcAft>
                <a:spcPts val="1200"/>
              </a:spcAft>
            </a:pPr>
            <a:r>
              <a:rPr lang="sv-SE" sz="1200" dirty="0">
                <a:effectLst/>
                <a:latin typeface="Garamond" panose="02020404030301010803" pitchFamily="18" charset="0"/>
                <a:ea typeface="Garamond" panose="02020404030301010803" pitchFamily="18" charset="0"/>
                <a:cs typeface="Angsana New" panose="02020603050405020304" pitchFamily="18" charset="-34"/>
              </a:rPr>
              <a:t>Att man inte meddelar när man har inneboenden framkommer även frekvent, ofta rör det sig om släktingar eller sambos som flyttat in.</a:t>
            </a:r>
          </a:p>
          <a:p>
            <a:pPr>
              <a:lnSpc>
                <a:spcPct val="115000"/>
              </a:lnSpc>
              <a:spcAft>
                <a:spcPts val="1200"/>
              </a:spcAft>
            </a:pPr>
            <a:r>
              <a:rPr lang="sv-SE" sz="1200" dirty="0">
                <a:effectLst/>
                <a:latin typeface="Garamond" panose="02020404030301010803" pitchFamily="18" charset="0"/>
                <a:ea typeface="Garamond" panose="02020404030301010803" pitchFamily="18" charset="0"/>
                <a:cs typeface="Angsana New" panose="02020603050405020304" pitchFamily="18" charset="-34"/>
              </a:rPr>
              <a:t>Kunden gör sig omöjlig i planering och döljer förmågor. Det handlar ofta om långtidsärenden med en diffus sjukskrivning där personen borde ha förmåga men där all planering fallerar pga frånvaro eller utebliven progression (ofta i kombination). I dessa utredningar framkommer ofta resor och vistelse på annan ort eller att kunden arbetar. Det rör sig även om ärenden där sjukskrivning saknas men till exempel att kunden gör sig ovän med arbetsgivare etc. Det sker ofta i samband med en ökad omfattning av planering eller anställning. </a:t>
            </a:r>
          </a:p>
          <a:p>
            <a:pPr>
              <a:lnSpc>
                <a:spcPct val="115000"/>
              </a:lnSpc>
              <a:spcAft>
                <a:spcPts val="1200"/>
              </a:spcAft>
            </a:pPr>
            <a:r>
              <a:rPr lang="sv-SE" sz="1200" dirty="0">
                <a:effectLst/>
                <a:latin typeface="Garamond" panose="02020404030301010803" pitchFamily="18" charset="0"/>
                <a:ea typeface="Garamond" panose="02020404030301010803" pitchFamily="18" charset="0"/>
                <a:cs typeface="Angsana New" panose="02020603050405020304" pitchFamily="18" charset="-34"/>
              </a:rPr>
              <a:t>Det framkommer andra tillgångar, tex bankkonton, fordon och företag, i och utanför Sverige, och tillgångar såsom hus och fordon utomlands. Det framkommer även fordonsinnehav där fordonet skrivs på annan person men nyttjas av kunden. </a:t>
            </a:r>
          </a:p>
          <a:p>
            <a:pPr>
              <a:lnSpc>
                <a:spcPct val="115000"/>
              </a:lnSpc>
              <a:spcAft>
                <a:spcPts val="1200"/>
              </a:spcAft>
            </a:pPr>
            <a:r>
              <a:rPr lang="sv-SE" sz="1200" dirty="0">
                <a:effectLst/>
                <a:latin typeface="Garamond" panose="02020404030301010803" pitchFamily="18" charset="0"/>
                <a:ea typeface="Garamond" panose="02020404030301010803" pitchFamily="18" charset="0"/>
                <a:cs typeface="Angsana New" panose="02020603050405020304" pitchFamily="18" charset="-34"/>
              </a:rPr>
              <a:t>Det framkommer felaktiga utbetalningar utifrån felaktig angiven information på ansökan. Till exempel att man ansöker för kostnader man inte har och att man ansöker för samma kostnad vid flera tillfällen. Att man ”glömmer” att fylla i inkomster. Vid nya anställningar anges inte  inkomster förrän flertalet månader senare. Det kan lämnas in förfalskade/manipulerade underlag. </a:t>
            </a:r>
          </a:p>
          <a:p>
            <a:pPr>
              <a:lnSpc>
                <a:spcPct val="115000"/>
              </a:lnSpc>
              <a:spcAft>
                <a:spcPts val="1200"/>
              </a:spcAft>
            </a:pPr>
            <a:r>
              <a:rPr lang="sv-SE" sz="1200" dirty="0">
                <a:effectLst/>
                <a:latin typeface="Garamond" panose="02020404030301010803" pitchFamily="18" charset="0"/>
                <a:ea typeface="Garamond" panose="02020404030301010803" pitchFamily="18" charset="0"/>
                <a:cs typeface="Angsana New" panose="02020603050405020304" pitchFamily="18" charset="-34"/>
              </a:rPr>
              <a:t>Det framkommer även att hushåll hjälper varandra till exempel med att man byter adresser med varandra i syfte att få ersättningar/bistånd man ej annars skulle vara berättigad. Det framkommer även att hushåll samarbetar eller tipsar varandra utifrån samma mönster i avvikande ansökningar.</a:t>
            </a:r>
          </a:p>
          <a:p>
            <a:pPr marL="342900" lvl="0" indent="-342900">
              <a:lnSpc>
                <a:spcPct val="115000"/>
              </a:lnSpc>
              <a:spcAft>
                <a:spcPts val="1200"/>
              </a:spcAft>
              <a:buFont typeface="Garamond" panose="02020404030301010803" pitchFamily="18" charset="0"/>
              <a:buChar char="-"/>
            </a:pPr>
            <a:endParaRPr lang="sv-SE" sz="1200" dirty="0">
              <a:effectLst/>
              <a:latin typeface="Garamond" panose="02020404030301010803" pitchFamily="18" charset="0"/>
              <a:ea typeface="Garamond" panose="02020404030301010803" pitchFamily="18" charset="0"/>
              <a:cs typeface="Angsana New" panose="02020603050405020304" pitchFamily="18" charset="-34"/>
            </a:endParaRPr>
          </a:p>
          <a:p>
            <a:pPr marL="342900" lvl="0" indent="-342900">
              <a:lnSpc>
                <a:spcPct val="115000"/>
              </a:lnSpc>
              <a:spcAft>
                <a:spcPts val="1200"/>
              </a:spcAft>
              <a:buFont typeface="Garamond" panose="02020404030301010803" pitchFamily="18" charset="0"/>
              <a:buChar char="-"/>
            </a:pPr>
            <a:endParaRPr lang="sv-SE" dirty="0"/>
          </a:p>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en-GB" smtClean="0"/>
              <a:t>12</a:t>
            </a:fld>
            <a:endParaRPr lang="en-GB"/>
          </a:p>
        </p:txBody>
      </p:sp>
    </p:spTree>
    <p:extLst>
      <p:ext uri="{BB962C8B-B14F-4D97-AF65-F5344CB8AC3E}">
        <p14:creationId xmlns:p14="http://schemas.microsoft.com/office/powerpoint/2010/main" val="233134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Aptos" panose="020B0004020202020204" pitchFamily="34" charset="0"/>
                <a:ea typeface="Aptos" panose="020B0004020202020204" pitchFamily="34" charset="0"/>
                <a:cs typeface="Aptos" panose="020B0004020202020204" pitchFamily="34" charset="0"/>
              </a:rPr>
              <a:t>Här kommer siffrorna från 2024 </a:t>
            </a:r>
            <a:r>
              <a:rPr lang="sv-SE" sz="1800" dirty="0">
                <a:effectLst/>
                <a:latin typeface="Segoe UI Emoji" panose="020B0502040204020203" pitchFamily="34" charset="0"/>
                <a:ea typeface="Aptos" panose="020B0004020202020204" pitchFamily="34" charset="0"/>
                <a:cs typeface="Segoe UI Emoji" panose="020B0502040204020203" pitchFamily="34" charset="0"/>
              </a:rPr>
              <a:t>😊</a:t>
            </a:r>
            <a:r>
              <a:rPr lang="sv-SE" sz="1800" dirty="0">
                <a:effectLst/>
                <a:latin typeface="Aptos" panose="020B0004020202020204" pitchFamily="34" charset="0"/>
                <a:ea typeface="Aptos" panose="020B0004020202020204" pitchFamily="34" charset="0"/>
                <a:cs typeface="Aptos" panose="020B0004020202020204" pitchFamily="34" charset="0"/>
              </a:rPr>
              <a:t>Tänker att du kommer fråga så du får ett svar på en gång </a:t>
            </a:r>
            <a:r>
              <a:rPr lang="sv-SE" sz="1800" dirty="0">
                <a:effectLst/>
                <a:latin typeface="Segoe UI Emoji" panose="020B0502040204020203" pitchFamily="34" charset="0"/>
                <a:ea typeface="Aptos" panose="020B0004020202020204" pitchFamily="34" charset="0"/>
                <a:cs typeface="Segoe UI Emoji" panose="020B0502040204020203" pitchFamily="34" charset="0"/>
              </a:rPr>
              <a:t>😊</a:t>
            </a:r>
            <a:r>
              <a:rPr lang="sv-SE" sz="1800" dirty="0">
                <a:effectLst/>
                <a:latin typeface="Aptos" panose="020B0004020202020204" pitchFamily="34" charset="0"/>
                <a:ea typeface="Aptos" panose="020B0004020202020204" pitchFamily="34" charset="0"/>
                <a:cs typeface="Aptos" panose="020B0004020202020204" pitchFamily="34" charset="0"/>
              </a:rPr>
              <a:t> Få utredningar har lett till återkrav under 2024, dels utifrån prioriteringar i arbetet (med att stötta upp AL och mottag under en stor del av året), dels utifrån feedback i domar från FR samt att vi då fokuserat mer på att stoppa i pågående handläggning (vi har satsat tid på att ”lägga oss i mer” i pågående handläggning) och ha ett starkare fokus på att förebygga felaktiga utbetalningar. </a:t>
            </a:r>
          </a:p>
          <a:p>
            <a:r>
              <a:rPr lang="sv-SE" sz="1800" dirty="0">
                <a:effectLst/>
                <a:latin typeface="Aptos" panose="020B0004020202020204" pitchFamily="34" charset="0"/>
                <a:ea typeface="Aptos" panose="020B0004020202020204" pitchFamily="34" charset="0"/>
                <a:cs typeface="Aptos" panose="020B0004020202020204" pitchFamily="34" charset="0"/>
              </a:rPr>
              <a:t> </a:t>
            </a:r>
          </a:p>
          <a:p>
            <a:r>
              <a:rPr lang="sv-SE" sz="1800" b="1" dirty="0">
                <a:effectLst/>
                <a:latin typeface="Aptos" panose="020B0004020202020204" pitchFamily="34" charset="0"/>
                <a:ea typeface="Aptos" panose="020B0004020202020204" pitchFamily="34" charset="0"/>
                <a:cs typeface="Aptos" panose="020B0004020202020204" pitchFamily="34" charset="0"/>
              </a:rPr>
              <a:t>2024</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b="1" dirty="0">
                <a:effectLst/>
                <a:latin typeface="Aptos" panose="020B0004020202020204" pitchFamily="34" charset="0"/>
                <a:ea typeface="Aptos" panose="020B0004020202020204" pitchFamily="34" charset="0"/>
                <a:cs typeface="Aptos" panose="020B0004020202020204" pitchFamily="34" charset="0"/>
              </a:rPr>
              <a:t>Antal remisser  71 </a:t>
            </a:r>
            <a:r>
              <a:rPr lang="sv-SE" sz="1800" b="1" dirty="0" err="1">
                <a:effectLst/>
                <a:latin typeface="Aptos" panose="020B0004020202020204" pitchFamily="34" charset="0"/>
                <a:ea typeface="Aptos" panose="020B0004020202020204" pitchFamily="34" charset="0"/>
                <a:cs typeface="Aptos" panose="020B0004020202020204" pitchFamily="34" charset="0"/>
              </a:rPr>
              <a:t>st</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b="1" dirty="0">
                <a:effectLst/>
                <a:latin typeface="Aptos" panose="020B0004020202020204" pitchFamily="34" charset="0"/>
                <a:ea typeface="Aptos" panose="020B0004020202020204" pitchFamily="34" charset="0"/>
                <a:cs typeface="Aptos" panose="020B0004020202020204" pitchFamily="34" charset="0"/>
              </a:rPr>
              <a:t>Antal utredningar  56 </a:t>
            </a:r>
            <a:r>
              <a:rPr lang="sv-SE" sz="1800" b="1" dirty="0" err="1">
                <a:effectLst/>
                <a:latin typeface="Aptos" panose="020B0004020202020204" pitchFamily="34" charset="0"/>
                <a:ea typeface="Aptos" panose="020B0004020202020204" pitchFamily="34" charset="0"/>
                <a:cs typeface="Aptos" panose="020B0004020202020204" pitchFamily="34" charset="0"/>
              </a:rPr>
              <a:t>st</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b="1" dirty="0">
                <a:effectLst/>
                <a:latin typeface="Aptos" panose="020B0004020202020204" pitchFamily="34" charset="0"/>
                <a:ea typeface="Aptos" panose="020B0004020202020204" pitchFamily="34" charset="0"/>
                <a:cs typeface="Aptos" panose="020B0004020202020204" pitchFamily="34" charset="0"/>
              </a:rPr>
              <a:t>Antal beslutade återkrav  6 </a:t>
            </a:r>
            <a:r>
              <a:rPr lang="sv-SE" sz="1800" b="1" dirty="0" err="1">
                <a:effectLst/>
                <a:latin typeface="Aptos" panose="020B0004020202020204" pitchFamily="34" charset="0"/>
                <a:ea typeface="Aptos" panose="020B0004020202020204" pitchFamily="34" charset="0"/>
                <a:cs typeface="Aptos" panose="020B0004020202020204" pitchFamily="34" charset="0"/>
              </a:rPr>
              <a:t>st</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b="1" dirty="0">
                <a:effectLst/>
                <a:latin typeface="Aptos" panose="020B0004020202020204" pitchFamily="34" charset="0"/>
                <a:ea typeface="Aptos" panose="020B0004020202020204" pitchFamily="34" charset="0"/>
                <a:cs typeface="Aptos" panose="020B0004020202020204" pitchFamily="34" charset="0"/>
              </a:rPr>
              <a:t>Summa återkrav  435 670 kr</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b="1" dirty="0">
                <a:effectLst/>
                <a:latin typeface="Aptos" panose="020B0004020202020204" pitchFamily="34" charset="0"/>
                <a:ea typeface="Aptos" panose="020B0004020202020204" pitchFamily="34" charset="0"/>
                <a:cs typeface="Aptos" panose="020B0004020202020204" pitchFamily="34" charset="0"/>
              </a:rPr>
              <a:t>Polisanmälningar 10 </a:t>
            </a:r>
            <a:r>
              <a:rPr lang="sv-SE" sz="1800" b="1" dirty="0" err="1">
                <a:effectLst/>
                <a:latin typeface="Aptos" panose="020B0004020202020204" pitchFamily="34" charset="0"/>
                <a:ea typeface="Aptos" panose="020B0004020202020204" pitchFamily="34" charset="0"/>
                <a:cs typeface="Aptos" panose="020B0004020202020204" pitchFamily="34" charset="0"/>
              </a:rPr>
              <a:t>st</a:t>
            </a:r>
            <a:endParaRPr lang="sv-SE" sz="1800" dirty="0">
              <a:solidFill>
                <a:srgbClr val="000000"/>
              </a:solidFill>
              <a:effectLst/>
              <a:latin typeface="Gill Sans MT" panose="020B0502020104020203" pitchFamily="34" charset="0"/>
              <a:ea typeface="Calibri" panose="020F0502020204030204" pitchFamily="34" charset="0"/>
            </a:endParaRPr>
          </a:p>
          <a:p>
            <a:endParaRPr lang="sv-SE" sz="1800" dirty="0">
              <a:solidFill>
                <a:srgbClr val="000000"/>
              </a:solidFill>
              <a:effectLst/>
              <a:latin typeface="Gill Sans MT" panose="020B0502020104020203" pitchFamily="34" charset="0"/>
              <a:ea typeface="Calibri" panose="020F0502020204030204" pitchFamily="34" charset="0"/>
            </a:endParaRPr>
          </a:p>
          <a:p>
            <a:endParaRPr lang="sv-SE" sz="1800" dirty="0">
              <a:solidFill>
                <a:srgbClr val="000000"/>
              </a:solidFill>
              <a:effectLst/>
              <a:latin typeface="Gill Sans MT" panose="020B0502020104020203" pitchFamily="34" charset="0"/>
              <a:ea typeface="Calibri" panose="020F0502020204030204" pitchFamily="34" charset="0"/>
            </a:endParaRPr>
          </a:p>
          <a:p>
            <a:r>
              <a:rPr lang="sv-SE" sz="1800" dirty="0">
                <a:solidFill>
                  <a:srgbClr val="000000"/>
                </a:solidFill>
                <a:effectLst/>
                <a:latin typeface="Gill Sans MT" panose="020B0502020104020203" pitchFamily="34" charset="0"/>
                <a:ea typeface="Calibri" panose="020F0502020204030204" pitchFamily="34" charset="0"/>
              </a:rPr>
              <a:t>Gällande polisanmälningar har vi fått å</a:t>
            </a:r>
            <a:r>
              <a:rPr lang="sv-SE" sz="1800" b="0" dirty="0">
                <a:solidFill>
                  <a:srgbClr val="000000"/>
                </a:solidFill>
                <a:effectLst/>
                <a:latin typeface="Gill Sans MT" panose="020B0502020104020203" pitchFamily="34" charset="0"/>
                <a:ea typeface="Calibri" panose="020F0502020204030204" pitchFamily="34" charset="0"/>
              </a:rPr>
              <a:t>terkoppling</a:t>
            </a:r>
            <a:r>
              <a:rPr lang="sv-SE" sz="1800" dirty="0">
                <a:solidFill>
                  <a:srgbClr val="000000"/>
                </a:solidFill>
                <a:effectLst/>
                <a:latin typeface="Gill Sans MT" panose="020B0502020104020203" pitchFamily="34" charset="0"/>
                <a:ea typeface="Calibri" panose="020F0502020204030204" pitchFamily="34" charset="0"/>
              </a:rPr>
              <a:t> att </a:t>
            </a:r>
            <a:r>
              <a:rPr lang="sv-SE" sz="1800" b="1" dirty="0">
                <a:solidFill>
                  <a:srgbClr val="000000"/>
                </a:solidFill>
                <a:effectLst/>
                <a:latin typeface="Gill Sans MT" panose="020B0502020104020203" pitchFamily="34" charset="0"/>
                <a:ea typeface="Calibri" panose="020F0502020204030204" pitchFamily="34" charset="0"/>
              </a:rPr>
              <a:t>ett ärende påbörjats en utredning </a:t>
            </a:r>
            <a:r>
              <a:rPr lang="sv-SE" sz="1800" dirty="0">
                <a:solidFill>
                  <a:srgbClr val="000000"/>
                </a:solidFill>
                <a:effectLst/>
                <a:latin typeface="Gill Sans MT" panose="020B0502020104020203" pitchFamily="34" charset="0"/>
                <a:ea typeface="Calibri" panose="020F0502020204030204" pitchFamily="34" charset="0"/>
              </a:rPr>
              <a:t>samt i </a:t>
            </a:r>
            <a:r>
              <a:rPr lang="sv-SE" sz="1800" b="1" dirty="0">
                <a:solidFill>
                  <a:srgbClr val="000000"/>
                </a:solidFill>
                <a:effectLst/>
                <a:latin typeface="Gill Sans MT" panose="020B0502020104020203" pitchFamily="34" charset="0"/>
                <a:ea typeface="Calibri" panose="020F0502020204030204" pitchFamily="34" charset="0"/>
              </a:rPr>
              <a:t>två ärenden att dessa lagts ner</a:t>
            </a:r>
            <a:r>
              <a:rPr lang="sv-SE" sz="1800" dirty="0">
                <a:solidFill>
                  <a:srgbClr val="000000"/>
                </a:solidFill>
                <a:effectLst/>
                <a:latin typeface="Gill Sans MT" panose="020B0502020104020203" pitchFamily="34" charset="0"/>
                <a:ea typeface="Calibri" panose="020F0502020204030204" pitchFamily="34" charset="0"/>
              </a:rPr>
              <a:t>. Det ena är nedlagd för att personen ej gick att hitta och det andra ärendet pga att personen utreds för andra brott. </a:t>
            </a:r>
            <a:endParaRPr lang="sv-SE" sz="1800" dirty="0">
              <a:effectLst/>
              <a:latin typeface="Calibri" panose="020F0502020204030204" pitchFamily="34" charset="0"/>
              <a:ea typeface="Calibri" panose="020F0502020204030204" pitchFamily="34" charset="0"/>
            </a:endParaRPr>
          </a:p>
          <a:p>
            <a:r>
              <a:rPr lang="sv-SE" sz="1800" dirty="0">
                <a:solidFill>
                  <a:srgbClr val="000000"/>
                </a:solidFill>
                <a:effectLst/>
                <a:latin typeface="Gill Sans MT" panose="020B0502020104020203" pitchFamily="34" charset="0"/>
                <a:ea typeface="Calibri" panose="020F0502020204030204" pitchFamily="34" charset="0"/>
              </a:rPr>
              <a:t> </a:t>
            </a:r>
            <a:endParaRPr lang="sv-SE" sz="1800" dirty="0">
              <a:effectLst/>
              <a:latin typeface="Calibri" panose="020F0502020204030204" pitchFamily="34" charset="0"/>
              <a:ea typeface="Calibri" panose="020F0502020204030204" pitchFamily="34" charset="0"/>
            </a:endParaRPr>
          </a:p>
          <a:p>
            <a:r>
              <a:rPr lang="sv-SE" sz="1800" dirty="0">
                <a:solidFill>
                  <a:srgbClr val="000000"/>
                </a:solidFill>
                <a:effectLst/>
                <a:latin typeface="Gill Sans MT" panose="020B0502020104020203" pitchFamily="34" charset="0"/>
                <a:ea typeface="Calibri" panose="020F0502020204030204" pitchFamily="34" charset="0"/>
              </a:rPr>
              <a:t>Gällande återkraven så är det generella svaret att det </a:t>
            </a:r>
            <a:r>
              <a:rPr lang="sv-SE" sz="1800" b="1" dirty="0">
                <a:solidFill>
                  <a:srgbClr val="000000"/>
                </a:solidFill>
                <a:effectLst/>
                <a:latin typeface="Gill Sans MT" panose="020B0502020104020203" pitchFamily="34" charset="0"/>
                <a:ea typeface="Calibri" panose="020F0502020204030204" pitchFamily="34" charset="0"/>
              </a:rPr>
              <a:t>varierar om återbetalning sker eller inte</a:t>
            </a:r>
            <a:r>
              <a:rPr lang="sv-SE" sz="1800" dirty="0">
                <a:solidFill>
                  <a:srgbClr val="000000"/>
                </a:solidFill>
                <a:effectLst/>
                <a:latin typeface="Gill Sans MT" panose="020B0502020104020203" pitchFamily="34" charset="0"/>
                <a:ea typeface="Calibri" panose="020F0502020204030204" pitchFamily="34" charset="0"/>
              </a:rPr>
              <a:t>. Flera ärenden betalar enligt en upprättad </a:t>
            </a:r>
            <a:r>
              <a:rPr lang="sv-SE" sz="1800" b="1" dirty="0">
                <a:solidFill>
                  <a:srgbClr val="000000"/>
                </a:solidFill>
                <a:effectLst/>
                <a:latin typeface="Gill Sans MT" panose="020B0502020104020203" pitchFamily="34" charset="0"/>
                <a:ea typeface="Calibri" panose="020F0502020204030204" pitchFamily="34" charset="0"/>
              </a:rPr>
              <a:t>avbetalningsplan</a:t>
            </a:r>
            <a:r>
              <a:rPr lang="sv-SE" sz="1800" dirty="0">
                <a:solidFill>
                  <a:srgbClr val="000000"/>
                </a:solidFill>
                <a:effectLst/>
                <a:latin typeface="Gill Sans MT" panose="020B0502020104020203" pitchFamily="34" charset="0"/>
                <a:ea typeface="Calibri" panose="020F0502020204030204" pitchFamily="34" charset="0"/>
              </a:rPr>
              <a:t> och </a:t>
            </a:r>
            <a:r>
              <a:rPr lang="sv-SE" sz="1800" b="1" dirty="0">
                <a:solidFill>
                  <a:srgbClr val="000000"/>
                </a:solidFill>
                <a:effectLst/>
                <a:latin typeface="Gill Sans MT" panose="020B0502020104020203" pitchFamily="34" charset="0"/>
                <a:ea typeface="Calibri" panose="020F0502020204030204" pitchFamily="34" charset="0"/>
              </a:rPr>
              <a:t>13 ärenden har återbetalt sina respektive återkrav i sin helhet, totalt har 509 687 kr återbetalts</a:t>
            </a:r>
            <a:r>
              <a:rPr lang="sv-SE" sz="1800" dirty="0">
                <a:solidFill>
                  <a:srgbClr val="000000"/>
                </a:solidFill>
                <a:effectLst/>
                <a:latin typeface="Gill Sans MT" panose="020B0502020104020203" pitchFamily="34" charset="0"/>
                <a:ea typeface="Calibri" panose="020F0502020204030204" pitchFamily="34" charset="0"/>
              </a:rPr>
              <a:t>. I de ärenden där återbetalning ej sker så skickas </a:t>
            </a:r>
            <a:r>
              <a:rPr lang="sv-SE" sz="1800" b="1" dirty="0">
                <a:solidFill>
                  <a:srgbClr val="000000"/>
                </a:solidFill>
                <a:effectLst/>
                <a:latin typeface="Gill Sans MT" panose="020B0502020104020203" pitchFamily="34" charset="0"/>
                <a:ea typeface="Calibri" panose="020F0502020204030204" pitchFamily="34" charset="0"/>
              </a:rPr>
              <a:t>påminnelser</a:t>
            </a:r>
            <a:r>
              <a:rPr lang="sv-SE" sz="1800" dirty="0">
                <a:solidFill>
                  <a:srgbClr val="000000"/>
                </a:solidFill>
                <a:effectLst/>
                <a:latin typeface="Gill Sans MT" panose="020B0502020104020203" pitchFamily="34" charset="0"/>
                <a:ea typeface="Calibri" panose="020F0502020204030204" pitchFamily="34" charset="0"/>
              </a:rPr>
              <a:t>. Om återbetalning ändå ej sker så skickas ärendet </a:t>
            </a:r>
            <a:r>
              <a:rPr lang="sv-SE" sz="1800" b="1" dirty="0">
                <a:solidFill>
                  <a:srgbClr val="000000"/>
                </a:solidFill>
                <a:effectLst/>
                <a:latin typeface="Gill Sans MT" panose="020B0502020104020203" pitchFamily="34" charset="0"/>
                <a:ea typeface="Calibri" panose="020F0502020204030204" pitchFamily="34" charset="0"/>
              </a:rPr>
              <a:t>till utskottet för beslut om att väcka ersättningstalan i Förvaltningsrätten </a:t>
            </a:r>
            <a:r>
              <a:rPr lang="sv-SE" sz="1800" dirty="0">
                <a:solidFill>
                  <a:srgbClr val="000000"/>
                </a:solidFill>
                <a:effectLst/>
                <a:latin typeface="Gill Sans MT" panose="020B0502020104020203" pitchFamily="34" charset="0"/>
                <a:ea typeface="Calibri" panose="020F0502020204030204" pitchFamily="34" charset="0"/>
              </a:rPr>
              <a:t>(om inte tidsfrist löpt ut då eftergift istället föreslås). </a:t>
            </a:r>
            <a:r>
              <a:rPr lang="sv-SE" sz="1800" b="1" dirty="0">
                <a:solidFill>
                  <a:srgbClr val="000000"/>
                </a:solidFill>
                <a:effectLst/>
                <a:latin typeface="Gill Sans MT" panose="020B0502020104020203" pitchFamily="34" charset="0"/>
                <a:ea typeface="Calibri" panose="020F0502020204030204" pitchFamily="34" charset="0"/>
              </a:rPr>
              <a:t>Om Förvaltningsrätten fastställer återkravet </a:t>
            </a:r>
            <a:r>
              <a:rPr lang="sv-SE" sz="1800" dirty="0">
                <a:solidFill>
                  <a:srgbClr val="000000"/>
                </a:solidFill>
                <a:effectLst/>
                <a:latin typeface="Gill Sans MT" panose="020B0502020104020203" pitchFamily="34" charset="0"/>
                <a:ea typeface="Calibri" panose="020F0502020204030204" pitchFamily="34" charset="0"/>
              </a:rPr>
              <a:t>skickas detta till </a:t>
            </a:r>
            <a:r>
              <a:rPr lang="sv-SE" sz="1800" b="1" dirty="0">
                <a:solidFill>
                  <a:srgbClr val="000000"/>
                </a:solidFill>
                <a:effectLst/>
                <a:latin typeface="Gill Sans MT" panose="020B0502020104020203" pitchFamily="34" charset="0"/>
                <a:ea typeface="Calibri" panose="020F0502020204030204" pitchFamily="34" charset="0"/>
              </a:rPr>
              <a:t>krono</a:t>
            </a:r>
            <a:r>
              <a:rPr lang="sv-SE" sz="1800" dirty="0">
                <a:solidFill>
                  <a:srgbClr val="000000"/>
                </a:solidFill>
                <a:effectLst/>
                <a:latin typeface="Gill Sans MT" panose="020B0502020104020203" pitchFamily="34" charset="0"/>
                <a:ea typeface="Calibri" panose="020F0502020204030204" pitchFamily="34" charset="0"/>
              </a:rPr>
              <a:t>fogdemyndigheten för vidare hantering. Det finns för närvarande </a:t>
            </a:r>
            <a:r>
              <a:rPr lang="sv-SE" sz="1800" b="1" dirty="0">
                <a:solidFill>
                  <a:srgbClr val="000000"/>
                </a:solidFill>
                <a:effectLst/>
                <a:latin typeface="Gill Sans MT" panose="020B0502020104020203" pitchFamily="34" charset="0"/>
                <a:ea typeface="Calibri" panose="020F0502020204030204" pitchFamily="34" charset="0"/>
              </a:rPr>
              <a:t>6 ärenden hos kronofogden</a:t>
            </a:r>
            <a:r>
              <a:rPr lang="sv-SE" sz="1800" dirty="0">
                <a:solidFill>
                  <a:srgbClr val="000000"/>
                </a:solidFill>
                <a:effectLst/>
                <a:latin typeface="Gill Sans MT" panose="020B0502020104020203" pitchFamily="34" charset="0"/>
                <a:ea typeface="Calibri" panose="020F0502020204030204" pitchFamily="34" charset="0"/>
              </a:rPr>
              <a:t>. Detta gäller endast 9:1 beslut, dvs när en felaktig utbetalning skett, det finns också återkrav enligt 9.2 när beslut fattats mot återkrav som vi också följer upp, skickar påminnelser, upprättar avbetalningsplaner och så vidare.</a:t>
            </a:r>
          </a:p>
          <a:p>
            <a:endParaRPr lang="sv-SE" sz="1800" dirty="0">
              <a:solidFill>
                <a:srgbClr val="000000"/>
              </a:solidFill>
              <a:effectLst/>
              <a:latin typeface="Gill Sans MT" panose="020B05020201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aramond" panose="02020404030301010803" pitchFamily="18" charset="0"/>
                <a:ea typeface="Garamond" panose="02020404030301010803" pitchFamily="18" charset="0"/>
                <a:cs typeface="Angsana New" panose="02020603050405020304" pitchFamily="18" charset="-34"/>
              </a:rPr>
              <a:t>En utkomst av utredning av felaktiga utbetalningar är att det fattas beslut om återkrav, dock finns det flertal fall där återkrav ej kan beslutas om. I merparten av dessa ärenden kan information som framkommer i utredning påverka pågående handläggning och därmed utredas i ordinarie handläggning varför felaktiga utbetalningar kan stoppas framöver. Ett annat mer frekvent resultat är att kunderna som utreds för felaktiga utbetalningar slutar att ansöka om ekonomiskt bistånd. </a:t>
            </a:r>
          </a:p>
          <a:p>
            <a:endParaRPr lang="sv-SE" sz="1800" dirty="0">
              <a:effectLst/>
              <a:latin typeface="Calibri" panose="020F0502020204030204" pitchFamily="34" charset="0"/>
              <a:ea typeface="Calibri" panose="020F0502020204030204" pitchFamily="34" charset="0"/>
            </a:endParaRPr>
          </a:p>
          <a:p>
            <a:r>
              <a:rPr lang="sv-SE" sz="1800" dirty="0">
                <a:solidFill>
                  <a:srgbClr val="000000"/>
                </a:solidFill>
                <a:effectLst/>
                <a:latin typeface="Gill Sans MT" panose="020B0502020104020203" pitchFamily="34" charset="0"/>
                <a:ea typeface="Calibri" panose="020F0502020204030204" pitchFamily="34" charset="0"/>
              </a:rPr>
              <a:t> </a:t>
            </a:r>
            <a:endParaRPr lang="sv-SE" sz="1800" dirty="0">
              <a:effectLst/>
              <a:latin typeface="Calibri" panose="020F0502020204030204" pitchFamily="34" charset="0"/>
              <a:ea typeface="Calibri" panose="020F0502020204030204" pitchFamily="34"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7C088DA3-5DB5-423B-869F-710A2F573C74}" type="slidenum">
              <a:rPr lang="en-GB" smtClean="0"/>
              <a:t>14</a:t>
            </a:fld>
            <a:endParaRPr lang="en-GB"/>
          </a:p>
        </p:txBody>
      </p:sp>
    </p:spTree>
    <p:extLst>
      <p:ext uri="{BB962C8B-B14F-4D97-AF65-F5344CB8AC3E}">
        <p14:creationId xmlns:p14="http://schemas.microsoft.com/office/powerpoint/2010/main" val="268651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270"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Underrättelse till Skatteverket om det kan antas att en uppgift i folkbokföringen om en person som är eller har varit folkbokförd är oriktig eller ofullständig.</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a:p>
            <a:pPr marL="762635"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32 c § folkbokföringslagen</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a:p>
            <a:pPr marL="762635" marR="548640" indent="-6350">
              <a:lnSpc>
                <a:spcPct val="107000"/>
              </a:lnSpc>
              <a:spcAft>
                <a:spcPts val="25"/>
              </a:spcAft>
            </a:pPr>
            <a:endPar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endParaRPr>
          </a:p>
          <a:p>
            <a:pPr marL="1270"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Underrättelse till den myndighet eller organisation som har fattat beslut om en ekonomisk förmån eller ett ekonomiskt stöd om det finns anledning att anta att det har beslutats, betalats ut eller tillgodoräknats felaktigt eller med ett för högt belopp. </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a:p>
            <a:pPr marL="762635"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3 § lagen (2008:206) om underrättelse-skyldighet vid felaktiga utbetalningar från välfärdssystemen</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a:p>
            <a:pPr marL="762635" marR="548640" indent="-6350">
              <a:lnSpc>
                <a:spcPct val="107000"/>
              </a:lnSpc>
              <a:spcAft>
                <a:spcPts val="25"/>
              </a:spcAft>
            </a:pPr>
            <a:endPar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endParaRPr>
          </a:p>
          <a:p>
            <a:pPr marL="1270"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Lämna/inte lämna ut vissa uppgifter till Arbetsförmedlingen, Bolagsverket, Centrala studiestödsnämnden, Försäkringskassan, Inspektionen för vård och omsorg, Kronofogdemyndigheten, Migrationsverket, Pensionsmyndigheten, Skatteverket, en kommun eller en arbetslöshetskassa </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a:p>
            <a:pPr marL="762635" marR="548640" indent="-6350">
              <a:lnSpc>
                <a:spcPct val="107000"/>
              </a:lnSpc>
              <a:spcAft>
                <a:spcPts val="25"/>
              </a:spcAft>
            </a:pPr>
            <a:r>
              <a:rPr lang="sv-SE" sz="1800" kern="100" dirty="0">
                <a:solidFill>
                  <a:srgbClr val="000000"/>
                </a:solidFill>
                <a:effectLst/>
                <a:highlight>
                  <a:srgbClr val="FFFF00"/>
                </a:highlight>
                <a:latin typeface="Garamond" panose="02020404030301010803" pitchFamily="18" charset="0"/>
                <a:ea typeface="Garamond" panose="02020404030301010803" pitchFamily="18" charset="0"/>
                <a:cs typeface="Garamond" panose="02020404030301010803" pitchFamily="18" charset="0"/>
              </a:rPr>
              <a:t>2-3 §§ lagen (2024:307) om uppgiftsskyldighet för att motverka felaktiga utbetalningar från välfärdssystemen samt fusk, regelöverträdelser och brottslighet i arbetslivet</a:t>
            </a:r>
            <a:endParaRPr lang="sv-SE" sz="1800" kern="100" dirty="0">
              <a:solidFill>
                <a:srgbClr val="000000"/>
              </a:solidFill>
              <a:effectLst/>
              <a:latin typeface="Garamond" panose="02020404030301010803" pitchFamily="18" charset="0"/>
              <a:ea typeface="Garamond" panose="02020404030301010803" pitchFamily="18" charset="0"/>
              <a:cs typeface="Garamond" panose="02020404030301010803" pitchFamily="18" charset="0"/>
            </a:endParaRPr>
          </a:p>
        </p:txBody>
      </p:sp>
      <p:sp>
        <p:nvSpPr>
          <p:cNvPr id="4" name="Platshållare för bildnummer 3"/>
          <p:cNvSpPr>
            <a:spLocks noGrp="1"/>
          </p:cNvSpPr>
          <p:nvPr>
            <p:ph type="sldNum" sz="quarter" idx="5"/>
          </p:nvPr>
        </p:nvSpPr>
        <p:spPr/>
        <p:txBody>
          <a:bodyPr/>
          <a:lstStyle/>
          <a:p>
            <a:fld id="{7C088DA3-5DB5-423B-869F-710A2F573C74}" type="slidenum">
              <a:rPr lang="en-GB" smtClean="0"/>
              <a:t>15</a:t>
            </a:fld>
            <a:endParaRPr lang="en-GB"/>
          </a:p>
        </p:txBody>
      </p:sp>
    </p:spTree>
    <p:extLst>
      <p:ext uri="{BB962C8B-B14F-4D97-AF65-F5344CB8AC3E}">
        <p14:creationId xmlns:p14="http://schemas.microsoft.com/office/powerpoint/2010/main" val="3966894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rgbClr val="00ADB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a:effectLst>
            <a:outerShdw blurRad="431800" sx="102000" sy="102000" algn="ctr" rotWithShape="0">
              <a:schemeClr val="tx1">
                <a:alpha val="60000"/>
              </a:schemeClr>
            </a:outerShdw>
          </a:effectLst>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hasCustomPrompt="1"/>
          </p:nvPr>
        </p:nvSpPr>
        <p:spPr>
          <a:xfrm>
            <a:off x="639792" y="3817333"/>
            <a:ext cx="10212693" cy="919767"/>
          </a:xfrm>
          <a:effectLst>
            <a:outerShdw blurRad="431800" sx="102000" sy="102000" algn="ctr" rotWithShape="0">
              <a:schemeClr val="tx1">
                <a:alpha val="60000"/>
              </a:schemeClr>
            </a:outerShdw>
          </a:effectLst>
        </p:spPr>
        <p:txBody>
          <a:bodyPr>
            <a:noAutofit/>
          </a:bodyPr>
          <a:lstStyle>
            <a:lvl1pPr marL="0" indent="0">
              <a:buNone/>
              <a:defRPr lang="sv-SE" sz="2400" b="0" kern="1200" dirty="0">
                <a:solidFill>
                  <a:schemeClr val="bg1"/>
                </a:solidFill>
                <a:effectLst>
                  <a:outerShdw blurRad="431800" dist="50800" sx="102000" sy="102000" algn="ctr" rotWithShape="0">
                    <a:schemeClr val="tx1">
                      <a:alpha val="60000"/>
                    </a:schemeClr>
                  </a:outerShdw>
                </a:effectLst>
                <a:latin typeface="+mj-lt"/>
                <a:ea typeface="+mn-ea"/>
                <a:cs typeface="+mn-cs"/>
              </a:defRPr>
            </a:lvl1pPr>
          </a:lstStyle>
          <a:p>
            <a:pPr lvl="0"/>
            <a:r>
              <a:rPr lang="sv-SE"/>
              <a:t>Redigera format för bakgrundstext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a:p>
        </p:txBody>
      </p:sp>
      <p:sp>
        <p:nvSpPr>
          <p:cNvPr id="9" name="textruta 8">
            <a:extLst>
              <a:ext uri="{FF2B5EF4-FFF2-40B4-BE49-F238E27FC236}">
                <a16:creationId xmlns:a16="http://schemas.microsoft.com/office/drawing/2014/main" id="{EE1DA8B7-4757-4D9C-8531-9B8B734BBDF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För att infoga en bild från Nackas </a:t>
            </a:r>
            <a:r>
              <a:rPr lang="sv-SE" sz="1400" err="1"/>
              <a:t>bildbank</a:t>
            </a:r>
            <a:r>
              <a:rPr lang="sv-SE" sz="1400"/>
              <a:t>, klicka på knappen ”Bildbibliotek” i menyn. </a:t>
            </a:r>
            <a:br>
              <a:rPr lang="sv-SE" sz="1400"/>
            </a:br>
            <a:r>
              <a:rPr lang="sv-SE" sz="1400"/>
              <a:t>För att infoga en bild från fil, högerklicka på sidan, välj ”Formatera bakgrund”, ”Bild eller strukturfyllning” och infoga.</a:t>
            </a:r>
          </a:p>
        </p:txBody>
      </p:sp>
      <p:pic>
        <p:nvPicPr>
          <p:cNvPr id="3" name="Bildobjekt 9">
            <a:extLst>
              <a:ext uri="{FF2B5EF4-FFF2-40B4-BE49-F238E27FC236}">
                <a16:creationId xmlns:a16="http://schemas.microsoft.com/office/drawing/2014/main" id="{B7BC6F34-AD60-6330-0621-FEA85A3BF2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9731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4" name="Platshållare för text 3">
            <a:extLst>
              <a:ext uri="{FF2B5EF4-FFF2-40B4-BE49-F238E27FC236}">
                <a16:creationId xmlns:a16="http://schemas.microsoft.com/office/drawing/2014/main" id="{A0A09E10-170F-4155-A3FD-6E245A2D1789}"/>
              </a:ext>
            </a:extLst>
          </p:cNvPr>
          <p:cNvSpPr>
            <a:spLocks noGrp="1"/>
          </p:cNvSpPr>
          <p:nvPr>
            <p:ph type="body" sz="quarter" idx="14"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35986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hasCustomPrompt="1"/>
          </p:nvPr>
        </p:nvSpPr>
        <p:spPr>
          <a:xfrm>
            <a:off x="6150194" y="-238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hasCustomPrompt="1"/>
          </p:nvPr>
        </p:nvSpPr>
        <p:spPr>
          <a:xfrm>
            <a:off x="6144001" y="347999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3" name="Platshållare för text 2">
            <a:extLst>
              <a:ext uri="{FF2B5EF4-FFF2-40B4-BE49-F238E27FC236}">
                <a16:creationId xmlns:a16="http://schemas.microsoft.com/office/drawing/2014/main" id="{E75AB8A6-31DF-4D12-BDDD-85AA79E1F501}"/>
              </a:ext>
            </a:extLst>
          </p:cNvPr>
          <p:cNvSpPr>
            <a:spLocks noGrp="1"/>
          </p:cNvSpPr>
          <p:nvPr>
            <p:ph type="body" sz="quarter" idx="17" hasCustomPrompt="1"/>
          </p:nvPr>
        </p:nvSpPr>
        <p:spPr>
          <a:xfrm>
            <a:off x="9796460"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5173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hasCustomPrompt="1"/>
          </p:nvPr>
        </p:nvSpPr>
        <p:spPr>
          <a:xfrm>
            <a:off x="1"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hasCustomPrompt="1"/>
          </p:nvPr>
        </p:nvSpPr>
        <p:spPr>
          <a:xfrm>
            <a:off x="6151144"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hasCustomPrompt="1"/>
          </p:nvPr>
        </p:nvSpPr>
        <p:spPr>
          <a:xfrm>
            <a:off x="1"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hasCustomPrompt="1"/>
          </p:nvPr>
        </p:nvSpPr>
        <p:spPr>
          <a:xfrm>
            <a:off x="6151144"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3" name="Platshållare för text 2">
            <a:extLst>
              <a:ext uri="{FF2B5EF4-FFF2-40B4-BE49-F238E27FC236}">
                <a16:creationId xmlns:a16="http://schemas.microsoft.com/office/drawing/2014/main" id="{3AF3568C-A856-4C22-9290-890FA2F52398}"/>
              </a:ext>
            </a:extLst>
          </p:cNvPr>
          <p:cNvSpPr>
            <a:spLocks noGrp="1"/>
          </p:cNvSpPr>
          <p:nvPr>
            <p:ph type="body" sz="quarter" idx="20"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90338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ljus bild">
    <p:bg>
      <p:bgPr>
        <a:solidFill>
          <a:srgbClr val="00ADBA">
            <a:alpha val="20000"/>
          </a:srgbClr>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bg1">
                <a:alpha val="60000"/>
              </a:schemeClr>
            </a:outerShdw>
          </a:effectLst>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95729" y="5955824"/>
            <a:ext cx="2012116" cy="635953"/>
          </a:xfrm>
          <a:prstGeom prst="rect">
            <a:avLst/>
          </a:prstGeom>
        </p:spPr>
      </p:pic>
      <p:sp>
        <p:nvSpPr>
          <p:cNvPr id="3" name="Platshållare för text 2">
            <a:extLst>
              <a:ext uri="{FF2B5EF4-FFF2-40B4-BE49-F238E27FC236}">
                <a16:creationId xmlns:a16="http://schemas.microsoft.com/office/drawing/2014/main" id="{E6155EB1-40EA-4333-A5B8-5F76C366DDB7}"/>
              </a:ext>
            </a:extLst>
          </p:cNvPr>
          <p:cNvSpPr>
            <a:spLocks noGrp="1"/>
          </p:cNvSpPr>
          <p:nvPr>
            <p:ph type="body" sz="quarter" idx="18"/>
          </p:nvPr>
        </p:nvSpPr>
        <p:spPr>
          <a:xfrm>
            <a:off x="655068" y="2710340"/>
            <a:ext cx="5795514" cy="2921358"/>
          </a:xfrm>
          <a:effectLst>
            <a:outerShdw blurRad="431800" sx="102000" sy="102000" algn="ctr" rotWithShape="0">
              <a:schemeClr val="bg1">
                <a:alpha val="60000"/>
              </a:schemeClr>
            </a:outerShdw>
          </a:effectLst>
        </p:spPr>
        <p:txBody>
          <a:bodyPr anchor="b" anchorCtr="0"/>
          <a:lstStyle>
            <a:lvl1pPr marL="180000" indent="-180000">
              <a:defRPr sz="2400" b="0">
                <a:effectLst>
                  <a:outerShdw blurRad="558800" dist="50800" dir="5400000" algn="tl">
                    <a:srgbClr val="000000">
                      <a:alpha val="60000"/>
                    </a:srgbClr>
                  </a:outerShdw>
                </a:effectLst>
              </a:defRPr>
            </a:lvl1pPr>
          </a:lstStyle>
          <a:p>
            <a:pPr lvl="0"/>
            <a:r>
              <a:rPr lang="sv-SE"/>
              <a:t>Klicka här för att ändra format på bakgrundstexten</a:t>
            </a:r>
          </a:p>
        </p:txBody>
      </p:sp>
      <p:sp>
        <p:nvSpPr>
          <p:cNvPr id="11" name="textruta 10">
            <a:extLst>
              <a:ext uri="{FF2B5EF4-FFF2-40B4-BE49-F238E27FC236}">
                <a16:creationId xmlns:a16="http://schemas.microsoft.com/office/drawing/2014/main" id="{45DCB75F-F8F9-478C-A12E-320A32C68211}"/>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För att infoga en bild från Nackas </a:t>
            </a:r>
            <a:r>
              <a:rPr lang="sv-SE" sz="1400" err="1"/>
              <a:t>bildbank</a:t>
            </a:r>
            <a:r>
              <a:rPr lang="sv-SE" sz="1400"/>
              <a:t>, klicka på knappen ”Bildbibliotek” i menyn. </a:t>
            </a:r>
            <a:br>
              <a:rPr lang="sv-SE" sz="1400"/>
            </a:br>
            <a:r>
              <a:rPr lang="sv-SE" sz="1400"/>
              <a:t>För att infoga en bild från fil, högerklicka på sidan, välj ”Formatera bakgrund”, ”Bild eller strukturfyllning” och infoga.</a:t>
            </a:r>
          </a:p>
        </p:txBody>
      </p:sp>
    </p:spTree>
    <p:extLst>
      <p:ext uri="{BB962C8B-B14F-4D97-AF65-F5344CB8AC3E}">
        <p14:creationId xmlns:p14="http://schemas.microsoft.com/office/powerpoint/2010/main" val="399721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a:p>
        </p:txBody>
      </p:sp>
      <p:pic>
        <p:nvPicPr>
          <p:cNvPr id="6" name="Bildobjekt 9">
            <a:extLst>
              <a:ext uri="{FF2B5EF4-FFF2-40B4-BE49-F238E27FC236}">
                <a16:creationId xmlns:a16="http://schemas.microsoft.com/office/drawing/2014/main" id="{BA3192CD-5AA2-0161-9B74-7B78FF742D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10" name="Platshållare för text 9">
            <a:extLst>
              <a:ext uri="{FF2B5EF4-FFF2-40B4-BE49-F238E27FC236}">
                <a16:creationId xmlns:a16="http://schemas.microsoft.com/office/drawing/2014/main" id="{5751F454-9157-2B2C-9E4B-652D19638586}"/>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75608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bg>
      <p:bgPr>
        <a:solidFill>
          <a:schemeClr val="accent5"/>
        </a:solid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a:p>
        </p:txBody>
      </p:sp>
      <p:pic>
        <p:nvPicPr>
          <p:cNvPr id="2" name="Bildobjekt 9">
            <a:extLst>
              <a:ext uri="{FF2B5EF4-FFF2-40B4-BE49-F238E27FC236}">
                <a16:creationId xmlns:a16="http://schemas.microsoft.com/office/drawing/2014/main" id="{257C2E31-97B1-8F92-07CE-A035E00497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109940DB-A5E5-9621-F868-6C08A38B25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2186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bg>
      <p:bgPr>
        <a:solidFill>
          <a:schemeClr val="accent2"/>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a:p>
        </p:txBody>
      </p:sp>
      <p:pic>
        <p:nvPicPr>
          <p:cNvPr id="2" name="Bildobjekt 9">
            <a:extLst>
              <a:ext uri="{FF2B5EF4-FFF2-40B4-BE49-F238E27FC236}">
                <a16:creationId xmlns:a16="http://schemas.microsoft.com/office/drawing/2014/main" id="{686F5218-ACF6-0E48-E030-5AA6BA905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CEC9BAC3-3881-1DA6-19C5-145A5622CA8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6930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bg>
      <p:bgPr>
        <a:solidFill>
          <a:schemeClr val="accent3"/>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a:p>
        </p:txBody>
      </p:sp>
      <p:pic>
        <p:nvPicPr>
          <p:cNvPr id="2" name="Bildobjekt 9">
            <a:extLst>
              <a:ext uri="{FF2B5EF4-FFF2-40B4-BE49-F238E27FC236}">
                <a16:creationId xmlns:a16="http://schemas.microsoft.com/office/drawing/2014/main" id="{10A266B6-17AF-BD1A-0C21-38792FCD8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72E4BFF7-399A-4A0E-BAC8-47B0DCF0C0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7953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 text YTA 5">
    <p:bg>
      <p:bgPr>
        <a:solidFill>
          <a:srgbClr val="00ADB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a:p>
        </p:txBody>
      </p:sp>
      <p:pic>
        <p:nvPicPr>
          <p:cNvPr id="7" name="Bildobjekt 9">
            <a:extLst>
              <a:ext uri="{FF2B5EF4-FFF2-40B4-BE49-F238E27FC236}">
                <a16:creationId xmlns:a16="http://schemas.microsoft.com/office/drawing/2014/main" id="{BFD40A6E-4987-8EE9-756D-391A42AB2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1E6127E5-3EBB-9689-4FE1-680885C6DBD2}"/>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300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 text YTA 6">
    <p:bg>
      <p:bgPr>
        <a:solidFill>
          <a:srgbClr val="DC6EA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a:p>
        </p:txBody>
      </p:sp>
      <p:pic>
        <p:nvPicPr>
          <p:cNvPr id="7" name="Bildobjekt 9">
            <a:extLst>
              <a:ext uri="{FF2B5EF4-FFF2-40B4-BE49-F238E27FC236}">
                <a16:creationId xmlns:a16="http://schemas.microsoft.com/office/drawing/2014/main" id="{EBA4AC54-216B-DEC2-1E17-8C5CD323F6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0CFE23BF-1CE1-CC40-720C-17877FA095FB}"/>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8678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id="{83BA74EE-1BA3-4895-A5D2-64B1E8E7F6A2}"/>
              </a:ext>
            </a:extLst>
          </p:cNvPr>
          <p:cNvSpPr>
            <a:spLocks noGrp="1"/>
          </p:cNvSpPr>
          <p:nvPr>
            <p:ph type="body" sz="quarter" idx="21"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a:t> </a:t>
            </a:r>
          </a:p>
        </p:txBody>
      </p:sp>
      <p:sp>
        <p:nvSpPr>
          <p:cNvPr id="5" name="Platshållare för text 4">
            <a:extLst>
              <a:ext uri="{FF2B5EF4-FFF2-40B4-BE49-F238E27FC236}">
                <a16:creationId xmlns:a16="http://schemas.microsoft.com/office/drawing/2014/main" id="{44779CC6-60C0-C179-69FB-D21689DB312A}"/>
              </a:ext>
            </a:extLst>
          </p:cNvPr>
          <p:cNvSpPr>
            <a:spLocks noGrp="1"/>
          </p:cNvSpPr>
          <p:nvPr>
            <p:ph type="body" sz="quarter" idx="22"/>
          </p:nvPr>
        </p:nvSpPr>
        <p:spPr>
          <a:xfrm>
            <a:off x="639763" y="1993899"/>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72844774"/>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7718"/>
          <a:stretch/>
        </p:blipFill>
        <p:spPr>
          <a:xfrm>
            <a:off x="8234305" y="882652"/>
            <a:ext cx="3957695" cy="5979160"/>
          </a:xfrm>
          <a:prstGeom prst="rect">
            <a:avLst/>
          </a:prstGeom>
        </p:spPr>
      </p:pic>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12" name="textruta 11">
            <a:extLst>
              <a:ext uri="{FF2B5EF4-FFF2-40B4-BE49-F238E27FC236}">
                <a16:creationId xmlns:a16="http://schemas.microsoft.com/office/drawing/2014/main" id="{24C6D7BA-915D-42FE-B952-FDE6EBCF961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På denna sida får INTE bilder infogas, molnet är enda dekoren. Vill du infoga bild, använd då en annan typ av mallsida. </a:t>
            </a:r>
          </a:p>
          <a:p>
            <a:r>
              <a:rPr lang="sv-SE" sz="1400"/>
              <a:t>Se till att anpassa textmängden till textplatshållaren så den inte går ut över molnet för bästa läsbarhet.</a:t>
            </a:r>
          </a:p>
        </p:txBody>
      </p:sp>
      <p:sp>
        <p:nvSpPr>
          <p:cNvPr id="6" name="Platshållare för text 9">
            <a:extLst>
              <a:ext uri="{FF2B5EF4-FFF2-40B4-BE49-F238E27FC236}">
                <a16:creationId xmlns:a16="http://schemas.microsoft.com/office/drawing/2014/main" id="{BB835F50-038A-C4FB-B09A-129D9CEE7ED9}"/>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9">
            <a:extLst>
              <a:ext uri="{FF2B5EF4-FFF2-40B4-BE49-F238E27FC236}">
                <a16:creationId xmlns:a16="http://schemas.microsoft.com/office/drawing/2014/main" id="{6DFB45F0-12B8-C0EC-78DC-19DFD390F3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88860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13" name="textruta 12">
            <a:extLst>
              <a:ext uri="{FF2B5EF4-FFF2-40B4-BE49-F238E27FC236}">
                <a16:creationId xmlns:a16="http://schemas.microsoft.com/office/drawing/2014/main" id="{50088F07-221B-4592-BD24-D62E4EC00BD0}"/>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På denna sida får INTE bilder infogas, molnet är enda dekoren. Vill du infoga bild, använd då en annan typ av mallsida. </a:t>
            </a:r>
          </a:p>
          <a:p>
            <a:r>
              <a:rPr lang="sv-SE" sz="140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45B9D934-1423-0FE8-486C-3F94A8455B4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7F4EBF1-E4EE-352B-712A-F91B5F638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04622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a:p>
        </p:txBody>
      </p:sp>
      <p:sp>
        <p:nvSpPr>
          <p:cNvPr id="13" name="textruta 12">
            <a:extLst>
              <a:ext uri="{FF2B5EF4-FFF2-40B4-BE49-F238E27FC236}">
                <a16:creationId xmlns:a16="http://schemas.microsoft.com/office/drawing/2014/main" id="{FFEF107E-4AC8-4982-8F56-2345429F6954}"/>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På denna sida får INTE bilder infogas, molnet är enda dekoren. Vill du infoga bild, använd då en annan typ av mallsida. </a:t>
            </a:r>
          </a:p>
          <a:p>
            <a:r>
              <a:rPr lang="sv-SE" sz="140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FE3454E4-EEE4-5F80-F1F8-CB323C568DA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BDB4EDA6-2AEF-CD65-B61F-9F7A4275C4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952937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a:p>
        </p:txBody>
      </p:sp>
      <p:sp>
        <p:nvSpPr>
          <p:cNvPr id="11" name="textruta 10">
            <a:extLst>
              <a:ext uri="{FF2B5EF4-FFF2-40B4-BE49-F238E27FC236}">
                <a16:creationId xmlns:a16="http://schemas.microsoft.com/office/drawing/2014/main" id="{2B85C3D4-67AE-425C-98E8-B09F508AB1D6}"/>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På denna sida får INTE bilder infogas, molnet är enda dekoren. Vill du infoga bild, använd då en annan typ av mallsida. </a:t>
            </a:r>
          </a:p>
          <a:p>
            <a:r>
              <a:rPr lang="sv-SE" sz="140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886DEBC-39B4-25EF-19E9-1DD66DADA552}"/>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5FD83798-26A4-E162-37B1-44A69D7F8A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013214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ubrik, text BAS 5">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a:p>
        </p:txBody>
      </p:sp>
      <p:sp>
        <p:nvSpPr>
          <p:cNvPr id="11" name="textruta 10">
            <a:extLst>
              <a:ext uri="{FF2B5EF4-FFF2-40B4-BE49-F238E27FC236}">
                <a16:creationId xmlns:a16="http://schemas.microsoft.com/office/drawing/2014/main" id="{6B85FD2B-6409-45D6-8514-B3C5B31301BB}"/>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På denna sida får INTE bilder infogas, molnet är enda dekoren. Vill du infoga bild, använd då en annan typ av mallsida. </a:t>
            </a:r>
          </a:p>
          <a:p>
            <a:r>
              <a:rPr lang="sv-SE" sz="140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D5C3D162-896B-3ABE-00CF-8987952FC27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2E65B470-6738-1507-3637-A66D01B099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86753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 text BAS 6">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a:p>
        </p:txBody>
      </p:sp>
      <p:sp>
        <p:nvSpPr>
          <p:cNvPr id="11" name="textruta 10">
            <a:extLst>
              <a:ext uri="{FF2B5EF4-FFF2-40B4-BE49-F238E27FC236}">
                <a16:creationId xmlns:a16="http://schemas.microsoft.com/office/drawing/2014/main" id="{D73FCD9B-7556-4543-A297-1EE0E14C106A}"/>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På denna sida får INTE bilder infogas, molnet är enda dekoren. Vill du infoga bild, använd då en annan typ av mallsida. </a:t>
            </a:r>
          </a:p>
          <a:p>
            <a:r>
              <a:rPr lang="sv-SE" sz="140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EAD5385-0049-C886-CD51-6FF69D7F4246}"/>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CF18260-D95F-6423-A2F3-50A305E0EEA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169855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 text BAS 7">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a:p>
        </p:txBody>
      </p:sp>
      <p:sp>
        <p:nvSpPr>
          <p:cNvPr id="11" name="textruta 10">
            <a:extLst>
              <a:ext uri="{FF2B5EF4-FFF2-40B4-BE49-F238E27FC236}">
                <a16:creationId xmlns:a16="http://schemas.microsoft.com/office/drawing/2014/main" id="{37812766-2F89-46FE-BB86-1D640FBE0302}"/>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På denna sida får INTE bilder infogas, molnet är enda dekoren. Vill du infoga bild, använd då en annan typ av mallsida. </a:t>
            </a:r>
          </a:p>
          <a:p>
            <a:r>
              <a:rPr lang="sv-SE" sz="140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EC4AD334-D2B9-9A67-5EB7-99254A32A88B}"/>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FBD619E8-F7C3-5C30-3F42-680ECC9A91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253958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a:t>Telefon:</a:t>
            </a:r>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12" name="textruta 11">
            <a:extLst>
              <a:ext uri="{FF2B5EF4-FFF2-40B4-BE49-F238E27FC236}">
                <a16:creationId xmlns:a16="http://schemas.microsoft.com/office/drawing/2014/main" id="{59213FD1-3E18-4067-8D54-EF13F8E4415D}"/>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På denna sida får INTE bilder infogas utöver bilden i bildplatshållaren, molnet är enda dekoren. Vill du infoga bild, använd då en annan typ av mallsida. </a:t>
            </a:r>
          </a:p>
          <a:p>
            <a:r>
              <a:rPr lang="sv-SE" sz="1400"/>
              <a:t>Se till att anpassa textmängden till textplatshållaren så den inte går ut över molnet för bästa läsbarhet.</a:t>
            </a:r>
          </a:p>
        </p:txBody>
      </p:sp>
      <p:pic>
        <p:nvPicPr>
          <p:cNvPr id="6" name="Bildobjekt 9">
            <a:extLst>
              <a:ext uri="{FF2B5EF4-FFF2-40B4-BE49-F238E27FC236}">
                <a16:creationId xmlns:a16="http://schemas.microsoft.com/office/drawing/2014/main" id="{C8567263-096D-BFD5-1A0A-CF88FA33C2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052147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r>
              <a:rPr lang="sv-SE"/>
              <a:t>20xx-xx-xx</a:t>
            </a:r>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22949" y="2615756"/>
            <a:ext cx="5146101" cy="1626488"/>
          </a:xfrm>
          <a:prstGeom prst="rect">
            <a:avLst/>
          </a:prstGeom>
        </p:spPr>
      </p:pic>
      <p:sp>
        <p:nvSpPr>
          <p:cNvPr id="9" name="textruta 8">
            <a:extLst>
              <a:ext uri="{FF2B5EF4-FFF2-40B4-BE49-F238E27FC236}">
                <a16:creationId xmlns:a16="http://schemas.microsoft.com/office/drawing/2014/main" id="{42E96C2D-C8F6-45AD-B0DF-DEF2ED32D6EC}"/>
              </a:ext>
            </a:extLst>
          </p:cNvPr>
          <p:cNvSpPr txBox="1"/>
          <p:nvPr userDrawn="1"/>
        </p:nvSpPr>
        <p:spPr>
          <a:xfrm>
            <a:off x="0" y="-422129"/>
            <a:ext cx="12193200" cy="307777"/>
          </a:xfrm>
          <a:prstGeom prst="rect">
            <a:avLst/>
          </a:prstGeom>
          <a:solidFill>
            <a:schemeClr val="bg1"/>
          </a:solidFill>
        </p:spPr>
        <p:txBody>
          <a:bodyPr wrap="square" lIns="144000" rIns="144000" rtlCol="0">
            <a:spAutoFit/>
          </a:bodyPr>
          <a:lstStyle/>
          <a:p>
            <a:r>
              <a:rPr lang="sv-SE" sz="1400"/>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81324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8"/>
            <a:ext cx="8839200" cy="2862322"/>
          </a:xfrm>
          <a:prstGeom prst="rect">
            <a:avLst/>
          </a:prstGeom>
          <a:noFill/>
        </p:spPr>
        <p:txBody>
          <a:bodyPr wrap="square" rtlCol="0">
            <a:spAutoFit/>
          </a:bodyPr>
          <a:lstStyle/>
          <a:p>
            <a:pPr algn="ctr">
              <a:lnSpc>
                <a:spcPct val="90000"/>
              </a:lnSpc>
            </a:pPr>
            <a:r>
              <a:rPr lang="sv-SE" sz="5000" b="0" kern="1200">
                <a:solidFill>
                  <a:schemeClr val="tx1"/>
                </a:solidFill>
                <a:latin typeface="+mj-lt"/>
                <a:ea typeface="+mj-ea"/>
                <a:cs typeface="+mj-cs"/>
              </a:rPr>
              <a:t>Sidor efter denna sida tillhör </a:t>
            </a:r>
            <a:br>
              <a:rPr lang="sv-SE" sz="5000" b="0" kern="1200">
                <a:solidFill>
                  <a:schemeClr val="tx1"/>
                </a:solidFill>
                <a:latin typeface="+mj-lt"/>
                <a:ea typeface="+mj-ea"/>
                <a:cs typeface="+mj-cs"/>
              </a:rPr>
            </a:br>
            <a:r>
              <a:rPr lang="sv-SE" sz="5000" b="0" kern="1200">
                <a:solidFill>
                  <a:schemeClr val="tx1"/>
                </a:solidFill>
                <a:latin typeface="+mj-lt"/>
                <a:ea typeface="+mj-ea"/>
                <a:cs typeface="+mj-cs"/>
              </a:rPr>
              <a:t>ej mallen. Byt till en layout som ligger innan denna sida för att hålla dig till mallen.</a:t>
            </a:r>
          </a:p>
        </p:txBody>
      </p:sp>
    </p:spTree>
    <p:extLst>
      <p:ext uri="{BB962C8B-B14F-4D97-AF65-F5344CB8AC3E}">
        <p14:creationId xmlns:p14="http://schemas.microsoft.com/office/powerpoint/2010/main" val="382494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text,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hasCustomPrompt="1"/>
          </p:nvPr>
        </p:nvSpPr>
        <p:spPr>
          <a:xfrm>
            <a:off x="6150194" y="-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44001" y="347761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p>
        </p:txBody>
      </p:sp>
      <p:sp>
        <p:nvSpPr>
          <p:cNvPr id="6" name="Platshållare för text 5">
            <a:extLst>
              <a:ext uri="{FF2B5EF4-FFF2-40B4-BE49-F238E27FC236}">
                <a16:creationId xmlns:a16="http://schemas.microsoft.com/office/drawing/2014/main" id="{D84A01CD-0C33-445B-B8F4-5027F007940D}"/>
              </a:ext>
            </a:extLst>
          </p:cNvPr>
          <p:cNvSpPr>
            <a:spLocks noGrp="1"/>
          </p:cNvSpPr>
          <p:nvPr>
            <p:ph type="body" sz="quarter" idx="21" hasCustomPrompt="1"/>
          </p:nvPr>
        </p:nvSpPr>
        <p:spPr>
          <a:xfrm>
            <a:off x="9796459"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a:t> </a:t>
            </a:r>
          </a:p>
        </p:txBody>
      </p:sp>
      <p:sp>
        <p:nvSpPr>
          <p:cNvPr id="4" name="Platshållare för text 3">
            <a:extLst>
              <a:ext uri="{FF2B5EF4-FFF2-40B4-BE49-F238E27FC236}">
                <a16:creationId xmlns:a16="http://schemas.microsoft.com/office/drawing/2014/main" id="{CA71F7B2-D404-197F-65AA-AD04AA906903}"/>
              </a:ext>
            </a:extLst>
          </p:cNvPr>
          <p:cNvSpPr>
            <a:spLocks noGrp="1"/>
          </p:cNvSpPr>
          <p:nvPr>
            <p:ph type="body" sz="quarter" idx="22"/>
          </p:nvPr>
        </p:nvSpPr>
        <p:spPr>
          <a:xfrm>
            <a:off x="639762" y="1993900"/>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15605423"/>
      </p:ext>
    </p:extLst>
  </p:cSld>
  <p:clrMapOvr>
    <a:masterClrMapping/>
  </p:clrMapOvr>
  <p:extLst>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076D419E-A1E4-4A0E-ACDF-6D9A7AF14017}"/>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6" name="Platshållare för text 5">
            <a:extLst>
              <a:ext uri="{FF2B5EF4-FFF2-40B4-BE49-F238E27FC236}">
                <a16:creationId xmlns:a16="http://schemas.microsoft.com/office/drawing/2014/main" id="{7AF80ED9-5EF2-4185-85F6-4C76B974C64F}"/>
              </a:ext>
            </a:extLst>
          </p:cNvPr>
          <p:cNvSpPr>
            <a:spLocks noGrp="1"/>
          </p:cNvSpPr>
          <p:nvPr>
            <p:ph type="body" sz="quarter" idx="14" hasCustomPrompt="1"/>
          </p:nvPr>
        </p:nvSpPr>
        <p:spPr>
          <a:xfrm>
            <a:off x="9796459" y="5951833"/>
            <a:ext cx="2026674" cy="640267"/>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FontTx/>
              <a:buNone/>
              <a:defRPr/>
            </a:lvl1pPr>
          </a:lstStyle>
          <a:p>
            <a:pPr lvl="0"/>
            <a:r>
              <a:rPr lang="sv-SE" dirty="0"/>
              <a:t> </a:t>
            </a:r>
          </a:p>
        </p:txBody>
      </p:sp>
      <p:sp>
        <p:nvSpPr>
          <p:cNvPr id="13" name="textruta 12">
            <a:extLst>
              <a:ext uri="{FF2B5EF4-FFF2-40B4-BE49-F238E27FC236}">
                <a16:creationId xmlns:a16="http://schemas.microsoft.com/office/drawing/2014/main" id="{FFEF107E-4AC8-4982-8F56-2345429F6954}"/>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Tree>
    <p:extLst>
      <p:ext uri="{BB962C8B-B14F-4D97-AF65-F5344CB8AC3E}">
        <p14:creationId xmlns:p14="http://schemas.microsoft.com/office/powerpoint/2010/main" val="3006977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rgbClr val="00ADB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a:effectLst>
            <a:outerShdw blurRad="431800" sx="102000" sy="102000" algn="ctr" rotWithShape="0">
              <a:schemeClr val="tx1">
                <a:alpha val="60000"/>
              </a:schemeClr>
            </a:outerShdw>
          </a:effectLst>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dirty="0"/>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hasCustomPrompt="1"/>
          </p:nvPr>
        </p:nvSpPr>
        <p:spPr>
          <a:xfrm>
            <a:off x="639792" y="3817333"/>
            <a:ext cx="10212693" cy="919767"/>
          </a:xfrm>
          <a:effectLst>
            <a:outerShdw blurRad="431800" sx="102000" sy="102000" algn="ctr" rotWithShape="0">
              <a:schemeClr val="tx1">
                <a:alpha val="60000"/>
              </a:schemeClr>
            </a:outerShdw>
          </a:effectLst>
        </p:spPr>
        <p:txBody>
          <a:bodyPr>
            <a:noAutofit/>
          </a:bodyPr>
          <a:lstStyle>
            <a:lvl1pPr marL="0" indent="0">
              <a:buNone/>
              <a:defRPr lang="sv-SE" sz="2400" b="0" kern="1200" dirty="0">
                <a:solidFill>
                  <a:schemeClr val="bg1"/>
                </a:solidFill>
                <a:effectLst>
                  <a:outerShdw blurRad="431800" dist="50800" sx="102000" sy="102000" algn="ctr" rotWithShape="0">
                    <a:schemeClr val="tx1">
                      <a:alpha val="60000"/>
                    </a:schemeClr>
                  </a:outerShdw>
                </a:effectLst>
                <a:latin typeface="+mj-lt"/>
                <a:ea typeface="+mn-ea"/>
                <a:cs typeface="+mn-cs"/>
              </a:defRPr>
            </a:lvl1pPr>
          </a:lstStyle>
          <a:p>
            <a:pPr lvl="0"/>
            <a:r>
              <a:rPr lang="sv-SE" dirty="0"/>
              <a:t>Redigera format för bakgrundstext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dirty="0"/>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9" name="textruta 8">
            <a:extLst>
              <a:ext uri="{FF2B5EF4-FFF2-40B4-BE49-F238E27FC236}">
                <a16:creationId xmlns:a16="http://schemas.microsoft.com/office/drawing/2014/main" id="{EE1DA8B7-4757-4D9C-8531-9B8B734BBDF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pic>
        <p:nvPicPr>
          <p:cNvPr id="3" name="Bildobjekt 9">
            <a:extLst>
              <a:ext uri="{FF2B5EF4-FFF2-40B4-BE49-F238E27FC236}">
                <a16:creationId xmlns:a16="http://schemas.microsoft.com/office/drawing/2014/main" id="{B7BC6F34-AD60-6330-0621-FEA85A3BF2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3370179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id="{83BA74EE-1BA3-4895-A5D2-64B1E8E7F6A2}"/>
              </a:ext>
            </a:extLst>
          </p:cNvPr>
          <p:cNvSpPr>
            <a:spLocks noGrp="1"/>
          </p:cNvSpPr>
          <p:nvPr>
            <p:ph type="body" sz="quarter" idx="21"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a:t> </a:t>
            </a:r>
          </a:p>
        </p:txBody>
      </p:sp>
      <p:sp>
        <p:nvSpPr>
          <p:cNvPr id="5" name="Platshållare för text 4">
            <a:extLst>
              <a:ext uri="{FF2B5EF4-FFF2-40B4-BE49-F238E27FC236}">
                <a16:creationId xmlns:a16="http://schemas.microsoft.com/office/drawing/2014/main" id="{44779CC6-60C0-C179-69FB-D21689DB312A}"/>
              </a:ext>
            </a:extLst>
          </p:cNvPr>
          <p:cNvSpPr>
            <a:spLocks noGrp="1"/>
          </p:cNvSpPr>
          <p:nvPr>
            <p:ph type="body" sz="quarter" idx="22"/>
          </p:nvPr>
        </p:nvSpPr>
        <p:spPr>
          <a:xfrm>
            <a:off x="639763" y="1993899"/>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66327875"/>
      </p:ext>
    </p:extLst>
  </p:cSld>
  <p:clrMapOvr>
    <a:masterClrMapping/>
  </p:clrMapOvr>
  <p:extLst>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 text,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hasCustomPrompt="1"/>
          </p:nvPr>
        </p:nvSpPr>
        <p:spPr>
          <a:xfrm>
            <a:off x="6150194" y="-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hasCustomPrompt="1"/>
          </p:nvPr>
        </p:nvSpPr>
        <p:spPr>
          <a:xfrm>
            <a:off x="6144001" y="347761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mall för rubrikformat</a:t>
            </a:r>
          </a:p>
        </p:txBody>
      </p:sp>
      <p:sp>
        <p:nvSpPr>
          <p:cNvPr id="6" name="Platshållare för text 5">
            <a:extLst>
              <a:ext uri="{FF2B5EF4-FFF2-40B4-BE49-F238E27FC236}">
                <a16:creationId xmlns:a16="http://schemas.microsoft.com/office/drawing/2014/main" id="{D84A01CD-0C33-445B-B8F4-5027F007940D}"/>
              </a:ext>
            </a:extLst>
          </p:cNvPr>
          <p:cNvSpPr>
            <a:spLocks noGrp="1"/>
          </p:cNvSpPr>
          <p:nvPr>
            <p:ph type="body" sz="quarter" idx="21" hasCustomPrompt="1"/>
          </p:nvPr>
        </p:nvSpPr>
        <p:spPr>
          <a:xfrm>
            <a:off x="9796459"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a:t> </a:t>
            </a:r>
          </a:p>
        </p:txBody>
      </p:sp>
      <p:sp>
        <p:nvSpPr>
          <p:cNvPr id="4" name="Platshållare för text 3">
            <a:extLst>
              <a:ext uri="{FF2B5EF4-FFF2-40B4-BE49-F238E27FC236}">
                <a16:creationId xmlns:a16="http://schemas.microsoft.com/office/drawing/2014/main" id="{CA71F7B2-D404-197F-65AA-AD04AA906903}"/>
              </a:ext>
            </a:extLst>
          </p:cNvPr>
          <p:cNvSpPr>
            <a:spLocks noGrp="1"/>
          </p:cNvSpPr>
          <p:nvPr>
            <p:ph type="body" sz="quarter" idx="22"/>
          </p:nvPr>
        </p:nvSpPr>
        <p:spPr>
          <a:xfrm>
            <a:off x="639762" y="1993900"/>
            <a:ext cx="5233470" cy="39751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6146454"/>
      </p:ext>
    </p:extLst>
  </p:cSld>
  <p:clrMapOvr>
    <a:masterClrMapping/>
  </p:clrMapOvr>
  <p:extLst>
    <p:ext uri="{DCECCB84-F9BA-43D5-87BE-67443E8EF086}">
      <p15:sldGuideLst xmlns:p15="http://schemas.microsoft.com/office/powerpoint/2012/main">
        <p15:guide id="1" orient="horz" pos="1176">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rgbClr val="00ADBA"/>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tx1">
                <a:alpha val="60000"/>
              </a:schemeClr>
            </a:outerShdw>
          </a:effectLst>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dirty="0"/>
              <a:t>20xx-xx-xx</a:t>
            </a:r>
            <a:endParaRPr lang="sv-SE" dirty="0">
              <a:solidFill>
                <a:schemeClr val="bg1"/>
              </a:solidFill>
            </a:endParaRP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dirty="0"/>
              <a:t>Sidfot om man väljer att infoga en sådan i sin presentation</a:t>
            </a:r>
            <a:endParaRPr lang="sv-SE" dirty="0">
              <a:solidFill>
                <a:schemeClr val="bg1"/>
              </a:solidFill>
            </a:endParaRP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sp>
        <p:nvSpPr>
          <p:cNvPr id="14" name="Platshållare för text 13">
            <a:extLst>
              <a:ext uri="{FF2B5EF4-FFF2-40B4-BE49-F238E27FC236}">
                <a16:creationId xmlns:a16="http://schemas.microsoft.com/office/drawing/2014/main" id="{7F2A22A5-5B16-450C-BFBE-06E87CEF9C02}"/>
              </a:ext>
            </a:extLst>
          </p:cNvPr>
          <p:cNvSpPr>
            <a:spLocks noGrp="1"/>
          </p:cNvSpPr>
          <p:nvPr>
            <p:ph type="body" sz="quarter" idx="19"/>
          </p:nvPr>
        </p:nvSpPr>
        <p:spPr>
          <a:xfrm>
            <a:off x="655068" y="2710340"/>
            <a:ext cx="5795514" cy="2921358"/>
          </a:xfrm>
          <a:effectLst>
            <a:outerShdw blurRad="431800" sx="102000" sy="102000" algn="ctr" rotWithShape="0">
              <a:schemeClr val="tx1">
                <a:alpha val="60000"/>
              </a:schemeClr>
            </a:outerShdw>
          </a:effectLst>
        </p:spPr>
        <p:txBody>
          <a:bodyPr anchor="b" anchorCtr="0"/>
          <a:lstStyle>
            <a:lvl1pPr marL="180000" indent="-180000">
              <a:defRPr sz="2400">
                <a:solidFill>
                  <a:schemeClr val="bg1"/>
                </a:solidFill>
                <a:effectLst>
                  <a:outerShdw blurRad="444500" dist="50800" dir="6000000" algn="tl">
                    <a:srgbClr val="7F7F7F"/>
                  </a:outerShdw>
                </a:effectLst>
              </a:defRPr>
            </a:lvl1pPr>
            <a:lvl2pPr marL="360000">
              <a:buFont typeface="Gill Sans MT" panose="020B0502020104020203"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0" name="textruta 9">
            <a:extLst>
              <a:ext uri="{FF2B5EF4-FFF2-40B4-BE49-F238E27FC236}">
                <a16:creationId xmlns:a16="http://schemas.microsoft.com/office/drawing/2014/main" id="{36C36CA1-C28D-49E6-8695-1FD99CD8492F}"/>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pic>
        <p:nvPicPr>
          <p:cNvPr id="2" name="Bildobjekt 9">
            <a:extLst>
              <a:ext uri="{FF2B5EF4-FFF2-40B4-BE49-F238E27FC236}">
                <a16:creationId xmlns:a16="http://schemas.microsoft.com/office/drawing/2014/main" id="{CF21BBFC-37F5-EB88-E5FF-6E954CCC2C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707425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text 8">
            <a:extLst>
              <a:ext uri="{FF2B5EF4-FFF2-40B4-BE49-F238E27FC236}">
                <a16:creationId xmlns:a16="http://schemas.microsoft.com/office/drawing/2014/main" id="{2D70E158-29E5-9235-ACDE-7CFA09AD8A3F}"/>
              </a:ext>
            </a:extLst>
          </p:cNvPr>
          <p:cNvSpPr>
            <a:spLocks noGrp="1"/>
          </p:cNvSpPr>
          <p:nvPr>
            <p:ph type="body"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447956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917675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10714007"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innehåll 6">
            <a:extLst>
              <a:ext uri="{FF2B5EF4-FFF2-40B4-BE49-F238E27FC236}">
                <a16:creationId xmlns:a16="http://schemas.microsoft.com/office/drawing/2014/main" id="{EDC61E10-24C0-F35B-5F54-4218C73168BF}"/>
              </a:ext>
            </a:extLst>
          </p:cNvPr>
          <p:cNvSpPr>
            <a:spLocks noGrp="1"/>
          </p:cNvSpPr>
          <p:nvPr>
            <p:ph sz="quarter" idx="14"/>
          </p:nvPr>
        </p:nvSpPr>
        <p:spPr>
          <a:xfrm>
            <a:off x="598841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459064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yra diagram">
    <p:bg>
      <p:bgPr>
        <a:solidFill>
          <a:schemeClr val="bg1"/>
        </a:solidFill>
        <a:effectLst/>
      </p:bgPr>
    </p:bg>
    <p:spTree>
      <p:nvGrpSpPr>
        <p:cNvPr id="1" name=""/>
        <p:cNvGrpSpPr/>
        <p:nvPr/>
      </p:nvGrpSpPr>
      <p:grpSpPr>
        <a:xfrm>
          <a:off x="0" y="0"/>
          <a:ext cx="0" cy="0"/>
          <a:chOff x="0" y="0"/>
          <a:chExt cx="0" cy="0"/>
        </a:xfrm>
      </p:grpSpPr>
      <p:sp>
        <p:nvSpPr>
          <p:cNvPr id="4" name="Platshållare för diagram 3">
            <a:extLst>
              <a:ext uri="{FF2B5EF4-FFF2-40B4-BE49-F238E27FC236}">
                <a16:creationId xmlns:a16="http://schemas.microsoft.com/office/drawing/2014/main" id="{302EE346-AE42-7268-523F-618D885A9BCE}"/>
              </a:ext>
            </a:extLst>
          </p:cNvPr>
          <p:cNvSpPr>
            <a:spLocks noGrp="1"/>
          </p:cNvSpPr>
          <p:nvPr>
            <p:ph type="chart" sz="quarter" idx="21"/>
          </p:nvPr>
        </p:nvSpPr>
        <p:spPr>
          <a:xfrm>
            <a:off x="1" y="0"/>
            <a:ext cx="6048000" cy="3384000"/>
          </a:xfrm>
        </p:spPr>
        <p:txBody>
          <a:bodyPr/>
          <a:lstStyle>
            <a:lvl1pPr marL="0" indent="0">
              <a:buFontTx/>
              <a:buNone/>
              <a:defRPr sz="1600"/>
            </a:lvl1pPr>
          </a:lstStyle>
          <a:p>
            <a:r>
              <a:rPr lang="sv-SE"/>
              <a:t>Klicka på ikonen för att lägga till ett diagram</a:t>
            </a:r>
          </a:p>
        </p:txBody>
      </p:sp>
      <p:sp>
        <p:nvSpPr>
          <p:cNvPr id="6" name="Platshållare för diagram 5">
            <a:extLst>
              <a:ext uri="{FF2B5EF4-FFF2-40B4-BE49-F238E27FC236}">
                <a16:creationId xmlns:a16="http://schemas.microsoft.com/office/drawing/2014/main" id="{4F72A220-C3B8-35AF-D95F-BD0DABE972DD}"/>
              </a:ext>
            </a:extLst>
          </p:cNvPr>
          <p:cNvSpPr>
            <a:spLocks noGrp="1"/>
          </p:cNvSpPr>
          <p:nvPr>
            <p:ph type="chart" sz="quarter" idx="22"/>
          </p:nvPr>
        </p:nvSpPr>
        <p:spPr>
          <a:xfrm>
            <a:off x="6151144" y="0"/>
            <a:ext cx="6048000" cy="3384000"/>
          </a:xfrm>
        </p:spPr>
        <p:txBody>
          <a:bodyPr/>
          <a:lstStyle>
            <a:lvl1pPr marL="0" indent="0">
              <a:buFontTx/>
              <a:buNone/>
              <a:defRPr sz="1600"/>
            </a:lvl1pPr>
          </a:lstStyle>
          <a:p>
            <a:r>
              <a:rPr lang="sv-SE"/>
              <a:t>Klicka på ikonen för att lägga till ett diagram</a:t>
            </a:r>
          </a:p>
        </p:txBody>
      </p:sp>
      <p:sp>
        <p:nvSpPr>
          <p:cNvPr id="9" name="Platshållare för diagram 8">
            <a:extLst>
              <a:ext uri="{FF2B5EF4-FFF2-40B4-BE49-F238E27FC236}">
                <a16:creationId xmlns:a16="http://schemas.microsoft.com/office/drawing/2014/main" id="{2ABA8CFC-6100-D7F3-FBA9-6CDD5EA2A3C7}"/>
              </a:ext>
            </a:extLst>
          </p:cNvPr>
          <p:cNvSpPr>
            <a:spLocks noGrp="1"/>
          </p:cNvSpPr>
          <p:nvPr>
            <p:ph type="chart" sz="quarter" idx="23"/>
          </p:nvPr>
        </p:nvSpPr>
        <p:spPr>
          <a:xfrm>
            <a:off x="0" y="3482371"/>
            <a:ext cx="6048000" cy="3384000"/>
          </a:xfrm>
        </p:spPr>
        <p:txBody>
          <a:bodyPr/>
          <a:lstStyle>
            <a:lvl1pPr marL="0" indent="0">
              <a:buFontTx/>
              <a:buNone/>
              <a:defRPr sz="1600"/>
            </a:lvl1pPr>
          </a:lstStyle>
          <a:p>
            <a:r>
              <a:rPr lang="sv-SE"/>
              <a:t>Klicka på ikonen för att lägga till ett diagram</a:t>
            </a:r>
          </a:p>
        </p:txBody>
      </p:sp>
      <p:sp>
        <p:nvSpPr>
          <p:cNvPr id="11" name="Platshållare för diagram 10">
            <a:extLst>
              <a:ext uri="{FF2B5EF4-FFF2-40B4-BE49-F238E27FC236}">
                <a16:creationId xmlns:a16="http://schemas.microsoft.com/office/drawing/2014/main" id="{B5476526-936D-A023-143E-83570AC6F977}"/>
              </a:ext>
            </a:extLst>
          </p:cNvPr>
          <p:cNvSpPr>
            <a:spLocks noGrp="1"/>
          </p:cNvSpPr>
          <p:nvPr>
            <p:ph type="chart" sz="quarter" idx="24"/>
          </p:nvPr>
        </p:nvSpPr>
        <p:spPr>
          <a:xfrm>
            <a:off x="6151144" y="3482371"/>
            <a:ext cx="6048000" cy="3384000"/>
          </a:xfrm>
        </p:spPr>
        <p:txBody>
          <a:bodyPr/>
          <a:lstStyle>
            <a:lvl1pPr marL="0" indent="0">
              <a:buFontTx/>
              <a:buNone/>
              <a:defRPr sz="1600"/>
            </a:lvl1pPr>
          </a:lstStyle>
          <a:p>
            <a:r>
              <a:rPr lang="sv-SE"/>
              <a:t>Klicka på ikonen för att lägga till ett diagram</a:t>
            </a:r>
          </a:p>
        </p:txBody>
      </p:sp>
    </p:spTree>
    <p:extLst>
      <p:ext uri="{BB962C8B-B14F-4D97-AF65-F5344CB8AC3E}">
        <p14:creationId xmlns:p14="http://schemas.microsoft.com/office/powerpoint/2010/main" val="979130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m sida med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1911A-369F-4D76-99B1-3BE8101EC4F8}"/>
              </a:ext>
            </a:extLst>
          </p:cNvPr>
          <p:cNvSpPr>
            <a:spLocks noGrp="1"/>
          </p:cNvSpPr>
          <p:nvPr>
            <p:ph type="dt" sz="half" idx="10"/>
          </p:nvPr>
        </p:nvSpPr>
        <p:spPr/>
        <p:txBody>
          <a:bodyPr/>
          <a:lstStyle/>
          <a:p>
            <a:r>
              <a:rPr lang="sv-SE" dirty="0"/>
              <a:t>20xx-xx-xx</a:t>
            </a:r>
          </a:p>
        </p:txBody>
      </p:sp>
      <p:sp>
        <p:nvSpPr>
          <p:cNvPr id="4" name="Footer Placeholder 3">
            <a:extLst>
              <a:ext uri="{FF2B5EF4-FFF2-40B4-BE49-F238E27FC236}">
                <a16:creationId xmlns:a16="http://schemas.microsoft.com/office/drawing/2014/main" id="{5433CD0A-BB8F-468A-9FCD-995A75C7146E}"/>
              </a:ext>
            </a:extLst>
          </p:cNvPr>
          <p:cNvSpPr>
            <a:spLocks noGrp="1"/>
          </p:cNvSpPr>
          <p:nvPr>
            <p:ph type="ftr" sz="quarter" idx="11"/>
          </p:nvPr>
        </p:nvSpPr>
        <p:spPr/>
        <p:txBody>
          <a:bodyPr/>
          <a:lstStyle/>
          <a:p>
            <a:r>
              <a:rPr lang="sv-SE" dirty="0"/>
              <a:t>Sidfot om man väljer att infoga en sådan i sin presentation</a:t>
            </a:r>
          </a:p>
        </p:txBody>
      </p:sp>
      <p:sp>
        <p:nvSpPr>
          <p:cNvPr id="5" name="Slide Number Placeholder 4">
            <a:extLst>
              <a:ext uri="{FF2B5EF4-FFF2-40B4-BE49-F238E27FC236}">
                <a16:creationId xmlns:a16="http://schemas.microsoft.com/office/drawing/2014/main" id="{37ECA0E6-F76A-445B-AE0E-1E97629A28AC}"/>
              </a:ext>
            </a:extLst>
          </p:cNvPr>
          <p:cNvSpPr>
            <a:spLocks noGrp="1"/>
          </p:cNvSpPr>
          <p:nvPr>
            <p:ph type="sldNum" sz="quarter" idx="12"/>
          </p:nvPr>
        </p:nvSpPr>
        <p:spPr/>
        <p:txBody>
          <a:bodyPr/>
          <a:lstStyle/>
          <a:p>
            <a:fld id="{24DB4950-D2E7-4B1F-BC4A-EE048054108A}" type="slidenum">
              <a:rPr lang="sv-SE" smtClean="0"/>
              <a:pPr/>
              <a:t>‹#›</a:t>
            </a:fld>
            <a:endParaRPr lang="sv-SE" dirty="0"/>
          </a:p>
        </p:txBody>
      </p:sp>
      <p:sp>
        <p:nvSpPr>
          <p:cNvPr id="7" name="textruta 6">
            <a:extLst>
              <a:ext uri="{FF2B5EF4-FFF2-40B4-BE49-F238E27FC236}">
                <a16:creationId xmlns:a16="http://schemas.microsoft.com/office/drawing/2014/main" id="{5F2D9F1C-5884-4F33-A8E2-8BC5F00A8688}"/>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För att infoga en bild från Nackas </a:t>
            </a:r>
            <a:r>
              <a:rPr lang="sv-SE" sz="1400" dirty="0" err="1"/>
              <a:t>bildbank</a:t>
            </a:r>
            <a:r>
              <a:rPr lang="sv-SE" sz="1400" dirty="0"/>
              <a:t>, klicka på knappen ”Bildbibliotek” i menyn. </a:t>
            </a:r>
            <a:br>
              <a:rPr lang="sv-SE" sz="1400" dirty="0"/>
            </a:br>
            <a:r>
              <a:rPr lang="sv-SE" sz="1400" dirty="0"/>
              <a:t>För att infoga en bild från fil, högerklicka på sidan, välj ”Formatera bakgrund”, ”Bild eller strukturfyllning” och infoga.</a:t>
            </a:r>
          </a:p>
        </p:txBody>
      </p:sp>
    </p:spTree>
    <p:extLst>
      <p:ext uri="{BB962C8B-B14F-4D97-AF65-F5344CB8AC3E}">
        <p14:creationId xmlns:p14="http://schemas.microsoft.com/office/powerpoint/2010/main" val="213450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rgbClr val="00ADBA"/>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tx1">
                <a:alpha val="60000"/>
              </a:schemeClr>
            </a:outerShdw>
          </a:effectLst>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lvl1pPr>
              <a:defRPr>
                <a:solidFill>
                  <a:schemeClr val="bg1"/>
                </a:solidFill>
              </a:defRPr>
            </a:lvl1pPr>
          </a:lstStyle>
          <a:p>
            <a:r>
              <a:rPr lang="sv-SE"/>
              <a:t>20xx-xx-xx</a:t>
            </a:r>
            <a:endParaRPr lang="sv-SE">
              <a:solidFill>
                <a:schemeClr val="bg1"/>
              </a:solidFill>
            </a:endParaRP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lvl1pPr>
              <a:defRPr>
                <a:solidFill>
                  <a:schemeClr val="bg1"/>
                </a:solidFill>
              </a:defRPr>
            </a:lvl1pPr>
          </a:lstStyle>
          <a:p>
            <a:r>
              <a:rPr lang="sv-SE"/>
              <a:t>Sidfot om man väljer att infoga en sådan i sin presentation</a:t>
            </a:r>
            <a:endParaRPr lang="sv-SE">
              <a:solidFill>
                <a:schemeClr val="bg1"/>
              </a:solidFill>
            </a:endParaRP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a:p>
        </p:txBody>
      </p:sp>
      <p:sp>
        <p:nvSpPr>
          <p:cNvPr id="14" name="Platshållare för text 13">
            <a:extLst>
              <a:ext uri="{FF2B5EF4-FFF2-40B4-BE49-F238E27FC236}">
                <a16:creationId xmlns:a16="http://schemas.microsoft.com/office/drawing/2014/main" id="{7F2A22A5-5B16-450C-BFBE-06E87CEF9C02}"/>
              </a:ext>
            </a:extLst>
          </p:cNvPr>
          <p:cNvSpPr>
            <a:spLocks noGrp="1"/>
          </p:cNvSpPr>
          <p:nvPr>
            <p:ph type="body" sz="quarter" idx="19"/>
          </p:nvPr>
        </p:nvSpPr>
        <p:spPr>
          <a:xfrm>
            <a:off x="655068" y="2710340"/>
            <a:ext cx="5795514" cy="2921358"/>
          </a:xfrm>
          <a:effectLst>
            <a:outerShdw blurRad="431800" sx="102000" sy="102000" algn="ctr" rotWithShape="0">
              <a:schemeClr val="tx1">
                <a:alpha val="60000"/>
              </a:schemeClr>
            </a:outerShdw>
          </a:effectLst>
        </p:spPr>
        <p:txBody>
          <a:bodyPr anchor="b" anchorCtr="0"/>
          <a:lstStyle>
            <a:lvl1pPr marL="180000" indent="-180000">
              <a:defRPr sz="2400">
                <a:solidFill>
                  <a:schemeClr val="bg1"/>
                </a:solidFill>
                <a:effectLst>
                  <a:outerShdw blurRad="444500" dist="50800" dir="6000000" algn="tl">
                    <a:srgbClr val="7F7F7F"/>
                  </a:outerShdw>
                </a:effectLst>
              </a:defRPr>
            </a:lvl1pPr>
            <a:lvl2pPr marL="360000">
              <a:buFont typeface="Gill Sans MT" panose="020B0502020104020203"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0" name="textruta 9">
            <a:extLst>
              <a:ext uri="{FF2B5EF4-FFF2-40B4-BE49-F238E27FC236}">
                <a16:creationId xmlns:a16="http://schemas.microsoft.com/office/drawing/2014/main" id="{36C36CA1-C28D-49E6-8695-1FD99CD8492F}"/>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För att infoga en bild från Nackas </a:t>
            </a:r>
            <a:r>
              <a:rPr lang="sv-SE" sz="1400" err="1"/>
              <a:t>bildbank</a:t>
            </a:r>
            <a:r>
              <a:rPr lang="sv-SE" sz="1400"/>
              <a:t>, klicka på knappen ”Bildbibliotek” i menyn. </a:t>
            </a:r>
            <a:br>
              <a:rPr lang="sv-SE" sz="1400"/>
            </a:br>
            <a:r>
              <a:rPr lang="sv-SE" sz="1400"/>
              <a:t>För att infoga en bild från fil, högerklicka på sidan, välj ”Formatera bakgrund”, ”Bild eller strukturfyllning” och infoga.</a:t>
            </a:r>
          </a:p>
        </p:txBody>
      </p:sp>
      <p:pic>
        <p:nvPicPr>
          <p:cNvPr id="2" name="Bildobjekt 9">
            <a:extLst>
              <a:ext uri="{FF2B5EF4-FFF2-40B4-BE49-F238E27FC236}">
                <a16:creationId xmlns:a16="http://schemas.microsoft.com/office/drawing/2014/main" id="{CF21BBFC-37F5-EB88-E5FF-6E954CCC2C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4164945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hasCustomPrompt="1"/>
          </p:nvPr>
        </p:nvSpPr>
        <p:spPr>
          <a:xfrm>
            <a:off x="6150194"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4" name="Platshållare för text 3">
            <a:extLst>
              <a:ext uri="{FF2B5EF4-FFF2-40B4-BE49-F238E27FC236}">
                <a16:creationId xmlns:a16="http://schemas.microsoft.com/office/drawing/2014/main" id="{A0A09E10-170F-4155-A3FD-6E245A2D1789}"/>
              </a:ext>
            </a:extLst>
          </p:cNvPr>
          <p:cNvSpPr>
            <a:spLocks noGrp="1"/>
          </p:cNvSpPr>
          <p:nvPr>
            <p:ph type="body" sz="quarter" idx="14"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594847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hasCustomPrompt="1"/>
          </p:nvPr>
        </p:nvSpPr>
        <p:spPr>
          <a:xfrm>
            <a:off x="1" y="0"/>
            <a:ext cx="6048000" cy="6858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hasCustomPrompt="1"/>
          </p:nvPr>
        </p:nvSpPr>
        <p:spPr>
          <a:xfrm>
            <a:off x="6150194" y="-238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hasCustomPrompt="1"/>
          </p:nvPr>
        </p:nvSpPr>
        <p:spPr>
          <a:xfrm>
            <a:off x="6144001" y="3479991"/>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3" name="Platshållare för text 2">
            <a:extLst>
              <a:ext uri="{FF2B5EF4-FFF2-40B4-BE49-F238E27FC236}">
                <a16:creationId xmlns:a16="http://schemas.microsoft.com/office/drawing/2014/main" id="{E75AB8A6-31DF-4D12-BDDD-85AA79E1F501}"/>
              </a:ext>
            </a:extLst>
          </p:cNvPr>
          <p:cNvSpPr>
            <a:spLocks noGrp="1"/>
          </p:cNvSpPr>
          <p:nvPr>
            <p:ph type="body" sz="quarter" idx="17" hasCustomPrompt="1"/>
          </p:nvPr>
        </p:nvSpPr>
        <p:spPr>
          <a:xfrm>
            <a:off x="9796460" y="5951833"/>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4171272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hasCustomPrompt="1"/>
          </p:nvPr>
        </p:nvSpPr>
        <p:spPr>
          <a:xfrm>
            <a:off x="1"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hasCustomPrompt="1"/>
          </p:nvPr>
        </p:nvSpPr>
        <p:spPr>
          <a:xfrm>
            <a:off x="6151144" y="0"/>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hasCustomPrompt="1"/>
          </p:nvPr>
        </p:nvSpPr>
        <p:spPr>
          <a:xfrm>
            <a:off x="1"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hasCustomPrompt="1"/>
          </p:nvPr>
        </p:nvSpPr>
        <p:spPr>
          <a:xfrm>
            <a:off x="6151144" y="3482372"/>
            <a:ext cx="6048000" cy="3384000"/>
          </a:xfrm>
          <a:solidFill>
            <a:schemeClr val="bg2"/>
          </a:solidFill>
        </p:spPr>
        <p:txBody>
          <a:bodyPr/>
          <a:lstStyle>
            <a:lvl1pPr marL="0" indent="0">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 Plats för bild. Infogas via bildknappen uppe till vänster i menyn.</a:t>
            </a:r>
          </a:p>
        </p:txBody>
      </p:sp>
      <p:sp>
        <p:nvSpPr>
          <p:cNvPr id="3" name="Platshållare för text 2">
            <a:extLst>
              <a:ext uri="{FF2B5EF4-FFF2-40B4-BE49-F238E27FC236}">
                <a16:creationId xmlns:a16="http://schemas.microsoft.com/office/drawing/2014/main" id="{3AF3568C-A856-4C22-9290-890FA2F52398}"/>
              </a:ext>
            </a:extLst>
          </p:cNvPr>
          <p:cNvSpPr>
            <a:spLocks noGrp="1"/>
          </p:cNvSpPr>
          <p:nvPr>
            <p:ph type="body" sz="quarter" idx="20" hasCustomPrompt="1"/>
          </p:nvPr>
        </p:nvSpPr>
        <p:spPr>
          <a:xfrm>
            <a:off x="9796460" y="5951832"/>
            <a:ext cx="2026674" cy="640267"/>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13453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ljus bild">
    <p:bg>
      <p:bgPr>
        <a:solidFill>
          <a:srgbClr val="00ADBA">
            <a:alpha val="20000"/>
          </a:srgbClr>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a:effectLst>
            <a:outerShdw blurRad="431800" sx="102000" sy="102000" algn="ctr" rotWithShape="0">
              <a:schemeClr val="bg1">
                <a:alpha val="60000"/>
              </a:schemeClr>
            </a:outerShdw>
          </a:effectLst>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95729" y="5955824"/>
            <a:ext cx="2012116" cy="635953"/>
          </a:xfrm>
          <a:prstGeom prst="rect">
            <a:avLst/>
          </a:prstGeom>
        </p:spPr>
      </p:pic>
      <p:sp>
        <p:nvSpPr>
          <p:cNvPr id="3" name="Platshållare för text 2">
            <a:extLst>
              <a:ext uri="{FF2B5EF4-FFF2-40B4-BE49-F238E27FC236}">
                <a16:creationId xmlns:a16="http://schemas.microsoft.com/office/drawing/2014/main" id="{E6155EB1-40EA-4333-A5B8-5F76C366DDB7}"/>
              </a:ext>
            </a:extLst>
          </p:cNvPr>
          <p:cNvSpPr>
            <a:spLocks noGrp="1"/>
          </p:cNvSpPr>
          <p:nvPr>
            <p:ph type="body" sz="quarter" idx="18"/>
          </p:nvPr>
        </p:nvSpPr>
        <p:spPr>
          <a:xfrm>
            <a:off x="655068" y="2710340"/>
            <a:ext cx="5795514" cy="2921358"/>
          </a:xfrm>
          <a:effectLst>
            <a:outerShdw blurRad="431800" sx="102000" sy="102000" algn="ctr" rotWithShape="0">
              <a:schemeClr val="bg1">
                <a:alpha val="60000"/>
              </a:schemeClr>
            </a:outerShdw>
          </a:effectLst>
        </p:spPr>
        <p:txBody>
          <a:bodyPr anchor="b" anchorCtr="0"/>
          <a:lstStyle>
            <a:lvl1pPr marL="180000" indent="-180000">
              <a:defRPr sz="2400" b="0">
                <a:effectLst>
                  <a:outerShdw blurRad="558800" dist="50800" dir="5400000" algn="tl">
                    <a:srgbClr val="000000">
                      <a:alpha val="60000"/>
                    </a:srgbClr>
                  </a:outerShdw>
                </a:effectLst>
              </a:defRPr>
            </a:lvl1pPr>
          </a:lstStyle>
          <a:p>
            <a:pPr lvl="0"/>
            <a:r>
              <a:rPr lang="sv-SE"/>
              <a:t>Klicka här för att ändra format på bakgrundstexten</a:t>
            </a:r>
          </a:p>
        </p:txBody>
      </p:sp>
      <p:sp>
        <p:nvSpPr>
          <p:cNvPr id="11" name="textruta 10">
            <a:extLst>
              <a:ext uri="{FF2B5EF4-FFF2-40B4-BE49-F238E27FC236}">
                <a16:creationId xmlns:a16="http://schemas.microsoft.com/office/drawing/2014/main" id="{45DCB75F-F8F9-478C-A12E-320A32C68211}"/>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För att infoga en bild från Nackas </a:t>
            </a:r>
            <a:r>
              <a:rPr lang="sv-SE" sz="1400" err="1"/>
              <a:t>bildbank</a:t>
            </a:r>
            <a:r>
              <a:rPr lang="sv-SE" sz="1400"/>
              <a:t>, klicka på knappen ”Bildbibliotek” i menyn. </a:t>
            </a:r>
            <a:br>
              <a:rPr lang="sv-SE" sz="1400"/>
            </a:br>
            <a:r>
              <a:rPr lang="sv-SE" sz="1400"/>
              <a:t>För att infoga en bild från fil, högerklicka på sidan, välj ”Formatera bakgrund”, ”Bild eller strukturfyllning” och infoga.</a:t>
            </a:r>
          </a:p>
        </p:txBody>
      </p:sp>
    </p:spTree>
    <p:extLst>
      <p:ext uri="{BB962C8B-B14F-4D97-AF65-F5344CB8AC3E}">
        <p14:creationId xmlns:p14="http://schemas.microsoft.com/office/powerpoint/2010/main" val="3057684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6" name="Bildobjekt 9">
            <a:extLst>
              <a:ext uri="{FF2B5EF4-FFF2-40B4-BE49-F238E27FC236}">
                <a16:creationId xmlns:a16="http://schemas.microsoft.com/office/drawing/2014/main" id="{BA3192CD-5AA2-0161-9B74-7B78FF742D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10" name="Platshållare för text 9">
            <a:extLst>
              <a:ext uri="{FF2B5EF4-FFF2-40B4-BE49-F238E27FC236}">
                <a16:creationId xmlns:a16="http://schemas.microsoft.com/office/drawing/2014/main" id="{5751F454-9157-2B2C-9E4B-652D19638586}"/>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549180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bg>
      <p:bgPr>
        <a:solidFill>
          <a:schemeClr val="accent5"/>
        </a:solid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257C2E31-97B1-8F92-07CE-A035E00497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109940DB-A5E5-9621-F868-6C08A38B25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08424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bg>
      <p:bgPr>
        <a:solidFill>
          <a:schemeClr val="accent2"/>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686F5218-ACF6-0E48-E030-5AA6BA905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CEC9BAC3-3881-1DA6-19C5-145A5622CA8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3296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bg>
      <p:bgPr>
        <a:solidFill>
          <a:schemeClr val="accent3"/>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2" name="Bildobjekt 9">
            <a:extLst>
              <a:ext uri="{FF2B5EF4-FFF2-40B4-BE49-F238E27FC236}">
                <a16:creationId xmlns:a16="http://schemas.microsoft.com/office/drawing/2014/main" id="{10A266B6-17AF-BD1A-0C21-38792FCD8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6" name="Platshållare för text 9">
            <a:extLst>
              <a:ext uri="{FF2B5EF4-FFF2-40B4-BE49-F238E27FC236}">
                <a16:creationId xmlns:a16="http://schemas.microsoft.com/office/drawing/2014/main" id="{72E4BFF7-399A-4A0E-BAC8-47B0DCF0C0AA}"/>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78933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Rubrik, text YTA 5">
    <p:bg>
      <p:bgPr>
        <a:solidFill>
          <a:srgbClr val="00ADB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9">
            <a:extLst>
              <a:ext uri="{FF2B5EF4-FFF2-40B4-BE49-F238E27FC236}">
                <a16:creationId xmlns:a16="http://schemas.microsoft.com/office/drawing/2014/main" id="{BFD40A6E-4987-8EE9-756D-391A42AB2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1E6127E5-3EBB-9689-4FE1-680885C6DBD2}"/>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60112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 text YTA 6">
    <p:bg>
      <p:bgPr>
        <a:solidFill>
          <a:srgbClr val="DC6EAA"/>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9">
            <a:extLst>
              <a:ext uri="{FF2B5EF4-FFF2-40B4-BE49-F238E27FC236}">
                <a16:creationId xmlns:a16="http://schemas.microsoft.com/office/drawing/2014/main" id="{EBA4AC54-216B-DEC2-1E17-8C5CD323F6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
        <p:nvSpPr>
          <p:cNvPr id="2" name="Platshållare för text 9">
            <a:extLst>
              <a:ext uri="{FF2B5EF4-FFF2-40B4-BE49-F238E27FC236}">
                <a16:creationId xmlns:a16="http://schemas.microsoft.com/office/drawing/2014/main" id="{0CFE23BF-1CE1-CC40-720C-17877FA095FB}"/>
              </a:ext>
            </a:extLst>
          </p:cNvPr>
          <p:cNvSpPr>
            <a:spLocks noGrp="1"/>
          </p:cNvSpPr>
          <p:nvPr>
            <p:ph type="body" sz="quarter" idx="13"/>
          </p:nvPr>
        </p:nvSpPr>
        <p:spPr>
          <a:xfrm>
            <a:off x="639764" y="1808162"/>
            <a:ext cx="7764461" cy="4160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6227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9" name="Platshållare för text 8">
            <a:extLst>
              <a:ext uri="{FF2B5EF4-FFF2-40B4-BE49-F238E27FC236}">
                <a16:creationId xmlns:a16="http://schemas.microsoft.com/office/drawing/2014/main" id="{2D70E158-29E5-9235-ACDE-7CFA09AD8A3F}"/>
              </a:ext>
            </a:extLst>
          </p:cNvPr>
          <p:cNvSpPr>
            <a:spLocks noGrp="1"/>
          </p:cNvSpPr>
          <p:nvPr>
            <p:ph type="body"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35299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7718"/>
          <a:stretch/>
        </p:blipFill>
        <p:spPr>
          <a:xfrm>
            <a:off x="8234305" y="882652"/>
            <a:ext cx="3957695" cy="5979160"/>
          </a:xfrm>
          <a:prstGeom prst="rect">
            <a:avLst/>
          </a:prstGeom>
        </p:spPr>
      </p:pic>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textruta 11">
            <a:extLst>
              <a:ext uri="{FF2B5EF4-FFF2-40B4-BE49-F238E27FC236}">
                <a16:creationId xmlns:a16="http://schemas.microsoft.com/office/drawing/2014/main" id="{24C6D7BA-915D-42FE-B952-FDE6EBCF961E}"/>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6" name="Platshållare för text 9">
            <a:extLst>
              <a:ext uri="{FF2B5EF4-FFF2-40B4-BE49-F238E27FC236}">
                <a16:creationId xmlns:a16="http://schemas.microsoft.com/office/drawing/2014/main" id="{BB835F50-038A-C4FB-B09A-129D9CEE7ED9}"/>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8" name="Bildobjekt 9">
            <a:extLst>
              <a:ext uri="{FF2B5EF4-FFF2-40B4-BE49-F238E27FC236}">
                <a16:creationId xmlns:a16="http://schemas.microsoft.com/office/drawing/2014/main" id="{6DFB45F0-12B8-C0EC-78DC-19DFD390F3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706295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3" name="textruta 12">
            <a:extLst>
              <a:ext uri="{FF2B5EF4-FFF2-40B4-BE49-F238E27FC236}">
                <a16:creationId xmlns:a16="http://schemas.microsoft.com/office/drawing/2014/main" id="{50088F07-221B-4592-BD24-D62E4EC00BD0}"/>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45B9D934-1423-0FE8-486C-3F94A8455B4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7F4EBF1-E4EE-352B-712A-F91B5F638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329444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3" name="textruta 12">
            <a:extLst>
              <a:ext uri="{FF2B5EF4-FFF2-40B4-BE49-F238E27FC236}">
                <a16:creationId xmlns:a16="http://schemas.microsoft.com/office/drawing/2014/main" id="{FFEF107E-4AC8-4982-8F56-2345429F6954}"/>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FE3454E4-EEE4-5F80-F1F8-CB323C568DA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BDB4EDA6-2AEF-CD65-B61F-9F7A4275C4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969956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2B85C3D4-67AE-425C-98E8-B09F508AB1D6}"/>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886DEBC-39B4-25EF-19E9-1DD66DADA552}"/>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5FD83798-26A4-E162-37B1-44A69D7F8A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4203576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ubrik, text BAS 5">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6B85FD2B-6409-45D6-8514-B3C5B31301BB}"/>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D5C3D162-896B-3ABE-00CF-8987952FC27D}"/>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2E65B470-6738-1507-3637-A66D01B099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1522343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ubrik, text BAS 6">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D73FCD9B-7556-4543-A297-1EE0E14C106A}"/>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1EAD5385-0049-C886-CD51-6FF69D7F4246}"/>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4CF18260-D95F-6423-A2F3-50A305E0EEA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887327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ubrik, text BAS 7">
    <p:spTree>
      <p:nvGrpSpPr>
        <p:cNvPr id="1" name=""/>
        <p:cNvGrpSpPr/>
        <p:nvPr/>
      </p:nvGrpSpPr>
      <p:grpSpPr>
        <a:xfrm>
          <a:off x="0" y="0"/>
          <a:ext cx="0" cy="0"/>
          <a:chOff x="0" y="0"/>
          <a:chExt cx="0" cy="0"/>
        </a:xfrm>
      </p:grpSpPr>
      <p:pic>
        <p:nvPicPr>
          <p:cNvPr id="1026" name="E1BA274E-400F-48D9-BE85-ACCA230B7773">
            <a:extLst>
              <a:ext uri="{FF2B5EF4-FFF2-40B4-BE49-F238E27FC236}">
                <a16:creationId xmlns:a16="http://schemas.microsoft.com/office/drawing/2014/main" id="{7325C485-7F01-48BD-BFF5-F5F2B0EA6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06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textruta 10">
            <a:extLst>
              <a:ext uri="{FF2B5EF4-FFF2-40B4-BE49-F238E27FC236}">
                <a16:creationId xmlns:a16="http://schemas.microsoft.com/office/drawing/2014/main" id="{37812766-2F89-46FE-BB86-1D640FBE0302}"/>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molnet är enda dekoren. Vill du infoga bild, använd då en annan typ av mallsida. </a:t>
            </a:r>
          </a:p>
          <a:p>
            <a:r>
              <a:rPr lang="sv-SE" sz="1400" dirty="0"/>
              <a:t>Se till att anpassa textmängden till textplatshållaren så den inte går ut över molnet för bästa läsbarhet.</a:t>
            </a:r>
          </a:p>
        </p:txBody>
      </p:sp>
      <p:sp>
        <p:nvSpPr>
          <p:cNvPr id="2" name="Platshållare för text 9">
            <a:extLst>
              <a:ext uri="{FF2B5EF4-FFF2-40B4-BE49-F238E27FC236}">
                <a16:creationId xmlns:a16="http://schemas.microsoft.com/office/drawing/2014/main" id="{EC4AD334-D2B9-9A67-5EB7-99254A32A88B}"/>
              </a:ext>
            </a:extLst>
          </p:cNvPr>
          <p:cNvSpPr>
            <a:spLocks noGrp="1"/>
          </p:cNvSpPr>
          <p:nvPr>
            <p:ph type="body" sz="quarter" idx="13"/>
          </p:nvPr>
        </p:nvSpPr>
        <p:spPr>
          <a:xfrm>
            <a:off x="639764" y="1808162"/>
            <a:ext cx="7764461" cy="4160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a:extLst>
              <a:ext uri="{FF2B5EF4-FFF2-40B4-BE49-F238E27FC236}">
                <a16:creationId xmlns:a16="http://schemas.microsoft.com/office/drawing/2014/main" id="{FBD619E8-F7C3-5C30-3F42-680ECC9A91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642629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dirty="0"/>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dirty="0"/>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dirty="0"/>
              <a:t>Telefon:</a:t>
            </a:r>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dirty="0"/>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dirty="0"/>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textruta 11">
            <a:extLst>
              <a:ext uri="{FF2B5EF4-FFF2-40B4-BE49-F238E27FC236}">
                <a16:creationId xmlns:a16="http://schemas.microsoft.com/office/drawing/2014/main" id="{59213FD1-3E18-4067-8D54-EF13F8E4415D}"/>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dirty="0"/>
              <a:t>På denna sida får INTE bilder infogas utöver bilden i bildplatshållaren, molnet är enda dekoren. Vill du infoga bild, använd då en annan typ av mallsida. </a:t>
            </a:r>
          </a:p>
          <a:p>
            <a:r>
              <a:rPr lang="sv-SE" sz="1400" dirty="0"/>
              <a:t>Se till att anpassa textmängden till textplatshållaren så den inte går ut över molnet för bästa läsbarhet.</a:t>
            </a:r>
          </a:p>
        </p:txBody>
      </p:sp>
      <p:pic>
        <p:nvPicPr>
          <p:cNvPr id="6" name="Bildobjekt 9">
            <a:extLst>
              <a:ext uri="{FF2B5EF4-FFF2-40B4-BE49-F238E27FC236}">
                <a16:creationId xmlns:a16="http://schemas.microsoft.com/office/drawing/2014/main" id="{C8567263-096D-BFD5-1A0A-CF88FA33C2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95729" y="5956315"/>
            <a:ext cx="2012116" cy="634970"/>
          </a:xfrm>
          <a:prstGeom prst="rect">
            <a:avLst/>
          </a:prstGeom>
        </p:spPr>
      </p:pic>
    </p:spTree>
    <p:extLst>
      <p:ext uri="{BB962C8B-B14F-4D97-AF65-F5344CB8AC3E}">
        <p14:creationId xmlns:p14="http://schemas.microsoft.com/office/powerpoint/2010/main" val="21405006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r>
              <a:rPr lang="sv-SE"/>
              <a:t>20xx-xx-xx</a:t>
            </a:r>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22949" y="2615756"/>
            <a:ext cx="5146101" cy="1626488"/>
          </a:xfrm>
          <a:prstGeom prst="rect">
            <a:avLst/>
          </a:prstGeom>
        </p:spPr>
      </p:pic>
      <p:sp>
        <p:nvSpPr>
          <p:cNvPr id="9" name="textruta 8">
            <a:extLst>
              <a:ext uri="{FF2B5EF4-FFF2-40B4-BE49-F238E27FC236}">
                <a16:creationId xmlns:a16="http://schemas.microsoft.com/office/drawing/2014/main" id="{42E96C2D-C8F6-45AD-B0DF-DEF2ED32D6EC}"/>
              </a:ext>
            </a:extLst>
          </p:cNvPr>
          <p:cNvSpPr txBox="1"/>
          <p:nvPr userDrawn="1"/>
        </p:nvSpPr>
        <p:spPr>
          <a:xfrm>
            <a:off x="0" y="-422129"/>
            <a:ext cx="12193200" cy="307777"/>
          </a:xfrm>
          <a:prstGeom prst="rect">
            <a:avLst/>
          </a:prstGeom>
          <a:solidFill>
            <a:schemeClr val="bg1"/>
          </a:solidFill>
        </p:spPr>
        <p:txBody>
          <a:bodyPr wrap="square" lIns="144000" rIns="144000" rtlCol="0">
            <a:spAutoFit/>
          </a:bodyPr>
          <a:lstStyle/>
          <a:p>
            <a:r>
              <a:rPr lang="sv-SE" sz="1400"/>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215302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8"/>
            <a:ext cx="8839200" cy="2862322"/>
          </a:xfrm>
          <a:prstGeom prst="rect">
            <a:avLst/>
          </a:prstGeom>
          <a:noFill/>
        </p:spPr>
        <p:txBody>
          <a:bodyPr wrap="square" rtlCol="0">
            <a:spAutoFit/>
          </a:bodyPr>
          <a:lstStyle/>
          <a:p>
            <a:pPr algn="ctr">
              <a:lnSpc>
                <a:spcPct val="90000"/>
              </a:lnSpc>
            </a:pPr>
            <a:r>
              <a:rPr lang="sv-SE" sz="5000" b="0" kern="1200" dirty="0">
                <a:solidFill>
                  <a:schemeClr val="tx1"/>
                </a:solidFill>
                <a:latin typeface="+mj-lt"/>
                <a:ea typeface="+mj-ea"/>
                <a:cs typeface="+mj-cs"/>
              </a:rPr>
              <a:t>Sidor efter denna sida tillhör </a:t>
            </a:r>
            <a:br>
              <a:rPr lang="sv-SE" sz="5000" b="0" kern="1200" dirty="0">
                <a:solidFill>
                  <a:schemeClr val="tx1"/>
                </a:solidFill>
                <a:latin typeface="+mj-lt"/>
                <a:ea typeface="+mj-ea"/>
                <a:cs typeface="+mj-cs"/>
              </a:rPr>
            </a:br>
            <a:r>
              <a:rPr lang="sv-SE" sz="5000" b="0" kern="1200" dirty="0">
                <a:solidFill>
                  <a:schemeClr val="tx1"/>
                </a:solidFill>
                <a:latin typeface="+mj-lt"/>
                <a:ea typeface="+mj-ea"/>
                <a:cs typeface="+mj-cs"/>
              </a:rPr>
              <a:t>ej mallen. Byt till en layout som ligger innan denna sida för att hålla dig till mallen.</a:t>
            </a:r>
          </a:p>
        </p:txBody>
      </p:sp>
    </p:spTree>
    <p:extLst>
      <p:ext uri="{BB962C8B-B14F-4D97-AF65-F5344CB8AC3E}">
        <p14:creationId xmlns:p14="http://schemas.microsoft.com/office/powerpoint/2010/main" val="286178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3" y="1808163"/>
            <a:ext cx="7764461"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0142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10714007" cy="1133475"/>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a:p>
        </p:txBody>
      </p:sp>
      <p:sp>
        <p:nvSpPr>
          <p:cNvPr id="9" name="Platshållare för innehåll 8">
            <a:extLst>
              <a:ext uri="{FF2B5EF4-FFF2-40B4-BE49-F238E27FC236}">
                <a16:creationId xmlns:a16="http://schemas.microsoft.com/office/drawing/2014/main" id="{AB766D0B-04FF-1257-F8C4-066A252DDA4E}"/>
              </a:ext>
            </a:extLst>
          </p:cNvPr>
          <p:cNvSpPr>
            <a:spLocks noGrp="1"/>
          </p:cNvSpPr>
          <p:nvPr>
            <p:ph sz="quarter" idx="13"/>
          </p:nvPr>
        </p:nvSpPr>
        <p:spPr>
          <a:xfrm>
            <a:off x="63976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6">
            <a:extLst>
              <a:ext uri="{FF2B5EF4-FFF2-40B4-BE49-F238E27FC236}">
                <a16:creationId xmlns:a16="http://schemas.microsoft.com/office/drawing/2014/main" id="{EDC61E10-24C0-F35B-5F54-4218C73168BF}"/>
              </a:ext>
            </a:extLst>
          </p:cNvPr>
          <p:cNvSpPr>
            <a:spLocks noGrp="1"/>
          </p:cNvSpPr>
          <p:nvPr>
            <p:ph sz="quarter" idx="14"/>
          </p:nvPr>
        </p:nvSpPr>
        <p:spPr>
          <a:xfrm>
            <a:off x="5988414" y="1808163"/>
            <a:ext cx="5050800" cy="41608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4345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yra diagram">
    <p:bg>
      <p:bgPr>
        <a:solidFill>
          <a:schemeClr val="bg1"/>
        </a:solidFill>
        <a:effectLst/>
      </p:bgPr>
    </p:bg>
    <p:spTree>
      <p:nvGrpSpPr>
        <p:cNvPr id="1" name=""/>
        <p:cNvGrpSpPr/>
        <p:nvPr/>
      </p:nvGrpSpPr>
      <p:grpSpPr>
        <a:xfrm>
          <a:off x="0" y="0"/>
          <a:ext cx="0" cy="0"/>
          <a:chOff x="0" y="0"/>
          <a:chExt cx="0" cy="0"/>
        </a:xfrm>
      </p:grpSpPr>
      <p:sp>
        <p:nvSpPr>
          <p:cNvPr id="4" name="Platshållare för diagram 3">
            <a:extLst>
              <a:ext uri="{FF2B5EF4-FFF2-40B4-BE49-F238E27FC236}">
                <a16:creationId xmlns:a16="http://schemas.microsoft.com/office/drawing/2014/main" id="{302EE346-AE42-7268-523F-618D885A9BCE}"/>
              </a:ext>
            </a:extLst>
          </p:cNvPr>
          <p:cNvSpPr>
            <a:spLocks noGrp="1"/>
          </p:cNvSpPr>
          <p:nvPr>
            <p:ph type="chart" sz="quarter" idx="21"/>
          </p:nvPr>
        </p:nvSpPr>
        <p:spPr>
          <a:xfrm>
            <a:off x="1" y="0"/>
            <a:ext cx="6048000" cy="3384000"/>
          </a:xfrm>
        </p:spPr>
        <p:txBody>
          <a:bodyPr/>
          <a:lstStyle>
            <a:lvl1pPr marL="0" indent="0">
              <a:buFontTx/>
              <a:buNone/>
              <a:defRPr sz="1600"/>
            </a:lvl1pPr>
          </a:lstStyle>
          <a:p>
            <a:r>
              <a:rPr lang="sv-SE"/>
              <a:t>Klicka på ikonen för att lägga till ett diagram</a:t>
            </a:r>
          </a:p>
        </p:txBody>
      </p:sp>
      <p:sp>
        <p:nvSpPr>
          <p:cNvPr id="6" name="Platshållare för diagram 5">
            <a:extLst>
              <a:ext uri="{FF2B5EF4-FFF2-40B4-BE49-F238E27FC236}">
                <a16:creationId xmlns:a16="http://schemas.microsoft.com/office/drawing/2014/main" id="{4F72A220-C3B8-35AF-D95F-BD0DABE972DD}"/>
              </a:ext>
            </a:extLst>
          </p:cNvPr>
          <p:cNvSpPr>
            <a:spLocks noGrp="1"/>
          </p:cNvSpPr>
          <p:nvPr>
            <p:ph type="chart" sz="quarter" idx="22"/>
          </p:nvPr>
        </p:nvSpPr>
        <p:spPr>
          <a:xfrm>
            <a:off x="6151144" y="0"/>
            <a:ext cx="6048000" cy="3384000"/>
          </a:xfrm>
        </p:spPr>
        <p:txBody>
          <a:bodyPr/>
          <a:lstStyle>
            <a:lvl1pPr marL="0" indent="0">
              <a:buFontTx/>
              <a:buNone/>
              <a:defRPr sz="1600"/>
            </a:lvl1pPr>
          </a:lstStyle>
          <a:p>
            <a:r>
              <a:rPr lang="sv-SE"/>
              <a:t>Klicka på ikonen för att lägga till ett diagram</a:t>
            </a:r>
          </a:p>
        </p:txBody>
      </p:sp>
      <p:sp>
        <p:nvSpPr>
          <p:cNvPr id="9" name="Platshållare för diagram 8">
            <a:extLst>
              <a:ext uri="{FF2B5EF4-FFF2-40B4-BE49-F238E27FC236}">
                <a16:creationId xmlns:a16="http://schemas.microsoft.com/office/drawing/2014/main" id="{2ABA8CFC-6100-D7F3-FBA9-6CDD5EA2A3C7}"/>
              </a:ext>
            </a:extLst>
          </p:cNvPr>
          <p:cNvSpPr>
            <a:spLocks noGrp="1"/>
          </p:cNvSpPr>
          <p:nvPr>
            <p:ph type="chart" sz="quarter" idx="23"/>
          </p:nvPr>
        </p:nvSpPr>
        <p:spPr>
          <a:xfrm>
            <a:off x="0" y="3482371"/>
            <a:ext cx="6048000" cy="3384000"/>
          </a:xfrm>
        </p:spPr>
        <p:txBody>
          <a:bodyPr/>
          <a:lstStyle>
            <a:lvl1pPr marL="0" indent="0">
              <a:buFontTx/>
              <a:buNone/>
              <a:defRPr sz="1600"/>
            </a:lvl1pPr>
          </a:lstStyle>
          <a:p>
            <a:r>
              <a:rPr lang="sv-SE"/>
              <a:t>Klicka på ikonen för att lägga till ett diagram</a:t>
            </a:r>
          </a:p>
        </p:txBody>
      </p:sp>
      <p:sp>
        <p:nvSpPr>
          <p:cNvPr id="11" name="Platshållare för diagram 10">
            <a:extLst>
              <a:ext uri="{FF2B5EF4-FFF2-40B4-BE49-F238E27FC236}">
                <a16:creationId xmlns:a16="http://schemas.microsoft.com/office/drawing/2014/main" id="{B5476526-936D-A023-143E-83570AC6F977}"/>
              </a:ext>
            </a:extLst>
          </p:cNvPr>
          <p:cNvSpPr>
            <a:spLocks noGrp="1"/>
          </p:cNvSpPr>
          <p:nvPr>
            <p:ph type="chart" sz="quarter" idx="24"/>
          </p:nvPr>
        </p:nvSpPr>
        <p:spPr>
          <a:xfrm>
            <a:off x="6151144" y="3482371"/>
            <a:ext cx="6048000" cy="3384000"/>
          </a:xfrm>
        </p:spPr>
        <p:txBody>
          <a:bodyPr/>
          <a:lstStyle>
            <a:lvl1pPr marL="0" indent="0">
              <a:buFontTx/>
              <a:buNone/>
              <a:defRPr sz="1600"/>
            </a:lvl1pPr>
          </a:lstStyle>
          <a:p>
            <a:r>
              <a:rPr lang="sv-SE"/>
              <a:t>Klicka på ikonen för att lägga till ett diagram</a:t>
            </a:r>
          </a:p>
        </p:txBody>
      </p:sp>
    </p:spTree>
    <p:extLst>
      <p:ext uri="{BB962C8B-B14F-4D97-AF65-F5344CB8AC3E}">
        <p14:creationId xmlns:p14="http://schemas.microsoft.com/office/powerpoint/2010/main" val="25701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sida med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1911A-369F-4D76-99B1-3BE8101EC4F8}"/>
              </a:ext>
            </a:extLst>
          </p:cNvPr>
          <p:cNvSpPr>
            <a:spLocks noGrp="1"/>
          </p:cNvSpPr>
          <p:nvPr>
            <p:ph type="dt" sz="half" idx="10"/>
          </p:nvPr>
        </p:nvSpPr>
        <p:spPr/>
        <p:txBody>
          <a:bodyPr/>
          <a:lstStyle/>
          <a:p>
            <a:r>
              <a:rPr lang="sv-SE"/>
              <a:t>20xx-xx-xx</a:t>
            </a:r>
          </a:p>
        </p:txBody>
      </p:sp>
      <p:sp>
        <p:nvSpPr>
          <p:cNvPr id="4" name="Footer Placeholder 3">
            <a:extLst>
              <a:ext uri="{FF2B5EF4-FFF2-40B4-BE49-F238E27FC236}">
                <a16:creationId xmlns:a16="http://schemas.microsoft.com/office/drawing/2014/main" id="{5433CD0A-BB8F-468A-9FCD-995A75C7146E}"/>
              </a:ext>
            </a:extLst>
          </p:cNvPr>
          <p:cNvSpPr>
            <a:spLocks noGrp="1"/>
          </p:cNvSpPr>
          <p:nvPr>
            <p:ph type="ftr" sz="quarter" idx="11"/>
          </p:nvPr>
        </p:nvSpPr>
        <p:spPr/>
        <p:txBody>
          <a:bodyPr/>
          <a:lstStyle/>
          <a:p>
            <a:r>
              <a:rPr lang="sv-SE"/>
              <a:t>Sidfot om man väljer att infoga en sådan i sin presentation</a:t>
            </a:r>
          </a:p>
        </p:txBody>
      </p:sp>
      <p:sp>
        <p:nvSpPr>
          <p:cNvPr id="5" name="Slide Number Placeholder 4">
            <a:extLst>
              <a:ext uri="{FF2B5EF4-FFF2-40B4-BE49-F238E27FC236}">
                <a16:creationId xmlns:a16="http://schemas.microsoft.com/office/drawing/2014/main" id="{37ECA0E6-F76A-445B-AE0E-1E97629A28AC}"/>
              </a:ext>
            </a:extLst>
          </p:cNvPr>
          <p:cNvSpPr>
            <a:spLocks noGrp="1"/>
          </p:cNvSpPr>
          <p:nvPr>
            <p:ph type="sldNum" sz="quarter" idx="12"/>
          </p:nvPr>
        </p:nvSpPr>
        <p:spPr/>
        <p:txBody>
          <a:bodyPr/>
          <a:lstStyle/>
          <a:p>
            <a:fld id="{24DB4950-D2E7-4B1F-BC4A-EE048054108A}" type="slidenum">
              <a:rPr lang="sv-SE" smtClean="0"/>
              <a:pPr/>
              <a:t>‹#›</a:t>
            </a:fld>
            <a:endParaRPr lang="sv-SE"/>
          </a:p>
        </p:txBody>
      </p:sp>
      <p:sp>
        <p:nvSpPr>
          <p:cNvPr id="7" name="textruta 6">
            <a:extLst>
              <a:ext uri="{FF2B5EF4-FFF2-40B4-BE49-F238E27FC236}">
                <a16:creationId xmlns:a16="http://schemas.microsoft.com/office/drawing/2014/main" id="{5F2D9F1C-5884-4F33-A8E2-8BC5F00A8688}"/>
              </a:ext>
            </a:extLst>
          </p:cNvPr>
          <p:cNvSpPr txBox="1"/>
          <p:nvPr userDrawn="1"/>
        </p:nvSpPr>
        <p:spPr>
          <a:xfrm>
            <a:off x="0" y="-639762"/>
            <a:ext cx="12193200" cy="523220"/>
          </a:xfrm>
          <a:prstGeom prst="rect">
            <a:avLst/>
          </a:prstGeom>
          <a:solidFill>
            <a:schemeClr val="bg1"/>
          </a:solidFill>
        </p:spPr>
        <p:txBody>
          <a:bodyPr wrap="square" lIns="144000" rIns="144000" rtlCol="0">
            <a:spAutoFit/>
          </a:bodyPr>
          <a:lstStyle/>
          <a:p>
            <a:r>
              <a:rPr lang="sv-SE" sz="1400"/>
              <a:t>För att infoga en bild från Nackas </a:t>
            </a:r>
            <a:r>
              <a:rPr lang="sv-SE" sz="1400" err="1"/>
              <a:t>bildbank</a:t>
            </a:r>
            <a:r>
              <a:rPr lang="sv-SE" sz="1400"/>
              <a:t>, klicka på knappen ”Bildbibliotek” i menyn. </a:t>
            </a:r>
            <a:br>
              <a:rPr lang="sv-SE" sz="1400"/>
            </a:br>
            <a:r>
              <a:rPr lang="sv-SE" sz="1400"/>
              <a:t>För att infoga en bild från fil, högerklicka på sidan, välj ”Formatera bakgrund”, ”Bild eller strukturfyllning” och infoga.</a:t>
            </a:r>
          </a:p>
        </p:txBody>
      </p:sp>
    </p:spTree>
    <p:extLst>
      <p:ext uri="{BB962C8B-B14F-4D97-AF65-F5344CB8AC3E}">
        <p14:creationId xmlns:p14="http://schemas.microsoft.com/office/powerpoint/2010/main" val="330202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14.sv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sv-SE"/>
              <a:t>20xx-xx-xx</a:t>
            </a:r>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p:blipFill>
        <p:spPr>
          <a:xfrm>
            <a:off x="9795729" y="5955824"/>
            <a:ext cx="2012116" cy="635953"/>
          </a:xfrm>
          <a:prstGeom prst="rect">
            <a:avLst/>
          </a:prstGeom>
        </p:spPr>
      </p:pic>
    </p:spTree>
    <p:extLst>
      <p:ext uri="{BB962C8B-B14F-4D97-AF65-F5344CB8AC3E}">
        <p14:creationId xmlns:p14="http://schemas.microsoft.com/office/powerpoint/2010/main" val="2313512763"/>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9" r:id="rId3"/>
    <p:sldLayoutId id="2147483650" r:id="rId4"/>
    <p:sldLayoutId id="2147483690" r:id="rId5"/>
    <p:sldLayoutId id="2147483691" r:id="rId6"/>
    <p:sldLayoutId id="2147483699" r:id="rId7"/>
    <p:sldLayoutId id="2147483700" r:id="rId8"/>
    <p:sldLayoutId id="2147483688" r:id="rId9"/>
    <p:sldLayoutId id="2147483663" r:id="rId10"/>
    <p:sldLayoutId id="2147483657" r:id="rId11"/>
    <p:sldLayoutId id="2147483664" r:id="rId12"/>
    <p:sldLayoutId id="2147483687" r:id="rId13"/>
    <p:sldLayoutId id="2147483667" r:id="rId14"/>
    <p:sldLayoutId id="2147483681" r:id="rId15"/>
    <p:sldLayoutId id="2147483668" r:id="rId16"/>
    <p:sldLayoutId id="2147483682" r:id="rId17"/>
    <p:sldLayoutId id="2147483695" r:id="rId18"/>
    <p:sldLayoutId id="2147483696" r:id="rId19"/>
    <p:sldLayoutId id="2147483665" r:id="rId20"/>
    <p:sldLayoutId id="2147483683" r:id="rId21"/>
    <p:sldLayoutId id="2147483666" r:id="rId22"/>
    <p:sldLayoutId id="2147483684" r:id="rId23"/>
    <p:sldLayoutId id="2147483692" r:id="rId24"/>
    <p:sldLayoutId id="2147483693" r:id="rId25"/>
    <p:sldLayoutId id="2147483694" r:id="rId26"/>
    <p:sldLayoutId id="2147483676" r:id="rId27"/>
    <p:sldLayoutId id="2147483649" r:id="rId28"/>
    <p:sldLayoutId id="2147483698" r:id="rId29"/>
    <p:sldLayoutId id="2147483702" r:id="rId30"/>
  </p:sldLayoutIdLst>
  <p:hf sldNum="0" hdr="0" ft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userDrawn="1">
          <p15:clr>
            <a:srgbClr val="F26B43"/>
          </p15:clr>
        </p15:guide>
        <p15:guide id="2" pos="7439" userDrawn="1">
          <p15:clr>
            <a:srgbClr val="F26B43"/>
          </p15:clr>
        </p15:guide>
        <p15:guide id="3" orient="horz" pos="4087" userDrawn="1">
          <p15:clr>
            <a:srgbClr val="F26B43"/>
          </p15:clr>
        </p15:guide>
        <p15:guide id="4" orient="horz" pos="1139" userDrawn="1">
          <p15:clr>
            <a:srgbClr val="F26B43"/>
          </p15:clr>
        </p15:guide>
        <p15:guide id="5" orient="horz" pos="314" userDrawn="1">
          <p15:clr>
            <a:srgbClr val="F26B43"/>
          </p15:clr>
        </p15:guide>
        <p15:guide id="6" orient="horz" pos="3811" userDrawn="1">
          <p15:clr>
            <a:srgbClr val="F26B43"/>
          </p15:clr>
        </p15:guide>
        <p15:guide id="7" orient="horz" pos="3748" userDrawn="1">
          <p15:clr>
            <a:srgbClr val="F26B43"/>
          </p15:clr>
        </p15:guide>
        <p15:guide id="8" pos="6171" userDrawn="1">
          <p15:clr>
            <a:srgbClr val="F26B43"/>
          </p15:clr>
        </p15:guide>
        <p15:guide id="9" pos="4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sv-SE"/>
              <a:t>20xx-xx-xx</a:t>
            </a:r>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a:t>Sidfot om man väljer att infoga en sådan i sin presentation</a:t>
            </a:r>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9795729" y="5955824"/>
            <a:ext cx="2012116" cy="635953"/>
          </a:xfrm>
          <a:prstGeom prst="rect">
            <a:avLst/>
          </a:prstGeom>
        </p:spPr>
      </p:pic>
    </p:spTree>
    <p:extLst>
      <p:ext uri="{BB962C8B-B14F-4D97-AF65-F5344CB8AC3E}">
        <p14:creationId xmlns:p14="http://schemas.microsoft.com/office/powerpoint/2010/main" val="6606325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Lst>
  <p:hf sldNum="0" hdr="0" ft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Gill Sans MT" panose="020B0502020104020203"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Gill Sans MT" panose="020B0502020104020203"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Gill Sans MT" panose="020B05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p15:clr>
            <a:srgbClr val="F26B43"/>
          </p15:clr>
        </p15:guide>
        <p15:guide id="2" pos="7439">
          <p15:clr>
            <a:srgbClr val="F26B43"/>
          </p15:clr>
        </p15:guide>
        <p15:guide id="3" orient="horz" pos="4087">
          <p15:clr>
            <a:srgbClr val="F26B43"/>
          </p15:clr>
        </p15:guide>
        <p15:guide id="4" orient="horz" pos="1139">
          <p15:clr>
            <a:srgbClr val="F26B43"/>
          </p15:clr>
        </p15:guide>
        <p15:guide id="5" orient="horz" pos="314">
          <p15:clr>
            <a:srgbClr val="F26B43"/>
          </p15:clr>
        </p15:guide>
        <p15:guide id="6" orient="horz" pos="3811">
          <p15:clr>
            <a:srgbClr val="F26B43"/>
          </p15:clr>
        </p15:guide>
        <p15:guide id="7" orient="horz" pos="3748">
          <p15:clr>
            <a:srgbClr val="F26B43"/>
          </p15:clr>
        </p15:guide>
        <p15:guide id="8" pos="6171">
          <p15:clr>
            <a:srgbClr val="F26B43"/>
          </p15:clr>
        </p15:guide>
        <p15:guide id="9" pos="4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ut.ekonomisktbistand@nacka.se" TargetMode="External"/><Relationship Id="rId2" Type="http://schemas.openxmlformats.org/officeDocument/2006/relationships/hyperlink" Target="mailto:fut.ekonomisktbistand@nacka.se" TargetMode="External"/><Relationship Id="rId1" Type="http://schemas.openxmlformats.org/officeDocument/2006/relationships/slideLayout" Target="../slideLayouts/slideLayout5.xml"/><Relationship Id="rId4" Type="http://schemas.openxmlformats.org/officeDocument/2006/relationships/hyperlink" Target="mailto:kirsti.kanttikoski@nacka.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15D97D41-3B02-DCBA-4B57-679A6D5A44D9}"/>
              </a:ext>
            </a:extLst>
          </p:cNvPr>
          <p:cNvSpPr>
            <a:spLocks noGrp="1"/>
          </p:cNvSpPr>
          <p:nvPr>
            <p:ph type="title"/>
          </p:nvPr>
        </p:nvSpPr>
        <p:spPr/>
        <p:txBody>
          <a:bodyPr>
            <a:normAutofit fontScale="90000"/>
          </a:bodyPr>
          <a:lstStyle/>
          <a:p>
            <a:r>
              <a:rPr lang="sv-SE" dirty="0"/>
              <a:t>En väg in</a:t>
            </a:r>
            <a:br>
              <a:rPr lang="sv-SE" dirty="0"/>
            </a:br>
            <a:r>
              <a:rPr lang="sv-SE" sz="3200" i="1" dirty="0"/>
              <a:t>upptäcka – hantera – Förebygga Välfärdsbrottslighet</a:t>
            </a:r>
            <a:endParaRPr lang="sv-SE" i="1" dirty="0"/>
          </a:p>
        </p:txBody>
      </p:sp>
      <p:sp>
        <p:nvSpPr>
          <p:cNvPr id="10" name="Platshållare för text 9">
            <a:extLst>
              <a:ext uri="{FF2B5EF4-FFF2-40B4-BE49-F238E27FC236}">
                <a16:creationId xmlns:a16="http://schemas.microsoft.com/office/drawing/2014/main" id="{B41E2132-9B48-3E81-7F86-629431A11F09}"/>
              </a:ext>
            </a:extLst>
          </p:cNvPr>
          <p:cNvSpPr>
            <a:spLocks noGrp="1"/>
          </p:cNvSpPr>
          <p:nvPr>
            <p:ph type="body" sz="quarter" idx="16"/>
          </p:nvPr>
        </p:nvSpPr>
        <p:spPr>
          <a:xfrm>
            <a:off x="639791" y="3762993"/>
            <a:ext cx="10212693" cy="919767"/>
          </a:xfrm>
        </p:spPr>
        <p:txBody>
          <a:bodyPr/>
          <a:lstStyle/>
          <a:p>
            <a:endParaRPr lang="sv-SE" dirty="0"/>
          </a:p>
          <a:p>
            <a:r>
              <a:rPr lang="sv-SE" dirty="0"/>
              <a:t>Konferens inför Sambruks årsmöte 2025-05-08</a:t>
            </a:r>
          </a:p>
        </p:txBody>
      </p:sp>
    </p:spTree>
    <p:extLst>
      <p:ext uri="{BB962C8B-B14F-4D97-AF65-F5344CB8AC3E}">
        <p14:creationId xmlns:p14="http://schemas.microsoft.com/office/powerpoint/2010/main" val="250353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Pussel">
            <a:extLst>
              <a:ext uri="{FF2B5EF4-FFF2-40B4-BE49-F238E27FC236}">
                <a16:creationId xmlns:a16="http://schemas.microsoft.com/office/drawing/2014/main" id="{DCF48B13-B19F-AB4C-63E7-AE49A323D141}"/>
              </a:ext>
            </a:extLst>
          </p:cNvPr>
          <p:cNvPicPr>
            <a:picLocks noGrp="1" noChangeAspect="1"/>
          </p:cNvPicPr>
          <p:nvPr>
            <p:ph type="pic" idx="17"/>
          </p:nvPr>
        </p:nvPicPr>
        <p:blipFill>
          <a:blip r:embed="rId2">
            <a:extLst>
              <a:ext uri="{28A0092B-C50C-407E-A947-70E740481C1C}">
                <a14:useLocalDpi xmlns:a14="http://schemas.microsoft.com/office/drawing/2010/main" val="0"/>
              </a:ext>
            </a:extLst>
          </a:blip>
          <a:srcRect l="20609" r="20609"/>
          <a:stretch>
            <a:fillRect/>
          </a:stretch>
        </p:blipFill>
        <p:spPr/>
      </p:pic>
      <p:sp>
        <p:nvSpPr>
          <p:cNvPr id="3" name="Rubrik 2">
            <a:extLst>
              <a:ext uri="{FF2B5EF4-FFF2-40B4-BE49-F238E27FC236}">
                <a16:creationId xmlns:a16="http://schemas.microsoft.com/office/drawing/2014/main" id="{A32C884A-31D5-12F0-150C-E39CE357C7F8}"/>
              </a:ext>
            </a:extLst>
          </p:cNvPr>
          <p:cNvSpPr>
            <a:spLocks noGrp="1"/>
          </p:cNvSpPr>
          <p:nvPr>
            <p:ph type="title"/>
          </p:nvPr>
        </p:nvSpPr>
        <p:spPr/>
        <p:txBody>
          <a:bodyPr>
            <a:normAutofit fontScale="90000"/>
          </a:bodyPr>
          <a:lstStyle/>
          <a:p>
            <a:r>
              <a:rPr lang="sv-SE" dirty="0"/>
              <a:t>Felaktiga utbetalningar – fut </a:t>
            </a:r>
          </a:p>
        </p:txBody>
      </p:sp>
      <p:sp>
        <p:nvSpPr>
          <p:cNvPr id="4" name="Platshållare för text 3">
            <a:extLst>
              <a:ext uri="{FF2B5EF4-FFF2-40B4-BE49-F238E27FC236}">
                <a16:creationId xmlns:a16="http://schemas.microsoft.com/office/drawing/2014/main" id="{0B121D90-64CA-C6E2-D1DB-F6B58167964B}"/>
              </a:ext>
            </a:extLst>
          </p:cNvPr>
          <p:cNvSpPr>
            <a:spLocks noGrp="1"/>
          </p:cNvSpPr>
          <p:nvPr>
            <p:ph type="body" sz="quarter" idx="21"/>
          </p:nvPr>
        </p:nvSpPr>
        <p:spPr/>
        <p:txBody>
          <a:bodyPr/>
          <a:lstStyle/>
          <a:p>
            <a:endParaRPr lang="sv-SE"/>
          </a:p>
        </p:txBody>
      </p:sp>
      <p:sp>
        <p:nvSpPr>
          <p:cNvPr id="5" name="Platshållare för text 4">
            <a:extLst>
              <a:ext uri="{FF2B5EF4-FFF2-40B4-BE49-F238E27FC236}">
                <a16:creationId xmlns:a16="http://schemas.microsoft.com/office/drawing/2014/main" id="{AF7ADE84-170D-E59E-2D4F-23F0D1C963C6}"/>
              </a:ext>
            </a:extLst>
          </p:cNvPr>
          <p:cNvSpPr>
            <a:spLocks noGrp="1"/>
          </p:cNvSpPr>
          <p:nvPr>
            <p:ph type="body" sz="quarter" idx="22"/>
          </p:nvPr>
        </p:nvSpPr>
        <p:spPr/>
        <p:txBody>
          <a:bodyPr/>
          <a:lstStyle/>
          <a:p>
            <a:pPr>
              <a:lnSpc>
                <a:spcPct val="115000"/>
              </a:lnSpc>
              <a:spcAft>
                <a:spcPts val="1200"/>
              </a:spcAft>
            </a:pPr>
            <a:r>
              <a:rPr lang="sv-SE" dirty="0"/>
              <a:t>En betalning från välfärdssystemet som sker till följd av att sökande har lämnat </a:t>
            </a:r>
            <a:r>
              <a:rPr lang="sv-SE" b="1" dirty="0"/>
              <a:t>oriktiga uppgifter</a:t>
            </a:r>
            <a:r>
              <a:rPr lang="sv-SE" dirty="0"/>
              <a:t>, </a:t>
            </a:r>
            <a:r>
              <a:rPr lang="sv-SE" b="1" dirty="0"/>
              <a:t>låtit bli att lämna uppgifter </a:t>
            </a:r>
            <a:r>
              <a:rPr lang="sv-SE" dirty="0"/>
              <a:t>eller </a:t>
            </a:r>
            <a:r>
              <a:rPr lang="sv-SE" b="1" dirty="0"/>
              <a:t>på annat sätt förorsakat</a:t>
            </a:r>
            <a:r>
              <a:rPr lang="sv-SE" dirty="0"/>
              <a:t> att ekonomiskt bistånd beviljats felaktigt i sin helhet eller med för högt belopp. </a:t>
            </a:r>
          </a:p>
          <a:p>
            <a:pPr>
              <a:lnSpc>
                <a:spcPct val="115000"/>
              </a:lnSpc>
              <a:spcAft>
                <a:spcPts val="1200"/>
              </a:spcAft>
            </a:pPr>
            <a:r>
              <a:rPr lang="sv-SE" dirty="0"/>
              <a:t>En felaktig utbetalning kan även bero på att </a:t>
            </a:r>
            <a:r>
              <a:rPr lang="sv-SE" b="1" dirty="0" err="1"/>
              <a:t>säkande</a:t>
            </a:r>
            <a:r>
              <a:rPr lang="sv-SE" b="1" dirty="0"/>
              <a:t> saknar kunskap </a:t>
            </a:r>
            <a:r>
              <a:rPr lang="sv-SE" dirty="0"/>
              <a:t>om reglerna eller till följd av </a:t>
            </a:r>
            <a:r>
              <a:rPr lang="sv-SE" b="1" dirty="0"/>
              <a:t>felaktig handläggning</a:t>
            </a:r>
            <a:r>
              <a:rPr lang="sv-SE" dirty="0"/>
              <a:t>. </a:t>
            </a:r>
          </a:p>
          <a:p>
            <a:endParaRPr lang="sv-SE" dirty="0"/>
          </a:p>
          <a:p>
            <a:endParaRPr lang="sv-SE" dirty="0"/>
          </a:p>
        </p:txBody>
      </p:sp>
    </p:spTree>
    <p:extLst>
      <p:ext uri="{BB962C8B-B14F-4D97-AF65-F5344CB8AC3E}">
        <p14:creationId xmlns:p14="http://schemas.microsoft.com/office/powerpoint/2010/main" val="164700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F26A47-3367-978D-8728-1D5697CF6ABE}"/>
              </a:ext>
            </a:extLst>
          </p:cNvPr>
          <p:cNvSpPr>
            <a:spLocks noGrp="1"/>
          </p:cNvSpPr>
          <p:nvPr>
            <p:ph type="title"/>
          </p:nvPr>
        </p:nvSpPr>
        <p:spPr>
          <a:xfrm>
            <a:off x="639792" y="500067"/>
            <a:ext cx="9599583" cy="1133475"/>
          </a:xfrm>
        </p:spPr>
        <p:txBody>
          <a:bodyPr>
            <a:normAutofit fontScale="90000"/>
          </a:bodyPr>
          <a:lstStyle/>
          <a:p>
            <a:r>
              <a:rPr lang="sv-SE" sz="4700" dirty="0"/>
              <a:t>Arbets- och etableringsenhetens arbete med FUT</a:t>
            </a:r>
            <a:br>
              <a:rPr lang="sv-SE" sz="4400" dirty="0">
                <a:latin typeface="Garamond" panose="02020404030301010803" pitchFamily="18" charset="0"/>
                <a:ea typeface="Garamond" panose="02020404030301010803" pitchFamily="18" charset="0"/>
                <a:cs typeface="Angsana New" panose="02020603050405020304" pitchFamily="18" charset="-34"/>
              </a:rPr>
            </a:br>
            <a:endParaRPr lang="sv-SE" dirty="0"/>
          </a:p>
        </p:txBody>
      </p:sp>
      <p:sp>
        <p:nvSpPr>
          <p:cNvPr id="3" name="Platshållare för text 2">
            <a:extLst>
              <a:ext uri="{FF2B5EF4-FFF2-40B4-BE49-F238E27FC236}">
                <a16:creationId xmlns:a16="http://schemas.microsoft.com/office/drawing/2014/main" id="{376D0856-45E9-2CBC-35C4-9135C9D1CF13}"/>
              </a:ext>
            </a:extLst>
          </p:cNvPr>
          <p:cNvSpPr>
            <a:spLocks noGrp="1"/>
          </p:cNvSpPr>
          <p:nvPr>
            <p:ph type="body" sz="quarter" idx="13"/>
          </p:nvPr>
        </p:nvSpPr>
        <p:spPr>
          <a:xfrm>
            <a:off x="639763" y="1808163"/>
            <a:ext cx="9885362" cy="4160838"/>
          </a:xfrm>
        </p:spPr>
        <p:txBody>
          <a:bodyPr/>
          <a:lstStyle/>
          <a:p>
            <a:pPr>
              <a:lnSpc>
                <a:spcPct val="115000"/>
              </a:lnSpc>
              <a:spcAft>
                <a:spcPts val="1200"/>
              </a:spcAft>
            </a:pPr>
            <a:r>
              <a:rPr lang="sv-SE" dirty="0"/>
              <a:t>Arbetet med felaktiga utbetalningar har varit i gång under flertalet år, i varierad utsträckning.  Nuvarande FUT-process sen fem år.</a:t>
            </a:r>
          </a:p>
          <a:p>
            <a:pPr>
              <a:lnSpc>
                <a:spcPct val="115000"/>
              </a:lnSpc>
              <a:spcAft>
                <a:spcPts val="1200"/>
              </a:spcAft>
            </a:pPr>
            <a:r>
              <a:rPr lang="sv-SE" dirty="0"/>
              <a:t>Inkommen information från socialsekreterare, myndigheter, kommuner, andra professionella, allmänheten och anonyma anmälningar om felaktiga utbetalningar. Den mesta informationen upptäcks i handläggningen på vår egen enhet. </a:t>
            </a:r>
          </a:p>
          <a:p>
            <a:pPr>
              <a:lnSpc>
                <a:spcPct val="115000"/>
              </a:lnSpc>
              <a:spcAft>
                <a:spcPts val="1200"/>
              </a:spcAft>
            </a:pPr>
            <a:r>
              <a:rPr lang="sv-SE" dirty="0"/>
              <a:t>FUT-handläggare deltar på veckovisa möten med övriga handläggare. Dels för att informera om vad som framkommer i utredningar, dels utifrån regelbundet arbete (eget årshjul) för att förebygga felaktiga utbetalningar t.ex. genom särskild granskning av hyreskontrakt eller deklarationer. </a:t>
            </a:r>
          </a:p>
          <a:p>
            <a:pPr>
              <a:lnSpc>
                <a:spcPct val="115000"/>
              </a:lnSpc>
              <a:spcAft>
                <a:spcPts val="1200"/>
              </a:spcAft>
            </a:pPr>
            <a:r>
              <a:rPr lang="sv-SE" dirty="0"/>
              <a:t>FUT-handläggare tillika förste socialsekreterare stöttar vid behov övriga handläggare i handläggning och deltar under ärendedragningar. </a:t>
            </a:r>
          </a:p>
          <a:p>
            <a:endParaRPr lang="sv-SE" dirty="0"/>
          </a:p>
        </p:txBody>
      </p:sp>
    </p:spTree>
    <p:extLst>
      <p:ext uri="{BB962C8B-B14F-4D97-AF65-F5344CB8AC3E}">
        <p14:creationId xmlns:p14="http://schemas.microsoft.com/office/powerpoint/2010/main" val="112680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2DBB12-BCB9-6A38-64C6-EDE44723C7BA}"/>
              </a:ext>
            </a:extLst>
          </p:cNvPr>
          <p:cNvSpPr>
            <a:spLocks noGrp="1"/>
          </p:cNvSpPr>
          <p:nvPr>
            <p:ph type="title"/>
          </p:nvPr>
        </p:nvSpPr>
        <p:spPr>
          <a:xfrm>
            <a:off x="639792" y="500067"/>
            <a:ext cx="8036848" cy="1133475"/>
          </a:xfrm>
        </p:spPr>
        <p:txBody>
          <a:bodyPr>
            <a:normAutofit fontScale="90000"/>
          </a:bodyPr>
          <a:lstStyle/>
          <a:p>
            <a:r>
              <a:rPr lang="sv-SE" dirty="0"/>
              <a:t>Vad kan upptäckas under en FUT-utredning?</a:t>
            </a:r>
          </a:p>
        </p:txBody>
      </p:sp>
      <p:sp>
        <p:nvSpPr>
          <p:cNvPr id="3" name="Platshållare för text 2">
            <a:extLst>
              <a:ext uri="{FF2B5EF4-FFF2-40B4-BE49-F238E27FC236}">
                <a16:creationId xmlns:a16="http://schemas.microsoft.com/office/drawing/2014/main" id="{1A64F217-D42D-F7B8-4D90-1160920D0F99}"/>
              </a:ext>
            </a:extLst>
          </p:cNvPr>
          <p:cNvSpPr>
            <a:spLocks noGrp="1"/>
          </p:cNvSpPr>
          <p:nvPr>
            <p:ph type="body" sz="quarter" idx="13"/>
          </p:nvPr>
        </p:nvSpPr>
        <p:spPr>
          <a:xfrm>
            <a:off x="639764" y="1941706"/>
            <a:ext cx="7764461" cy="4160838"/>
          </a:xfrm>
        </p:spPr>
        <p:txBody>
          <a:bodyPr/>
          <a:lstStyle/>
          <a:p>
            <a:pPr>
              <a:lnSpc>
                <a:spcPct val="115000"/>
              </a:lnSpc>
              <a:spcAft>
                <a:spcPts val="1200"/>
              </a:spcAft>
            </a:pPr>
            <a:r>
              <a:rPr lang="sv-SE" dirty="0"/>
              <a:t>Felaktig folkbokföring</a:t>
            </a:r>
          </a:p>
          <a:p>
            <a:pPr lvl="1">
              <a:lnSpc>
                <a:spcPct val="115000"/>
              </a:lnSpc>
              <a:spcBef>
                <a:spcPts val="0"/>
              </a:spcBef>
              <a:spcAft>
                <a:spcPts val="600"/>
              </a:spcAft>
            </a:pPr>
            <a:r>
              <a:rPr lang="sv-SE" i="1" dirty="0"/>
              <a:t>T.ex. att ungdomar som slutar gymnasiet ändrar folkbokföring, skenskilsmässa, utlandsflytt, inneboende eller andra personer skrivna på adressen.</a:t>
            </a:r>
          </a:p>
          <a:p>
            <a:pPr lvl="1">
              <a:lnSpc>
                <a:spcPct val="115000"/>
              </a:lnSpc>
              <a:spcBef>
                <a:spcPts val="0"/>
              </a:spcBef>
              <a:spcAft>
                <a:spcPts val="600"/>
              </a:spcAft>
            </a:pPr>
            <a:r>
              <a:rPr lang="sv-SE" i="1" dirty="0"/>
              <a:t>Anmäls alltid till Skatteverket. </a:t>
            </a:r>
          </a:p>
          <a:p>
            <a:r>
              <a:rPr lang="sv-SE" dirty="0"/>
              <a:t>Äktenskapsliknande förhållanden </a:t>
            </a:r>
          </a:p>
          <a:p>
            <a:r>
              <a:rPr lang="sv-SE" dirty="0"/>
              <a:t>Studier på högskola/universitet utan att sökande fått det godkänt av nämnden samt utan att ansöka om studiemedel via CSN</a:t>
            </a:r>
          </a:p>
          <a:p>
            <a:r>
              <a:rPr lang="sv-SE" dirty="0"/>
              <a:t>Sökande gör sig omöjlig i planering och döljer förmågor</a:t>
            </a:r>
          </a:p>
          <a:p>
            <a:r>
              <a:rPr lang="sv-SE" dirty="0"/>
              <a:t>Andra tillgångar, t.ex. bankkonton, fordon och företag, hus och fordon utomlands. Även fordonsinnehav där fordonet skrivs på annan person men nyttjas av sökande</a:t>
            </a:r>
          </a:p>
          <a:p>
            <a:r>
              <a:rPr lang="sv-SE" dirty="0"/>
              <a:t>Felaktig angiven information på ansökan</a:t>
            </a:r>
          </a:p>
        </p:txBody>
      </p:sp>
    </p:spTree>
    <p:extLst>
      <p:ext uri="{BB962C8B-B14F-4D97-AF65-F5344CB8AC3E}">
        <p14:creationId xmlns:p14="http://schemas.microsoft.com/office/powerpoint/2010/main" val="320476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C9FA64EB-E0E0-DB24-DDA3-7014B02C6834}"/>
              </a:ext>
            </a:extLst>
          </p:cNvPr>
          <p:cNvPicPr>
            <a:picLocks noGrp="1"/>
          </p:cNvPicPr>
          <p:nvPr>
            <p:ph type="pic" idx="17"/>
          </p:nvPr>
        </p:nvPicPr>
        <p:blipFill>
          <a:blip r:embed="rId2">
            <a:extLst>
              <a:ext uri="{28A0092B-C50C-407E-A947-70E740481C1C}">
                <a14:useLocalDpi xmlns:a14="http://schemas.microsoft.com/office/drawing/2010/main" val="0"/>
              </a:ext>
            </a:extLst>
          </a:blip>
          <a:srcRect t="9" b="9"/>
          <a:stretch>
            <a:fillRect/>
          </a:stretch>
        </p:blipFill>
        <p:spPr/>
      </p:pic>
      <p:sp>
        <p:nvSpPr>
          <p:cNvPr id="3" name="Rubrik 2">
            <a:extLst>
              <a:ext uri="{FF2B5EF4-FFF2-40B4-BE49-F238E27FC236}">
                <a16:creationId xmlns:a16="http://schemas.microsoft.com/office/drawing/2014/main" id="{7DC49C77-A77C-1C2D-352D-F5951CC1EEEB}"/>
              </a:ext>
            </a:extLst>
          </p:cNvPr>
          <p:cNvSpPr>
            <a:spLocks noGrp="1"/>
          </p:cNvSpPr>
          <p:nvPr>
            <p:ph type="title"/>
          </p:nvPr>
        </p:nvSpPr>
        <p:spPr/>
        <p:txBody>
          <a:bodyPr>
            <a:normAutofit fontScale="90000"/>
          </a:bodyPr>
          <a:lstStyle/>
          <a:p>
            <a:r>
              <a:rPr lang="sv-SE" dirty="0"/>
              <a:t>Vad gör vi när vi utrett klart?</a:t>
            </a:r>
          </a:p>
        </p:txBody>
      </p:sp>
      <p:sp>
        <p:nvSpPr>
          <p:cNvPr id="4" name="Platshållare för text 3">
            <a:extLst>
              <a:ext uri="{FF2B5EF4-FFF2-40B4-BE49-F238E27FC236}">
                <a16:creationId xmlns:a16="http://schemas.microsoft.com/office/drawing/2014/main" id="{E2307580-3A37-4BB5-535B-34FFC6323D93}"/>
              </a:ext>
            </a:extLst>
          </p:cNvPr>
          <p:cNvSpPr>
            <a:spLocks noGrp="1"/>
          </p:cNvSpPr>
          <p:nvPr>
            <p:ph type="body" sz="quarter" idx="21"/>
          </p:nvPr>
        </p:nvSpPr>
        <p:spPr/>
        <p:txBody>
          <a:bodyPr/>
          <a:lstStyle/>
          <a:p>
            <a:endParaRPr lang="sv-SE"/>
          </a:p>
        </p:txBody>
      </p:sp>
      <p:sp>
        <p:nvSpPr>
          <p:cNvPr id="5" name="Platshållare för text 4">
            <a:extLst>
              <a:ext uri="{FF2B5EF4-FFF2-40B4-BE49-F238E27FC236}">
                <a16:creationId xmlns:a16="http://schemas.microsoft.com/office/drawing/2014/main" id="{1EDADF9B-881D-E431-965C-EB913A2648C6}"/>
              </a:ext>
            </a:extLst>
          </p:cNvPr>
          <p:cNvSpPr>
            <a:spLocks noGrp="1"/>
          </p:cNvSpPr>
          <p:nvPr>
            <p:ph type="body" sz="quarter" idx="22"/>
          </p:nvPr>
        </p:nvSpPr>
        <p:spPr/>
        <p:txBody>
          <a:bodyPr/>
          <a:lstStyle/>
          <a:p>
            <a:r>
              <a:rPr lang="sv-SE" dirty="0"/>
              <a:t>Efter FUT-utredning fattas </a:t>
            </a:r>
            <a:r>
              <a:rPr lang="sv-SE" b="1" dirty="0"/>
              <a:t>beslut om återkrav</a:t>
            </a:r>
            <a:endParaRPr lang="sv-SE" dirty="0"/>
          </a:p>
          <a:p>
            <a:pPr lvl="1"/>
            <a:r>
              <a:rPr lang="sv-SE" dirty="0"/>
              <a:t>Avbetalningsplan kan överenskommas</a:t>
            </a:r>
          </a:p>
          <a:p>
            <a:pPr lvl="1"/>
            <a:r>
              <a:rPr lang="sv-SE" dirty="0"/>
              <a:t>Flertal fall där återkrav ej kan beslutas.</a:t>
            </a:r>
          </a:p>
          <a:p>
            <a:pPr lvl="2"/>
            <a:r>
              <a:rPr lang="sv-SE" i="1" dirty="0"/>
              <a:t>I merparten av dessa ärenden kan information som framkommer i utredning påverka pågående handläggning och därmed utredas i ordinarie handläggning varför felaktiga utbetalningar kan stoppas framöver. </a:t>
            </a:r>
          </a:p>
          <a:p>
            <a:pPr lvl="2"/>
            <a:r>
              <a:rPr lang="sv-SE" i="1" dirty="0"/>
              <a:t>Ett annat mer frekvent resultat är att kunderna som utreds för felaktiga utbetalningar slutar att ansöka om ekonomiskt bistånd. </a:t>
            </a:r>
          </a:p>
          <a:p>
            <a:endParaRPr lang="sv-SE" dirty="0"/>
          </a:p>
        </p:txBody>
      </p:sp>
    </p:spTree>
    <p:extLst>
      <p:ext uri="{BB962C8B-B14F-4D97-AF65-F5344CB8AC3E}">
        <p14:creationId xmlns:p14="http://schemas.microsoft.com/office/powerpoint/2010/main" val="156680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1D9640-3EAB-BB11-280C-B0571A42D297}"/>
              </a:ext>
            </a:extLst>
          </p:cNvPr>
          <p:cNvSpPr>
            <a:spLocks noGrp="1"/>
          </p:cNvSpPr>
          <p:nvPr>
            <p:ph type="title"/>
          </p:nvPr>
        </p:nvSpPr>
        <p:spPr/>
        <p:txBody>
          <a:bodyPr/>
          <a:lstStyle/>
          <a:p>
            <a:r>
              <a:rPr lang="sv-SE" dirty="0"/>
              <a:t>Lite statistik</a:t>
            </a:r>
          </a:p>
        </p:txBody>
      </p:sp>
      <p:sp>
        <p:nvSpPr>
          <p:cNvPr id="3" name="Platshållare för text 2">
            <a:extLst>
              <a:ext uri="{FF2B5EF4-FFF2-40B4-BE49-F238E27FC236}">
                <a16:creationId xmlns:a16="http://schemas.microsoft.com/office/drawing/2014/main" id="{66C5D0F8-7D23-8DFD-4846-815AAD24BCF0}"/>
              </a:ext>
            </a:extLst>
          </p:cNvPr>
          <p:cNvSpPr>
            <a:spLocks noGrp="1"/>
          </p:cNvSpPr>
          <p:nvPr>
            <p:ph type="body" sz="quarter" idx="13"/>
          </p:nvPr>
        </p:nvSpPr>
        <p:spPr/>
        <p:txBody>
          <a:bodyPr/>
          <a:lstStyle/>
          <a:p>
            <a:endParaRPr lang="sv-SE" dirty="0"/>
          </a:p>
          <a:p>
            <a:endParaRPr lang="sv-SE" dirty="0"/>
          </a:p>
          <a:p>
            <a:endParaRPr lang="sv-SE" dirty="0"/>
          </a:p>
          <a:p>
            <a:endParaRPr lang="sv-SE" dirty="0"/>
          </a:p>
          <a:p>
            <a:endParaRPr lang="sv-SE" dirty="0"/>
          </a:p>
          <a:p>
            <a:endParaRPr lang="sv-SE" dirty="0"/>
          </a:p>
          <a:p>
            <a:endParaRPr lang="sv-SE" dirty="0"/>
          </a:p>
        </p:txBody>
      </p:sp>
      <p:graphicFrame>
        <p:nvGraphicFramePr>
          <p:cNvPr id="9" name="Tabell 9">
            <a:extLst>
              <a:ext uri="{FF2B5EF4-FFF2-40B4-BE49-F238E27FC236}">
                <a16:creationId xmlns:a16="http://schemas.microsoft.com/office/drawing/2014/main" id="{C026561E-9239-2224-1AD5-3C985445BB60}"/>
              </a:ext>
            </a:extLst>
          </p:cNvPr>
          <p:cNvGraphicFramePr>
            <a:graphicFrameLocks noGrp="1"/>
          </p:cNvGraphicFramePr>
          <p:nvPr>
            <p:extLst>
              <p:ext uri="{D42A27DB-BD31-4B8C-83A1-F6EECF244321}">
                <p14:modId xmlns:p14="http://schemas.microsoft.com/office/powerpoint/2010/main" val="1199663858"/>
              </p:ext>
            </p:extLst>
          </p:nvPr>
        </p:nvGraphicFramePr>
        <p:xfrm>
          <a:off x="639763" y="1633542"/>
          <a:ext cx="8623981" cy="2026920"/>
        </p:xfrm>
        <a:graphic>
          <a:graphicData uri="http://schemas.openxmlformats.org/drawingml/2006/table">
            <a:tbl>
              <a:tblPr firstRow="1" bandRow="1">
                <a:tableStyleId>{5C22544A-7EE6-4342-B048-85BDC9FD1C3A}</a:tableStyleId>
              </a:tblPr>
              <a:tblGrid>
                <a:gridCol w="1437330">
                  <a:extLst>
                    <a:ext uri="{9D8B030D-6E8A-4147-A177-3AD203B41FA5}">
                      <a16:colId xmlns:a16="http://schemas.microsoft.com/office/drawing/2014/main" val="2484796482"/>
                    </a:ext>
                  </a:extLst>
                </a:gridCol>
                <a:gridCol w="1437330">
                  <a:extLst>
                    <a:ext uri="{9D8B030D-6E8A-4147-A177-3AD203B41FA5}">
                      <a16:colId xmlns:a16="http://schemas.microsoft.com/office/drawing/2014/main" val="3509194393"/>
                    </a:ext>
                  </a:extLst>
                </a:gridCol>
                <a:gridCol w="1620926">
                  <a:extLst>
                    <a:ext uri="{9D8B030D-6E8A-4147-A177-3AD203B41FA5}">
                      <a16:colId xmlns:a16="http://schemas.microsoft.com/office/drawing/2014/main" val="2458273768"/>
                    </a:ext>
                  </a:extLst>
                </a:gridCol>
                <a:gridCol w="1232794">
                  <a:extLst>
                    <a:ext uri="{9D8B030D-6E8A-4147-A177-3AD203B41FA5}">
                      <a16:colId xmlns:a16="http://schemas.microsoft.com/office/drawing/2014/main" val="432537027"/>
                    </a:ext>
                  </a:extLst>
                </a:gridCol>
                <a:gridCol w="1349828">
                  <a:extLst>
                    <a:ext uri="{9D8B030D-6E8A-4147-A177-3AD203B41FA5}">
                      <a16:colId xmlns:a16="http://schemas.microsoft.com/office/drawing/2014/main" val="2235015320"/>
                    </a:ext>
                  </a:extLst>
                </a:gridCol>
                <a:gridCol w="1545773">
                  <a:extLst>
                    <a:ext uri="{9D8B030D-6E8A-4147-A177-3AD203B41FA5}">
                      <a16:colId xmlns:a16="http://schemas.microsoft.com/office/drawing/2014/main" val="3591290442"/>
                    </a:ext>
                  </a:extLst>
                </a:gridCol>
              </a:tblGrid>
              <a:tr h="370840">
                <a:tc>
                  <a:txBody>
                    <a:bodyPr/>
                    <a:lstStyle/>
                    <a:p>
                      <a:r>
                        <a:rPr lang="sv-SE" dirty="0"/>
                        <a:t>År</a:t>
                      </a:r>
                    </a:p>
                  </a:txBody>
                  <a:tcPr/>
                </a:tc>
                <a:tc>
                  <a:txBody>
                    <a:bodyPr/>
                    <a:lstStyle/>
                    <a:p>
                      <a:r>
                        <a:rPr lang="sv-SE" dirty="0"/>
                        <a:t>Inkomna remisser</a:t>
                      </a:r>
                    </a:p>
                  </a:txBody>
                  <a:tcPr/>
                </a:tc>
                <a:tc>
                  <a:txBody>
                    <a:bodyPr/>
                    <a:lstStyle/>
                    <a:p>
                      <a:r>
                        <a:rPr lang="sv-SE" dirty="0"/>
                        <a:t>Antal utredningar</a:t>
                      </a:r>
                    </a:p>
                  </a:txBody>
                  <a:tcPr/>
                </a:tc>
                <a:tc>
                  <a:txBody>
                    <a:bodyPr/>
                    <a:lstStyle/>
                    <a:p>
                      <a:r>
                        <a:rPr lang="sv-SE" dirty="0"/>
                        <a:t>Antal beslutade återkrav</a:t>
                      </a:r>
                    </a:p>
                  </a:txBody>
                  <a:tcPr/>
                </a:tc>
                <a:tc>
                  <a:txBody>
                    <a:bodyPr/>
                    <a:lstStyle/>
                    <a:p>
                      <a:r>
                        <a:rPr lang="sv-SE" dirty="0"/>
                        <a:t>Summa återkrav i kronor</a:t>
                      </a:r>
                    </a:p>
                  </a:txBody>
                  <a:tcPr/>
                </a:tc>
                <a:tc>
                  <a:txBody>
                    <a:bodyPr/>
                    <a:lstStyle/>
                    <a:p>
                      <a:r>
                        <a:rPr lang="sv-SE" dirty="0"/>
                        <a:t>Antal polis-anmälningar</a:t>
                      </a:r>
                    </a:p>
                  </a:txBody>
                  <a:tcPr/>
                </a:tc>
                <a:extLst>
                  <a:ext uri="{0D108BD9-81ED-4DB2-BD59-A6C34878D82A}">
                    <a16:rowId xmlns:a16="http://schemas.microsoft.com/office/drawing/2014/main" val="1600062515"/>
                  </a:ext>
                </a:extLst>
              </a:tr>
              <a:tr h="370840">
                <a:tc>
                  <a:txBody>
                    <a:bodyPr/>
                    <a:lstStyle/>
                    <a:p>
                      <a:r>
                        <a:rPr lang="sv-SE" dirty="0"/>
                        <a:t>2022</a:t>
                      </a:r>
                    </a:p>
                  </a:txBody>
                  <a:tcPr/>
                </a:tc>
                <a:tc>
                  <a:txBody>
                    <a:bodyPr/>
                    <a:lstStyle/>
                    <a:p>
                      <a:r>
                        <a:rPr lang="sv-SE" dirty="0"/>
                        <a:t>45</a:t>
                      </a:r>
                    </a:p>
                  </a:txBody>
                  <a:tcPr/>
                </a:tc>
                <a:tc>
                  <a:txBody>
                    <a:bodyPr/>
                    <a:lstStyle/>
                    <a:p>
                      <a:r>
                        <a:rPr lang="sv-SE" dirty="0"/>
                        <a:t>25</a:t>
                      </a:r>
                    </a:p>
                  </a:txBody>
                  <a:tcPr/>
                </a:tc>
                <a:tc>
                  <a:txBody>
                    <a:bodyPr/>
                    <a:lstStyle/>
                    <a:p>
                      <a:r>
                        <a:rPr lang="sv-SE" dirty="0"/>
                        <a:t>6</a:t>
                      </a:r>
                    </a:p>
                  </a:txBody>
                  <a:tcPr/>
                </a:tc>
                <a:tc>
                  <a:txBody>
                    <a:bodyPr/>
                    <a:lstStyle/>
                    <a:p>
                      <a:r>
                        <a:rPr lang="sv-SE" dirty="0"/>
                        <a:t>1 031 566 </a:t>
                      </a:r>
                    </a:p>
                  </a:txBody>
                  <a:tcPr/>
                </a:tc>
                <a:tc>
                  <a:txBody>
                    <a:bodyPr/>
                    <a:lstStyle/>
                    <a:p>
                      <a:r>
                        <a:rPr lang="sv-SE" dirty="0"/>
                        <a:t>8</a:t>
                      </a:r>
                    </a:p>
                  </a:txBody>
                  <a:tcPr/>
                </a:tc>
                <a:extLst>
                  <a:ext uri="{0D108BD9-81ED-4DB2-BD59-A6C34878D82A}">
                    <a16:rowId xmlns:a16="http://schemas.microsoft.com/office/drawing/2014/main" val="2582189683"/>
                  </a:ext>
                </a:extLst>
              </a:tr>
              <a:tr h="370840">
                <a:tc>
                  <a:txBody>
                    <a:bodyPr/>
                    <a:lstStyle/>
                    <a:p>
                      <a:r>
                        <a:rPr lang="sv-SE" dirty="0"/>
                        <a:t>2023</a:t>
                      </a:r>
                    </a:p>
                  </a:txBody>
                  <a:tcPr/>
                </a:tc>
                <a:tc>
                  <a:txBody>
                    <a:bodyPr/>
                    <a:lstStyle/>
                    <a:p>
                      <a:r>
                        <a:rPr lang="sv-SE" dirty="0"/>
                        <a:t>49</a:t>
                      </a:r>
                    </a:p>
                  </a:txBody>
                  <a:tcPr/>
                </a:tc>
                <a:tc>
                  <a:txBody>
                    <a:bodyPr/>
                    <a:lstStyle/>
                    <a:p>
                      <a:r>
                        <a:rPr lang="sv-SE" dirty="0"/>
                        <a:t>53</a:t>
                      </a:r>
                    </a:p>
                  </a:txBody>
                  <a:tcPr/>
                </a:tc>
                <a:tc>
                  <a:txBody>
                    <a:bodyPr/>
                    <a:lstStyle/>
                    <a:p>
                      <a:r>
                        <a:rPr lang="sv-SE" dirty="0"/>
                        <a:t>17</a:t>
                      </a:r>
                    </a:p>
                  </a:txBody>
                  <a:tcPr/>
                </a:tc>
                <a:tc>
                  <a:txBody>
                    <a:bodyPr/>
                    <a:lstStyle/>
                    <a:p>
                      <a:r>
                        <a:rPr lang="sv-SE" sz="1800" kern="1200" dirty="0">
                          <a:solidFill>
                            <a:schemeClr val="dk1"/>
                          </a:solidFill>
                          <a:effectLst/>
                          <a:latin typeface="+mn-lt"/>
                          <a:ea typeface="+mn-ea"/>
                          <a:cs typeface="+mn-cs"/>
                        </a:rPr>
                        <a:t>1 170 328 </a:t>
                      </a:r>
                      <a:endParaRPr lang="sv-SE" dirty="0"/>
                    </a:p>
                  </a:txBody>
                  <a:tcPr/>
                </a:tc>
                <a:tc>
                  <a:txBody>
                    <a:bodyPr/>
                    <a:lstStyle/>
                    <a:p>
                      <a:r>
                        <a:rPr lang="sv-SE" dirty="0"/>
                        <a:t>16</a:t>
                      </a:r>
                    </a:p>
                  </a:txBody>
                  <a:tcPr/>
                </a:tc>
                <a:extLst>
                  <a:ext uri="{0D108BD9-81ED-4DB2-BD59-A6C34878D82A}">
                    <a16:rowId xmlns:a16="http://schemas.microsoft.com/office/drawing/2014/main" val="4266448693"/>
                  </a:ext>
                </a:extLst>
              </a:tr>
              <a:tr h="370840">
                <a:tc>
                  <a:txBody>
                    <a:bodyPr/>
                    <a:lstStyle/>
                    <a:p>
                      <a:r>
                        <a:rPr lang="sv-SE" dirty="0"/>
                        <a:t>2024</a:t>
                      </a:r>
                    </a:p>
                  </a:txBody>
                  <a:tcPr/>
                </a:tc>
                <a:tc>
                  <a:txBody>
                    <a:bodyPr/>
                    <a:lstStyle/>
                    <a:p>
                      <a:r>
                        <a:rPr lang="sv-SE" dirty="0"/>
                        <a:t>71</a:t>
                      </a:r>
                    </a:p>
                  </a:txBody>
                  <a:tcPr/>
                </a:tc>
                <a:tc>
                  <a:txBody>
                    <a:bodyPr/>
                    <a:lstStyle/>
                    <a:p>
                      <a:r>
                        <a:rPr lang="sv-SE" dirty="0"/>
                        <a:t>56</a:t>
                      </a:r>
                    </a:p>
                  </a:txBody>
                  <a:tcPr/>
                </a:tc>
                <a:tc>
                  <a:txBody>
                    <a:bodyPr/>
                    <a:lstStyle/>
                    <a:p>
                      <a:r>
                        <a:rPr lang="sv-SE" dirty="0"/>
                        <a:t>6</a:t>
                      </a:r>
                    </a:p>
                  </a:txBody>
                  <a:tcPr/>
                </a:tc>
                <a:tc>
                  <a:txBody>
                    <a:bodyPr/>
                    <a:lstStyle/>
                    <a:p>
                      <a:r>
                        <a:rPr lang="sv-SE" dirty="0"/>
                        <a:t>   435 670 </a:t>
                      </a:r>
                    </a:p>
                  </a:txBody>
                  <a:tcPr/>
                </a:tc>
                <a:tc>
                  <a:txBody>
                    <a:bodyPr/>
                    <a:lstStyle/>
                    <a:p>
                      <a:r>
                        <a:rPr lang="sv-SE" dirty="0"/>
                        <a:t>10</a:t>
                      </a:r>
                    </a:p>
                  </a:txBody>
                  <a:tcPr/>
                </a:tc>
                <a:extLst>
                  <a:ext uri="{0D108BD9-81ED-4DB2-BD59-A6C34878D82A}">
                    <a16:rowId xmlns:a16="http://schemas.microsoft.com/office/drawing/2014/main" val="2144926553"/>
                  </a:ext>
                </a:extLst>
              </a:tr>
            </a:tbl>
          </a:graphicData>
        </a:graphic>
      </p:graphicFrame>
      <p:graphicFrame>
        <p:nvGraphicFramePr>
          <p:cNvPr id="12" name="Tabell 12">
            <a:extLst>
              <a:ext uri="{FF2B5EF4-FFF2-40B4-BE49-F238E27FC236}">
                <a16:creationId xmlns:a16="http://schemas.microsoft.com/office/drawing/2014/main" id="{28A8E59C-96C9-2E03-7280-ED60C79F02C1}"/>
              </a:ext>
            </a:extLst>
          </p:cNvPr>
          <p:cNvGraphicFramePr>
            <a:graphicFrameLocks noGrp="1"/>
          </p:cNvGraphicFramePr>
          <p:nvPr>
            <p:extLst>
              <p:ext uri="{D42A27DB-BD31-4B8C-83A1-F6EECF244321}">
                <p14:modId xmlns:p14="http://schemas.microsoft.com/office/powerpoint/2010/main" val="2330947955"/>
              </p:ext>
            </p:extLst>
          </p:nvPr>
        </p:nvGraphicFramePr>
        <p:xfrm>
          <a:off x="639763" y="4050669"/>
          <a:ext cx="8128000" cy="2768600"/>
        </p:xfrm>
        <a:graphic>
          <a:graphicData uri="http://schemas.openxmlformats.org/drawingml/2006/table">
            <a:tbl>
              <a:tblPr firstRow="1" bandRow="1">
                <a:tableStyleId>{5C22544A-7EE6-4342-B048-85BDC9FD1C3A}</a:tableStyleId>
              </a:tblPr>
              <a:tblGrid>
                <a:gridCol w="1428523">
                  <a:extLst>
                    <a:ext uri="{9D8B030D-6E8A-4147-A177-3AD203B41FA5}">
                      <a16:colId xmlns:a16="http://schemas.microsoft.com/office/drawing/2014/main" val="3915101222"/>
                    </a:ext>
                  </a:extLst>
                </a:gridCol>
                <a:gridCol w="2635477">
                  <a:extLst>
                    <a:ext uri="{9D8B030D-6E8A-4147-A177-3AD203B41FA5}">
                      <a16:colId xmlns:a16="http://schemas.microsoft.com/office/drawing/2014/main" val="2770491445"/>
                    </a:ext>
                  </a:extLst>
                </a:gridCol>
                <a:gridCol w="2032000">
                  <a:extLst>
                    <a:ext uri="{9D8B030D-6E8A-4147-A177-3AD203B41FA5}">
                      <a16:colId xmlns:a16="http://schemas.microsoft.com/office/drawing/2014/main" val="1750699750"/>
                    </a:ext>
                  </a:extLst>
                </a:gridCol>
                <a:gridCol w="2032000">
                  <a:extLst>
                    <a:ext uri="{9D8B030D-6E8A-4147-A177-3AD203B41FA5}">
                      <a16:colId xmlns:a16="http://schemas.microsoft.com/office/drawing/2014/main" val="886333327"/>
                    </a:ext>
                  </a:extLst>
                </a:gridCol>
              </a:tblGrid>
              <a:tr h="370840">
                <a:tc>
                  <a:txBody>
                    <a:bodyPr/>
                    <a:lstStyle/>
                    <a:p>
                      <a:r>
                        <a:rPr lang="sv-SE" dirty="0"/>
                        <a:t>År</a:t>
                      </a:r>
                    </a:p>
                  </a:txBody>
                  <a:tcPr/>
                </a:tc>
                <a:tc>
                  <a:txBody>
                    <a:bodyPr/>
                    <a:lstStyle/>
                    <a:p>
                      <a:r>
                        <a:rPr lang="sv-SE" dirty="0"/>
                        <a:t>Totalt utbetalt ekonomiskt bistånd, miljoner kronor</a:t>
                      </a:r>
                    </a:p>
                  </a:txBody>
                  <a:tcPr/>
                </a:tc>
                <a:tc>
                  <a:txBody>
                    <a:bodyPr/>
                    <a:lstStyle/>
                    <a:p>
                      <a:r>
                        <a:rPr lang="sv-SE" dirty="0"/>
                        <a:t>Återkrävt belopp, kronor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Återkrav i andel av totalt utbetalt bistånd</a:t>
                      </a:r>
                    </a:p>
                  </a:txBody>
                  <a:tcPr/>
                </a:tc>
                <a:extLst>
                  <a:ext uri="{0D108BD9-81ED-4DB2-BD59-A6C34878D82A}">
                    <a16:rowId xmlns:a16="http://schemas.microsoft.com/office/drawing/2014/main" val="4091632796"/>
                  </a:ext>
                </a:extLst>
              </a:tr>
              <a:tr h="370840">
                <a:tc>
                  <a:txBody>
                    <a:bodyPr/>
                    <a:lstStyle/>
                    <a:p>
                      <a:r>
                        <a:rPr lang="sv-SE" dirty="0"/>
                        <a:t>2024</a:t>
                      </a:r>
                    </a:p>
                  </a:txBody>
                  <a:tcPr/>
                </a:tc>
                <a:tc>
                  <a:txBody>
                    <a:bodyPr/>
                    <a:lstStyle/>
                    <a:p>
                      <a:r>
                        <a:rPr lang="sv-SE" dirty="0"/>
                        <a:t>41 Mkr</a:t>
                      </a:r>
                    </a:p>
                  </a:txBody>
                  <a:tcPr/>
                </a:tc>
                <a:tc>
                  <a:txBody>
                    <a:bodyPr/>
                    <a:lstStyle/>
                    <a:p>
                      <a:r>
                        <a:rPr lang="sv-SE" dirty="0"/>
                        <a:t>   435 670 </a:t>
                      </a:r>
                    </a:p>
                  </a:txBody>
                  <a:tcPr/>
                </a:tc>
                <a:tc>
                  <a:txBody>
                    <a:bodyPr/>
                    <a:lstStyle/>
                    <a:p>
                      <a:r>
                        <a:rPr lang="sv-SE" dirty="0"/>
                        <a:t>1,06 procent</a:t>
                      </a:r>
                    </a:p>
                  </a:txBody>
                  <a:tcPr/>
                </a:tc>
                <a:extLst>
                  <a:ext uri="{0D108BD9-81ED-4DB2-BD59-A6C34878D82A}">
                    <a16:rowId xmlns:a16="http://schemas.microsoft.com/office/drawing/2014/main" val="366001094"/>
                  </a:ext>
                </a:extLst>
              </a:tr>
              <a:tr h="370840">
                <a:tc>
                  <a:txBody>
                    <a:bodyPr/>
                    <a:lstStyle/>
                    <a:p>
                      <a:r>
                        <a:rPr lang="sv-SE" dirty="0"/>
                        <a:t>2023</a:t>
                      </a:r>
                    </a:p>
                  </a:txBody>
                  <a:tcPr/>
                </a:tc>
                <a:tc>
                  <a:txBody>
                    <a:bodyPr/>
                    <a:lstStyle/>
                    <a:p>
                      <a:r>
                        <a:rPr lang="sv-SE" dirty="0"/>
                        <a:t>46,6 Mkr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200" dirty="0">
                          <a:solidFill>
                            <a:schemeClr val="dk1"/>
                          </a:solidFill>
                          <a:effectLst/>
                          <a:latin typeface="+mn-lt"/>
                          <a:ea typeface="+mn-ea"/>
                          <a:cs typeface="+mn-cs"/>
                        </a:rPr>
                        <a:t>1 170 328 </a:t>
                      </a:r>
                      <a:endParaRPr lang="sv-SE" dirty="0"/>
                    </a:p>
                  </a:txBody>
                  <a:tcPr/>
                </a:tc>
                <a:tc>
                  <a:txBody>
                    <a:bodyPr/>
                    <a:lstStyle/>
                    <a:p>
                      <a:r>
                        <a:rPr lang="sv-SE" dirty="0"/>
                        <a:t>2,5 procent</a:t>
                      </a:r>
                    </a:p>
                  </a:txBody>
                  <a:tcPr/>
                </a:tc>
                <a:extLst>
                  <a:ext uri="{0D108BD9-81ED-4DB2-BD59-A6C34878D82A}">
                    <a16:rowId xmlns:a16="http://schemas.microsoft.com/office/drawing/2014/main" val="1739328472"/>
                  </a:ext>
                </a:extLst>
              </a:tr>
              <a:tr h="370840">
                <a:tc>
                  <a:txBody>
                    <a:bodyPr/>
                    <a:lstStyle/>
                    <a:p>
                      <a:r>
                        <a:rPr lang="sv-SE" dirty="0"/>
                        <a:t>2022</a:t>
                      </a:r>
                    </a:p>
                  </a:txBody>
                  <a:tcPr/>
                </a:tc>
                <a:tc>
                  <a:txBody>
                    <a:bodyPr/>
                    <a:lstStyle/>
                    <a:p>
                      <a:r>
                        <a:rPr lang="sv-SE" dirty="0"/>
                        <a:t>57,1 Mkr</a:t>
                      </a:r>
                    </a:p>
                  </a:txBody>
                  <a:tcPr/>
                </a:tc>
                <a:tc>
                  <a:txBody>
                    <a:bodyPr/>
                    <a:lstStyle/>
                    <a:p>
                      <a:r>
                        <a:rPr lang="sv-SE" dirty="0"/>
                        <a:t>1 031 566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1,8 procent</a:t>
                      </a:r>
                    </a:p>
                  </a:txBody>
                  <a:tcPr/>
                </a:tc>
                <a:extLst>
                  <a:ext uri="{0D108BD9-81ED-4DB2-BD59-A6C34878D82A}">
                    <a16:rowId xmlns:a16="http://schemas.microsoft.com/office/drawing/2014/main" val="595514059"/>
                  </a:ext>
                </a:extLst>
              </a:tr>
              <a:tr h="370840">
                <a:tc>
                  <a:txBody>
                    <a:bodyPr/>
                    <a:lstStyle/>
                    <a:p>
                      <a:r>
                        <a:rPr lang="sv-SE" dirty="0"/>
                        <a:t>2021</a:t>
                      </a:r>
                    </a:p>
                  </a:txBody>
                  <a:tcPr/>
                </a:tc>
                <a:tc>
                  <a:txBody>
                    <a:bodyPr/>
                    <a:lstStyle/>
                    <a:p>
                      <a:r>
                        <a:rPr lang="sv-SE" dirty="0"/>
                        <a:t>67,1 Mkr</a:t>
                      </a:r>
                    </a:p>
                  </a:txBody>
                  <a:tcPr/>
                </a:tc>
                <a:tc>
                  <a:txBody>
                    <a:bodyPr/>
                    <a:lstStyle/>
                    <a:p>
                      <a:r>
                        <a:rPr lang="sv-SE" dirty="0"/>
                        <a:t>   845 089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1,3 procent</a:t>
                      </a:r>
                    </a:p>
                  </a:txBody>
                  <a:tcPr/>
                </a:tc>
                <a:extLst>
                  <a:ext uri="{0D108BD9-81ED-4DB2-BD59-A6C34878D82A}">
                    <a16:rowId xmlns:a16="http://schemas.microsoft.com/office/drawing/2014/main" val="838875306"/>
                  </a:ext>
                </a:extLst>
              </a:tr>
              <a:tr h="370840">
                <a:tc>
                  <a:txBody>
                    <a:bodyPr/>
                    <a:lstStyle/>
                    <a:p>
                      <a:r>
                        <a:rPr lang="sv-SE" dirty="0"/>
                        <a:t>2020</a:t>
                      </a:r>
                    </a:p>
                  </a:txBody>
                  <a:tcPr/>
                </a:tc>
                <a:tc>
                  <a:txBody>
                    <a:bodyPr/>
                    <a:lstStyle/>
                    <a:p>
                      <a:r>
                        <a:rPr lang="sv-SE" dirty="0"/>
                        <a:t>73,5 Mkr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427 827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0, 6 procent</a:t>
                      </a:r>
                    </a:p>
                  </a:txBody>
                  <a:tcPr/>
                </a:tc>
                <a:extLst>
                  <a:ext uri="{0D108BD9-81ED-4DB2-BD59-A6C34878D82A}">
                    <a16:rowId xmlns:a16="http://schemas.microsoft.com/office/drawing/2014/main" val="2813185493"/>
                  </a:ext>
                </a:extLst>
              </a:tr>
            </a:tbl>
          </a:graphicData>
        </a:graphic>
      </p:graphicFrame>
      <p:sp>
        <p:nvSpPr>
          <p:cNvPr id="15" name="textruta 14">
            <a:extLst>
              <a:ext uri="{FF2B5EF4-FFF2-40B4-BE49-F238E27FC236}">
                <a16:creationId xmlns:a16="http://schemas.microsoft.com/office/drawing/2014/main" id="{9558B118-96F2-89C3-1EE4-3A244091E6D5}"/>
              </a:ext>
            </a:extLst>
          </p:cNvPr>
          <p:cNvSpPr txBox="1"/>
          <p:nvPr/>
        </p:nvSpPr>
        <p:spPr>
          <a:xfrm>
            <a:off x="545082" y="1157621"/>
            <a:ext cx="8544489" cy="523220"/>
          </a:xfrm>
          <a:prstGeom prst="rect">
            <a:avLst/>
          </a:prstGeom>
          <a:noFill/>
        </p:spPr>
        <p:txBody>
          <a:bodyPr wrap="square" rtlCol="0">
            <a:spAutoFit/>
          </a:bodyPr>
          <a:lstStyle/>
          <a:p>
            <a:r>
              <a:rPr lang="sv-SE" sz="1400" dirty="0"/>
              <a:t>Tabell 1) Upprättade remisser vid misstanke om felaktiga utbetalningar, genomförda utredningar, beslut om återkrav samt belopp och antal polisanmälningar under 2022 – 2024</a:t>
            </a:r>
          </a:p>
        </p:txBody>
      </p:sp>
      <p:sp>
        <p:nvSpPr>
          <p:cNvPr id="16" name="textruta 15">
            <a:extLst>
              <a:ext uri="{FF2B5EF4-FFF2-40B4-BE49-F238E27FC236}">
                <a16:creationId xmlns:a16="http://schemas.microsoft.com/office/drawing/2014/main" id="{406B1AEC-DE9D-E355-A0D0-B9285F42F282}"/>
              </a:ext>
            </a:extLst>
          </p:cNvPr>
          <p:cNvSpPr txBox="1"/>
          <p:nvPr/>
        </p:nvSpPr>
        <p:spPr>
          <a:xfrm>
            <a:off x="545082" y="3742892"/>
            <a:ext cx="8544489" cy="307777"/>
          </a:xfrm>
          <a:prstGeom prst="rect">
            <a:avLst/>
          </a:prstGeom>
          <a:noFill/>
        </p:spPr>
        <p:txBody>
          <a:bodyPr wrap="square" rtlCol="0">
            <a:spAutoFit/>
          </a:bodyPr>
          <a:lstStyle/>
          <a:p>
            <a:r>
              <a:rPr lang="sv-SE" sz="1400" dirty="0"/>
              <a:t>Tabell 2) Återkrävt belopp per år i förhållande till totalt utbetalt belopp 2020-2024</a:t>
            </a:r>
          </a:p>
        </p:txBody>
      </p:sp>
    </p:spTree>
    <p:extLst>
      <p:ext uri="{BB962C8B-B14F-4D97-AF65-F5344CB8AC3E}">
        <p14:creationId xmlns:p14="http://schemas.microsoft.com/office/powerpoint/2010/main" val="106503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34BF2E-56C8-C200-45E4-28869D3EFC42}"/>
              </a:ext>
            </a:extLst>
          </p:cNvPr>
          <p:cNvSpPr>
            <a:spLocks noGrp="1"/>
          </p:cNvSpPr>
          <p:nvPr>
            <p:ph type="title"/>
          </p:nvPr>
        </p:nvSpPr>
        <p:spPr/>
        <p:txBody>
          <a:bodyPr>
            <a:normAutofit fontScale="90000"/>
          </a:bodyPr>
          <a:lstStyle/>
          <a:p>
            <a:r>
              <a:rPr lang="sv-SE" dirty="0"/>
              <a:t>Underrättelseskyldigheten</a:t>
            </a:r>
            <a:br>
              <a:rPr lang="sv-SE" sz="4400" dirty="0">
                <a:latin typeface="Garamond" panose="02020404030301010803" pitchFamily="18" charset="0"/>
                <a:ea typeface="Garamond" panose="02020404030301010803" pitchFamily="18" charset="0"/>
                <a:cs typeface="Angsana New" panose="02020603050405020304" pitchFamily="18" charset="-34"/>
              </a:rPr>
            </a:br>
            <a:endParaRPr lang="sv-SE" dirty="0"/>
          </a:p>
        </p:txBody>
      </p:sp>
      <p:sp>
        <p:nvSpPr>
          <p:cNvPr id="3" name="Platshållare för text 2">
            <a:extLst>
              <a:ext uri="{FF2B5EF4-FFF2-40B4-BE49-F238E27FC236}">
                <a16:creationId xmlns:a16="http://schemas.microsoft.com/office/drawing/2014/main" id="{22FCF557-2B0F-E993-E73E-8327D10EB912}"/>
              </a:ext>
            </a:extLst>
          </p:cNvPr>
          <p:cNvSpPr>
            <a:spLocks noGrp="1"/>
          </p:cNvSpPr>
          <p:nvPr>
            <p:ph type="body" sz="quarter" idx="13"/>
          </p:nvPr>
        </p:nvSpPr>
        <p:spPr>
          <a:xfrm>
            <a:off x="717851" y="1738874"/>
            <a:ext cx="8151829" cy="4160838"/>
          </a:xfrm>
        </p:spPr>
        <p:txBody>
          <a:bodyPr/>
          <a:lstStyle/>
          <a:p>
            <a:pPr>
              <a:lnSpc>
                <a:spcPct val="115000"/>
              </a:lnSpc>
              <a:spcAft>
                <a:spcPts val="1200"/>
              </a:spcAft>
            </a:pPr>
            <a:r>
              <a:rPr lang="sv-SE" dirty="0"/>
              <a:t>Gäller i de fall information inkommer som kan påverka rätt till andra ersättningar/bistånd från välfärdssystemen.</a:t>
            </a:r>
          </a:p>
          <a:p>
            <a:pPr>
              <a:lnSpc>
                <a:spcPct val="115000"/>
              </a:lnSpc>
              <a:spcAft>
                <a:spcPts val="1200"/>
              </a:spcAft>
            </a:pPr>
            <a:r>
              <a:rPr lang="sv-SE" dirty="0"/>
              <a:t>Är sekretessbrytande om det kan antas att en felaktig ekonomisk förmån eller stöd har beslutats, betalats ut eller har beräknats med ett felaktigt för högt belopp. </a:t>
            </a:r>
          </a:p>
          <a:p>
            <a:pPr>
              <a:lnSpc>
                <a:spcPct val="115000"/>
              </a:lnSpc>
              <a:spcAft>
                <a:spcPts val="1200"/>
              </a:spcAft>
            </a:pPr>
            <a:r>
              <a:rPr lang="sv-SE" dirty="0"/>
              <a:t>Gäller inom kommunen, till andra kommuner och till följande myndigheter (A-kassor, Arbetsförmedlingen, CSN, Försäkringskassan, Kronofogden, Migrationsverket, Pensionsmyndigheten, Skatteverket, Utbetalningsmyndigheten.) </a:t>
            </a:r>
          </a:p>
        </p:txBody>
      </p:sp>
    </p:spTree>
    <p:extLst>
      <p:ext uri="{BB962C8B-B14F-4D97-AF65-F5344CB8AC3E}">
        <p14:creationId xmlns:p14="http://schemas.microsoft.com/office/powerpoint/2010/main" val="53319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34BF2E-56C8-C200-45E4-28869D3EFC42}"/>
              </a:ext>
            </a:extLst>
          </p:cNvPr>
          <p:cNvSpPr>
            <a:spLocks noGrp="1"/>
          </p:cNvSpPr>
          <p:nvPr>
            <p:ph type="title"/>
          </p:nvPr>
        </p:nvSpPr>
        <p:spPr>
          <a:xfrm>
            <a:off x="639792" y="500067"/>
            <a:ext cx="9215408" cy="1133475"/>
          </a:xfrm>
        </p:spPr>
        <p:txBody>
          <a:bodyPr>
            <a:normAutofit fontScale="90000"/>
          </a:bodyPr>
          <a:lstStyle/>
          <a:p>
            <a:r>
              <a:rPr lang="sv-SE" dirty="0"/>
              <a:t>Övrig Underrättelse och/eller Utlämnande av uppgifter </a:t>
            </a:r>
            <a:br>
              <a:rPr lang="sv-SE" sz="4400" dirty="0">
                <a:latin typeface="Garamond" panose="02020404030301010803" pitchFamily="18" charset="0"/>
                <a:ea typeface="Garamond" panose="02020404030301010803" pitchFamily="18" charset="0"/>
                <a:cs typeface="Angsana New" panose="02020603050405020304" pitchFamily="18" charset="-34"/>
              </a:rPr>
            </a:br>
            <a:endParaRPr lang="sv-SE" dirty="0"/>
          </a:p>
        </p:txBody>
      </p:sp>
      <p:sp>
        <p:nvSpPr>
          <p:cNvPr id="3" name="Platshållare för text 2">
            <a:extLst>
              <a:ext uri="{FF2B5EF4-FFF2-40B4-BE49-F238E27FC236}">
                <a16:creationId xmlns:a16="http://schemas.microsoft.com/office/drawing/2014/main" id="{22FCF557-2B0F-E993-E73E-8327D10EB912}"/>
              </a:ext>
            </a:extLst>
          </p:cNvPr>
          <p:cNvSpPr>
            <a:spLocks noGrp="1"/>
          </p:cNvSpPr>
          <p:nvPr>
            <p:ph type="body" sz="quarter" idx="13"/>
          </p:nvPr>
        </p:nvSpPr>
        <p:spPr>
          <a:xfrm>
            <a:off x="717851" y="1738874"/>
            <a:ext cx="10620709" cy="4160838"/>
          </a:xfrm>
        </p:spPr>
        <p:txBody>
          <a:bodyPr/>
          <a:lstStyle/>
          <a:p>
            <a:pPr>
              <a:lnSpc>
                <a:spcPct val="115000"/>
              </a:lnSpc>
              <a:spcAft>
                <a:spcPts val="1200"/>
              </a:spcAft>
            </a:pPr>
            <a:r>
              <a:rPr lang="sv-SE" dirty="0"/>
              <a:t>Underrättelse till Skatteverket om det kan antas att en uppgift i folkbokföringen om en person som är eller har varit folkbokförd är oriktig eller ofullständig. </a:t>
            </a:r>
            <a:r>
              <a:rPr lang="sv-SE" i="1" dirty="0">
                <a:solidFill>
                  <a:schemeClr val="bg2">
                    <a:lumMod val="50000"/>
                  </a:schemeClr>
                </a:solidFill>
              </a:rPr>
              <a:t>(32 c § folkbokföringslagen)</a:t>
            </a:r>
          </a:p>
          <a:p>
            <a:pPr>
              <a:lnSpc>
                <a:spcPct val="115000"/>
              </a:lnSpc>
              <a:spcAft>
                <a:spcPts val="1200"/>
              </a:spcAft>
            </a:pPr>
            <a:r>
              <a:rPr lang="sv-SE" dirty="0"/>
              <a:t>Underrättelse till den myndighet eller organisation som har fattat beslut om en ekonomisk förmån eller ett ekonomiskt stöd om det finns anledning att anta att det har beslutats, betalats ut eller tillgodoräknats felaktigt eller med ett för högt belopp. </a:t>
            </a:r>
            <a:r>
              <a:rPr lang="sv-SE" i="1" dirty="0">
                <a:solidFill>
                  <a:schemeClr val="bg2">
                    <a:lumMod val="50000"/>
                  </a:schemeClr>
                </a:solidFill>
              </a:rPr>
              <a:t>(3 § lagen (2008:206) om underrättelseskyldighet vid felaktiga utbetalningar från välfärdssystemen)</a:t>
            </a:r>
            <a:endParaRPr lang="sv-SE" dirty="0">
              <a:solidFill>
                <a:schemeClr val="bg2">
                  <a:lumMod val="50000"/>
                </a:schemeClr>
              </a:solidFill>
            </a:endParaRPr>
          </a:p>
          <a:p>
            <a:pPr>
              <a:lnSpc>
                <a:spcPct val="115000"/>
              </a:lnSpc>
              <a:spcAft>
                <a:spcPts val="1200"/>
              </a:spcAft>
            </a:pPr>
            <a:r>
              <a:rPr lang="sv-SE" dirty="0"/>
              <a:t>Lämna/inte lämna ut vissa uppgifter till Arbetsförmedlingen, Bolagsverket, Centrala studiestödsnämnden, Försäkringskassan, Inspektionen för vård och omsorg, Kronofogdemyndigheten, Migrationsverket, Pensionsmyndigheten, Skatteverket, en kommun eller en arbetslöshetskassa </a:t>
            </a:r>
            <a:r>
              <a:rPr lang="sv-SE" i="1" dirty="0">
                <a:solidFill>
                  <a:schemeClr val="bg2">
                    <a:lumMod val="50000"/>
                  </a:schemeClr>
                </a:solidFill>
              </a:rPr>
              <a:t>(2-3 §§ lagen (2024:307) om uppgiftsskyldighet för att motverka felaktiga utbetalningar från välfärdssystemen samt fusk, regelöverträdelser och brottslighet i arbetslivet)</a:t>
            </a:r>
          </a:p>
          <a:p>
            <a:pPr>
              <a:lnSpc>
                <a:spcPct val="115000"/>
              </a:lnSpc>
              <a:spcAft>
                <a:spcPts val="1200"/>
              </a:spcAft>
            </a:pPr>
            <a:endParaRPr lang="sv-SE" dirty="0"/>
          </a:p>
          <a:p>
            <a:pPr>
              <a:lnSpc>
                <a:spcPct val="115000"/>
              </a:lnSpc>
              <a:spcAft>
                <a:spcPts val="1200"/>
              </a:spcAft>
            </a:pPr>
            <a:endParaRPr lang="sv-SE" dirty="0"/>
          </a:p>
          <a:p>
            <a:pPr marL="0" indent="0">
              <a:lnSpc>
                <a:spcPct val="115000"/>
              </a:lnSpc>
              <a:spcAft>
                <a:spcPts val="1200"/>
              </a:spcAft>
              <a:buNone/>
            </a:pPr>
            <a:endParaRPr lang="sv-SE" dirty="0"/>
          </a:p>
          <a:p>
            <a:pPr>
              <a:lnSpc>
                <a:spcPct val="115000"/>
              </a:lnSpc>
              <a:spcAft>
                <a:spcPts val="1200"/>
              </a:spcAft>
            </a:pPr>
            <a:endParaRPr lang="sv-SE" dirty="0"/>
          </a:p>
          <a:p>
            <a:pPr>
              <a:lnSpc>
                <a:spcPct val="115000"/>
              </a:lnSpc>
              <a:spcAft>
                <a:spcPts val="1200"/>
              </a:spcAft>
            </a:pPr>
            <a:endParaRPr lang="sv-SE" dirty="0"/>
          </a:p>
          <a:p>
            <a:endParaRPr lang="sv-SE" dirty="0"/>
          </a:p>
        </p:txBody>
      </p:sp>
    </p:spTree>
    <p:extLst>
      <p:ext uri="{BB962C8B-B14F-4D97-AF65-F5344CB8AC3E}">
        <p14:creationId xmlns:p14="http://schemas.microsoft.com/office/powerpoint/2010/main" val="814359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4CD562-84CD-5FAA-6966-0385200D1E21}"/>
              </a:ext>
            </a:extLst>
          </p:cNvPr>
          <p:cNvSpPr>
            <a:spLocks noGrp="1"/>
          </p:cNvSpPr>
          <p:nvPr>
            <p:ph type="title"/>
          </p:nvPr>
        </p:nvSpPr>
        <p:spPr/>
        <p:txBody>
          <a:bodyPr/>
          <a:lstStyle/>
          <a:p>
            <a:r>
              <a:rPr lang="sv-SE" dirty="0"/>
              <a:t>FUT/BIDRAGSBROTT – övrigt </a:t>
            </a:r>
          </a:p>
        </p:txBody>
      </p:sp>
      <p:sp>
        <p:nvSpPr>
          <p:cNvPr id="3" name="Platshållare för text 2">
            <a:extLst>
              <a:ext uri="{FF2B5EF4-FFF2-40B4-BE49-F238E27FC236}">
                <a16:creationId xmlns:a16="http://schemas.microsoft.com/office/drawing/2014/main" id="{EDBFEFE0-E1D6-9746-CC98-5CE9C1589A00}"/>
              </a:ext>
            </a:extLst>
          </p:cNvPr>
          <p:cNvSpPr>
            <a:spLocks noGrp="1"/>
          </p:cNvSpPr>
          <p:nvPr>
            <p:ph type="body" sz="quarter" idx="13"/>
          </p:nvPr>
        </p:nvSpPr>
        <p:spPr>
          <a:xfrm>
            <a:off x="639763" y="1808163"/>
            <a:ext cx="8331517" cy="4160838"/>
          </a:xfrm>
        </p:spPr>
        <p:txBody>
          <a:bodyPr/>
          <a:lstStyle/>
          <a:p>
            <a:pPr>
              <a:lnSpc>
                <a:spcPct val="115000"/>
              </a:lnSpc>
              <a:spcAft>
                <a:spcPts val="1200"/>
              </a:spcAft>
            </a:pPr>
            <a:r>
              <a:rPr lang="sv-SE" sz="1800" dirty="0"/>
              <a:t>Möjlighet för kommuninnevånare och andra att anmäla misstanke att någon får ekonomiskt bistånd som inte borde få det genom att lämna till kommunens utredare: </a:t>
            </a:r>
            <a:r>
              <a:rPr lang="sv-SE" sz="1800" dirty="0">
                <a:solidFill>
                  <a:srgbClr val="0077B7"/>
                </a:solidFill>
                <a:hlinkClick r:id="rId2">
                  <a:extLst>
                    <a:ext uri="{A12FA001-AC4F-418D-AE19-62706E023703}">
                      <ahyp:hlinkClr xmlns:ahyp="http://schemas.microsoft.com/office/drawing/2018/hyperlinkcolor" val="tx"/>
                    </a:ext>
                  </a:extLst>
                </a:hlinkClick>
              </a:rPr>
              <a:t>f</a:t>
            </a:r>
            <a:r>
              <a:rPr lang="sv-SE" sz="1800" dirty="0">
                <a:solidFill>
                  <a:srgbClr val="0077B7"/>
                </a:solidFill>
                <a:hlinkClick r:id="rId3">
                  <a:extLst>
                    <a:ext uri="{A12FA001-AC4F-418D-AE19-62706E023703}">
                      <ahyp:hlinkClr xmlns:ahyp="http://schemas.microsoft.com/office/drawing/2018/hyperlinkcolor" val="tx"/>
                    </a:ext>
                  </a:extLst>
                </a:hlinkClick>
              </a:rPr>
              <a:t>ut.</a:t>
            </a:r>
            <a:r>
              <a:rPr lang="sv-SE" sz="1800" b="0" i="0" u="none" strike="noStrike" dirty="0">
                <a:solidFill>
                  <a:srgbClr val="0077B7"/>
                </a:solidFill>
                <a:effectLst/>
                <a:hlinkClick r:id="rId3"/>
              </a:rPr>
              <a:t>ekonomisktbistand@nacka.se</a:t>
            </a:r>
            <a:endParaRPr lang="sv-SE" sz="1800" i="1" dirty="0"/>
          </a:p>
          <a:p>
            <a:pPr>
              <a:lnSpc>
                <a:spcPct val="115000"/>
              </a:lnSpc>
              <a:spcAft>
                <a:spcPts val="1200"/>
              </a:spcAft>
            </a:pPr>
            <a:r>
              <a:rPr lang="sv-SE" sz="1800" dirty="0"/>
              <a:t>Om det finns önskemål om en samverkan kring FUT-arbete (i individärenden, inte föreningar etc.) inom kommunen, kontakta biträdande enhetschef </a:t>
            </a:r>
            <a:r>
              <a:rPr lang="sv-SE" sz="1800" i="1" dirty="0">
                <a:hlinkClick r:id="rId4"/>
              </a:rPr>
              <a:t>kirsti.kanttikoski@nacka.se</a:t>
            </a:r>
            <a:endParaRPr lang="sv-SE" sz="1800" i="1" dirty="0"/>
          </a:p>
          <a:p>
            <a:pPr>
              <a:lnSpc>
                <a:spcPct val="115000"/>
              </a:lnSpc>
              <a:spcAft>
                <a:spcPts val="1200"/>
              </a:spcAft>
            </a:pPr>
            <a:endParaRPr lang="sv-SE" sz="1800" i="1" dirty="0"/>
          </a:p>
          <a:p>
            <a:pPr>
              <a:lnSpc>
                <a:spcPct val="115000"/>
              </a:lnSpc>
              <a:spcAft>
                <a:spcPts val="1200"/>
              </a:spcAft>
            </a:pPr>
            <a:endParaRPr lang="sv-SE" sz="1800" i="1" dirty="0">
              <a:highlight>
                <a:srgbClr val="FFFF00"/>
              </a:highlight>
            </a:endParaRPr>
          </a:p>
          <a:p>
            <a:pPr>
              <a:lnSpc>
                <a:spcPct val="115000"/>
              </a:lnSpc>
              <a:spcAft>
                <a:spcPts val="1200"/>
              </a:spcAft>
            </a:pPr>
            <a:endParaRPr lang="sv-SE" sz="1800" i="1" dirty="0">
              <a:highlight>
                <a:srgbClr val="FFFF00"/>
              </a:highlight>
            </a:endParaRPr>
          </a:p>
          <a:p>
            <a:endParaRPr lang="sv-SE" dirty="0"/>
          </a:p>
        </p:txBody>
      </p:sp>
    </p:spTree>
    <p:extLst>
      <p:ext uri="{BB962C8B-B14F-4D97-AF65-F5344CB8AC3E}">
        <p14:creationId xmlns:p14="http://schemas.microsoft.com/office/powerpoint/2010/main" val="2244991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15D97D41-3B02-DCBA-4B57-679A6D5A44D9}"/>
              </a:ext>
            </a:extLst>
          </p:cNvPr>
          <p:cNvSpPr>
            <a:spLocks noGrp="1"/>
          </p:cNvSpPr>
          <p:nvPr>
            <p:ph type="title"/>
          </p:nvPr>
        </p:nvSpPr>
        <p:spPr>
          <a:xfrm>
            <a:off x="639791" y="3429467"/>
            <a:ext cx="10212693" cy="1325563"/>
          </a:xfrm>
        </p:spPr>
        <p:txBody>
          <a:bodyPr/>
          <a:lstStyle/>
          <a:p>
            <a:r>
              <a:rPr lang="sv-SE" dirty="0"/>
              <a:t>En väg in </a:t>
            </a:r>
          </a:p>
        </p:txBody>
      </p:sp>
      <p:sp>
        <p:nvSpPr>
          <p:cNvPr id="10" name="Platshållare för text 9">
            <a:extLst>
              <a:ext uri="{FF2B5EF4-FFF2-40B4-BE49-F238E27FC236}">
                <a16:creationId xmlns:a16="http://schemas.microsoft.com/office/drawing/2014/main" id="{B41E2132-9B48-3E81-7F86-629431A11F09}"/>
              </a:ext>
            </a:extLst>
          </p:cNvPr>
          <p:cNvSpPr>
            <a:spLocks noGrp="1"/>
          </p:cNvSpPr>
          <p:nvPr>
            <p:ph type="body" sz="quarter" idx="16"/>
          </p:nvPr>
        </p:nvSpPr>
        <p:spPr>
          <a:xfrm>
            <a:off x="639792" y="4852503"/>
            <a:ext cx="9485985" cy="919767"/>
          </a:xfrm>
        </p:spPr>
        <p:txBody>
          <a:bodyPr/>
          <a:lstStyle/>
          <a:p>
            <a:r>
              <a:rPr lang="sv-SE" dirty="0"/>
              <a:t>Kommunövergripande projekt 2025 för att samordna auktorisationsprocessen för Nackas kundval </a:t>
            </a:r>
            <a:endParaRPr lang="sv-SE" sz="2000" i="1" dirty="0"/>
          </a:p>
        </p:txBody>
      </p:sp>
    </p:spTree>
    <p:extLst>
      <p:ext uri="{BB962C8B-B14F-4D97-AF65-F5344CB8AC3E}">
        <p14:creationId xmlns:p14="http://schemas.microsoft.com/office/powerpoint/2010/main" val="317843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FC3FD79-2727-7777-30B8-CFE2F46FD4D9}"/>
              </a:ext>
            </a:extLst>
          </p:cNvPr>
          <p:cNvSpPr>
            <a:spLocks noGrp="1"/>
          </p:cNvSpPr>
          <p:nvPr>
            <p:ph type="title"/>
          </p:nvPr>
        </p:nvSpPr>
        <p:spPr/>
        <p:txBody>
          <a:bodyPr/>
          <a:lstStyle/>
          <a:p>
            <a:r>
              <a:rPr lang="sv-SE" dirty="0"/>
              <a:t>Bakgrund/Behovsanalys</a:t>
            </a:r>
          </a:p>
        </p:txBody>
      </p:sp>
      <p:sp>
        <p:nvSpPr>
          <p:cNvPr id="5" name="Platshållare för innehåll 4">
            <a:extLst>
              <a:ext uri="{FF2B5EF4-FFF2-40B4-BE49-F238E27FC236}">
                <a16:creationId xmlns:a16="http://schemas.microsoft.com/office/drawing/2014/main" id="{EA4C7460-97AF-1233-506F-78435414BA21}"/>
              </a:ext>
            </a:extLst>
          </p:cNvPr>
          <p:cNvSpPr>
            <a:spLocks noGrp="1"/>
          </p:cNvSpPr>
          <p:nvPr>
            <p:ph sz="quarter" idx="13"/>
          </p:nvPr>
        </p:nvSpPr>
        <p:spPr>
          <a:xfrm>
            <a:off x="639763" y="1808163"/>
            <a:ext cx="10485437" cy="4160838"/>
          </a:xfrm>
        </p:spPr>
        <p:txBody>
          <a:bodyPr vert="horz" lIns="0" tIns="0" rIns="0" bIns="0" rtlCol="0" anchor="t">
            <a:noAutofit/>
          </a:bodyPr>
          <a:lstStyle/>
          <a:p>
            <a:pPr marL="179705" indent="-179705">
              <a:buFont typeface="Calibri" panose="020B0604020202020204" pitchFamily="34" charset="0"/>
              <a:buChar char="-"/>
            </a:pPr>
            <a:r>
              <a:rPr lang="sv-SE" dirty="0">
                <a:latin typeface="Gill Sans MT"/>
                <a:ea typeface="Times New Roman" panose="02020603050405020304" pitchFamily="18" charset="0"/>
                <a:cs typeface="Calibri"/>
              </a:rPr>
              <a:t>Ökat behov av tydligare granskning av företag, företrädare, ekonomi i samtliga led för att </a:t>
            </a:r>
            <a:r>
              <a:rPr lang="sv-SE" b="1" dirty="0">
                <a:latin typeface="Gill Sans MT"/>
                <a:ea typeface="Times New Roman" panose="02020603050405020304" pitchFamily="18" charset="0"/>
                <a:cs typeface="Calibri"/>
              </a:rPr>
              <a:t>motverka välfärdsbrottslighet och otillåten påverkan </a:t>
            </a:r>
            <a:r>
              <a:rPr lang="sv-SE" dirty="0">
                <a:latin typeface="Gill Sans MT"/>
                <a:ea typeface="Times New Roman" panose="02020603050405020304" pitchFamily="18" charset="0"/>
                <a:cs typeface="Calibri"/>
              </a:rPr>
              <a:t>i auktorisationsprocessen</a:t>
            </a:r>
            <a:endParaRPr lang="sv-SE" dirty="0">
              <a:latin typeface="Gill Sans MT"/>
              <a:cs typeface="Calibri"/>
            </a:endParaRPr>
          </a:p>
          <a:p>
            <a:pPr marL="179705" indent="-179705">
              <a:buFont typeface="Calibri" panose="020B0604020202020204" pitchFamily="34" charset="0"/>
              <a:buChar char="-"/>
            </a:pPr>
            <a:r>
              <a:rPr lang="sv-SE" dirty="0">
                <a:latin typeface="Gill Sans MT"/>
                <a:ea typeface="Times New Roman" panose="02020603050405020304" pitchFamily="18" charset="0"/>
                <a:cs typeface="Calibri"/>
              </a:rPr>
              <a:t>Stort antal kundval i Nacka med olika inriktning och krav</a:t>
            </a:r>
          </a:p>
          <a:p>
            <a:pPr marL="179705" indent="-179705">
              <a:buFont typeface="Calibri" panose="020B0604020202020204" pitchFamily="34" charset="0"/>
              <a:buChar char="-"/>
            </a:pPr>
            <a:r>
              <a:rPr lang="sv-SE" dirty="0">
                <a:latin typeface="Gill Sans MT"/>
                <a:ea typeface="Times New Roman" panose="02020603050405020304" pitchFamily="18" charset="0"/>
                <a:cs typeface="Calibri"/>
              </a:rPr>
              <a:t>Olika upplägg för granskning och riskvärdering på verksamhetsnivå</a:t>
            </a:r>
          </a:p>
          <a:p>
            <a:pPr marL="179705" indent="-179705">
              <a:buFont typeface="Calibri" panose="020B0604020202020204" pitchFamily="34" charset="0"/>
              <a:buChar char="-"/>
            </a:pPr>
            <a:r>
              <a:rPr lang="sv-SE" dirty="0">
                <a:latin typeface="Gill Sans MT"/>
                <a:ea typeface="Times New Roman" panose="02020603050405020304" pitchFamily="18" charset="0"/>
                <a:cs typeface="Calibri"/>
              </a:rPr>
              <a:t>En likriktad tydlig process </a:t>
            </a:r>
            <a:r>
              <a:rPr lang="sv-SE" b="1" dirty="0">
                <a:latin typeface="Gill Sans MT"/>
                <a:ea typeface="Times New Roman" panose="02020603050405020304" pitchFamily="18" charset="0"/>
                <a:cs typeface="Calibri"/>
              </a:rPr>
              <a:t>förenklar för både anordnare och ansvariga verksamheter </a:t>
            </a:r>
          </a:p>
          <a:p>
            <a:pPr marL="179705" indent="-179705">
              <a:buFont typeface="Calibri" panose="020B0604020202020204" pitchFamily="34" charset="0"/>
              <a:buChar char="-"/>
            </a:pPr>
            <a:r>
              <a:rPr lang="sv-SE" b="1" dirty="0">
                <a:latin typeface="Gill Sans MT"/>
                <a:ea typeface="Times New Roman" panose="02020603050405020304" pitchFamily="18" charset="0"/>
                <a:cs typeface="Calibri"/>
              </a:rPr>
              <a:t>Effektiv,  rättssäker och samordnad </a:t>
            </a:r>
            <a:r>
              <a:rPr lang="sv-SE" dirty="0">
                <a:latin typeface="Gill Sans MT"/>
                <a:ea typeface="Times New Roman" panose="02020603050405020304" pitchFamily="18" charset="0"/>
                <a:cs typeface="Calibri"/>
              </a:rPr>
              <a:t>granskningsprocess</a:t>
            </a:r>
          </a:p>
          <a:p>
            <a:pPr marL="179705" indent="-179705">
              <a:buFont typeface="Calibri" panose="020B0604020202020204" pitchFamily="34" charset="0"/>
              <a:buChar char="-"/>
            </a:pPr>
            <a:r>
              <a:rPr lang="sv-SE" dirty="0">
                <a:latin typeface="Gill Sans MT"/>
                <a:ea typeface="Times New Roman" panose="02020603050405020304" pitchFamily="18" charset="0"/>
                <a:cs typeface="Calibri"/>
              </a:rPr>
              <a:t>Renodla specialistkunskap/kompetens ”bäst på att vara…”  </a:t>
            </a:r>
            <a:endParaRPr lang="sv-SE" dirty="0">
              <a:latin typeface="Gill Sans MT" panose="020B0502020104020203" pitchFamily="34" charset="0"/>
              <a:ea typeface="Times New Roman" panose="02020603050405020304" pitchFamily="18" charset="0"/>
              <a:cs typeface="Calibri" panose="020F0502020204030204" pitchFamily="34" charset="0"/>
            </a:endParaRPr>
          </a:p>
          <a:p>
            <a:pPr marL="179705" indent="-179705">
              <a:buFont typeface="Calibri" panose="020B0604020202020204" pitchFamily="34" charset="0"/>
              <a:buChar char="-"/>
            </a:pPr>
            <a:endParaRPr lang="sv-SE" dirty="0">
              <a:latin typeface="Gill Sans MT" panose="020B0502020104020203" pitchFamily="34" charset="0"/>
              <a:ea typeface="Times New Roman" panose="02020603050405020304" pitchFamily="18" charset="0"/>
              <a:cs typeface="Calibri" panose="020F0502020204030204" pitchFamily="34" charset="0"/>
            </a:endParaRPr>
          </a:p>
          <a:p>
            <a:pPr marL="359705" lvl="1" indent="-179705">
              <a:buFont typeface="Calibri" panose="020B0604020202020204" pitchFamily="34" charset="0"/>
              <a:buChar char="-"/>
            </a:pPr>
            <a:r>
              <a:rPr lang="sv-SE" i="1" dirty="0">
                <a:latin typeface="Gill Sans MT"/>
                <a:ea typeface="Times New Roman" panose="02020603050405020304" pitchFamily="18" charset="0"/>
                <a:cs typeface="Calibri"/>
              </a:rPr>
              <a:t>Ett kommunövergripande reglemente för kundval</a:t>
            </a:r>
            <a:endParaRPr lang="sv-SE" i="1" dirty="0">
              <a:latin typeface="Gill Sans MT" panose="020B0502020104020203" pitchFamily="34" charset="0"/>
              <a:ea typeface="Times New Roman" panose="02020603050405020304" pitchFamily="18" charset="0"/>
              <a:cs typeface="Calibri" panose="020F0502020204030204" pitchFamily="34" charset="0"/>
            </a:endParaRPr>
          </a:p>
          <a:p>
            <a:pPr marL="359705" lvl="1" indent="-179705">
              <a:buFont typeface="Calibri" panose="020B0604020202020204" pitchFamily="34" charset="0"/>
              <a:buChar char="-"/>
            </a:pPr>
            <a:r>
              <a:rPr lang="sv-SE" i="1" dirty="0">
                <a:latin typeface="Gill Sans MT"/>
                <a:ea typeface="Times New Roman" panose="02020603050405020304" pitchFamily="18" charset="0"/>
                <a:cs typeface="Calibri"/>
              </a:rPr>
              <a:t>6 ansvariga nämnder (KS, SOCN, ÄN, NAF, KUN, UBN)</a:t>
            </a:r>
          </a:p>
          <a:p>
            <a:pPr marL="359705" lvl="1" indent="-179705">
              <a:buFont typeface="Calibri" panose="020B0604020202020204" pitchFamily="34" charset="0"/>
              <a:buChar char="-"/>
            </a:pPr>
            <a:r>
              <a:rPr lang="sv-SE" i="1" dirty="0">
                <a:latin typeface="Gill Sans MT"/>
                <a:ea typeface="Times New Roman" panose="02020603050405020304" pitchFamily="18" charset="0"/>
                <a:cs typeface="Calibri"/>
              </a:rPr>
              <a:t>Cirka 20 kundval och 20 specifika auktorisationsvillkor</a:t>
            </a:r>
          </a:p>
          <a:p>
            <a:pPr marL="359705" lvl="1" indent="-179705">
              <a:buFont typeface="Calibri" panose="020B0604020202020204" pitchFamily="34" charset="0"/>
              <a:buChar char="-"/>
            </a:pPr>
            <a:r>
              <a:rPr lang="sv-SE" i="1" dirty="0">
                <a:effectLst/>
                <a:latin typeface="Gill Sans MT"/>
                <a:ea typeface="Times New Roman" panose="02020603050405020304" pitchFamily="18" charset="0"/>
                <a:cs typeface="Calibri"/>
              </a:rPr>
              <a:t>Cirka </a:t>
            </a:r>
            <a:r>
              <a:rPr lang="sv-SE" i="1" dirty="0">
                <a:latin typeface="Gill Sans MT"/>
                <a:ea typeface="Times New Roman" panose="02020603050405020304" pitchFamily="18" charset="0"/>
                <a:cs typeface="Calibri"/>
              </a:rPr>
              <a:t>26</a:t>
            </a:r>
            <a:r>
              <a:rPr lang="sv-SE" i="1" dirty="0">
                <a:effectLst/>
                <a:latin typeface="Gill Sans MT"/>
                <a:ea typeface="Times New Roman" panose="02020603050405020304" pitchFamily="18" charset="0"/>
                <a:cs typeface="Calibri"/>
              </a:rPr>
              <a:t>0 auktoriserade </a:t>
            </a:r>
            <a:r>
              <a:rPr lang="sv-SE" i="1" dirty="0">
                <a:latin typeface="Gill Sans MT"/>
                <a:ea typeface="Times New Roman" panose="02020603050405020304" pitchFamily="18" charset="0"/>
                <a:cs typeface="Calibri"/>
              </a:rPr>
              <a:t>anordnare</a:t>
            </a:r>
            <a:endParaRPr lang="sv-SE" i="1" dirty="0">
              <a:effectLst/>
              <a:latin typeface="Gill Sans MT" panose="020B0502020104020203" pitchFamily="34" charset="0"/>
              <a:ea typeface="Times New Roman" panose="02020603050405020304" pitchFamily="18" charset="0"/>
              <a:cs typeface="Calibri" panose="020F0502020204030204" pitchFamily="34" charset="0"/>
            </a:endParaRPr>
          </a:p>
          <a:p>
            <a:pPr marL="179705" indent="-179705">
              <a:buFont typeface="Calibri" panose="020B0604020202020204" pitchFamily="34" charset="0"/>
              <a:buChar char="-"/>
            </a:pPr>
            <a:endParaRPr lang="sv-SE" sz="1800" dirty="0">
              <a:latin typeface="Gill Sans MT" panose="020B0502020104020203" pitchFamily="34" charset="0"/>
              <a:ea typeface="Times New Roman" panose="02020603050405020304" pitchFamily="18" charset="0"/>
              <a:cs typeface="Calibri" panose="020F0502020204030204" pitchFamily="34" charset="0"/>
            </a:endParaRPr>
          </a:p>
          <a:p>
            <a:pPr marL="179705" indent="-179705">
              <a:buFont typeface="Calibri" panose="020B0604020202020204" pitchFamily="34" charset="0"/>
              <a:buChar char="-"/>
            </a:pPr>
            <a:endParaRPr lang="sv-SE" sz="1800" dirty="0">
              <a:effectLst/>
              <a:latin typeface="Gill Sans MT" panose="020B0502020104020203" pitchFamily="34" charset="0"/>
              <a:ea typeface="Times New Roman" panose="02020603050405020304" pitchFamily="18" charset="0"/>
              <a:cs typeface="Calibri" panose="020F0502020204030204" pitchFamily="34" charset="0"/>
            </a:endParaRPr>
          </a:p>
          <a:p>
            <a:pPr marL="179705" indent="-179705">
              <a:buFont typeface="Calibri" panose="020B0604020202020204" pitchFamily="34" charset="0"/>
              <a:buChar char="-"/>
            </a:pPr>
            <a:endParaRPr lang="sv-SE" dirty="0"/>
          </a:p>
        </p:txBody>
      </p:sp>
    </p:spTree>
    <p:extLst>
      <p:ext uri="{BB962C8B-B14F-4D97-AF65-F5344CB8AC3E}">
        <p14:creationId xmlns:p14="http://schemas.microsoft.com/office/powerpoint/2010/main" val="23782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500"/>
                                        <p:tgtEl>
                                          <p:spTgt spid="5">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500"/>
                                        <p:tgtEl>
                                          <p:spTgt spid="5">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Effect transition="in" filter="fade">
                                      <p:cBhvr>
                                        <p:cTn id="4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B6B0BACD-36CD-AB34-784C-791AC810569E}"/>
              </a:ext>
            </a:extLst>
          </p:cNvPr>
          <p:cNvPicPr>
            <a:picLocks noGrp="1"/>
          </p:cNvPicPr>
          <p:nvPr>
            <p:ph type="pic" idx="17"/>
          </p:nvPr>
        </p:nvPicPr>
        <p:blipFill>
          <a:blip r:embed="rId3">
            <a:extLst>
              <a:ext uri="{28A0092B-C50C-407E-A947-70E740481C1C}">
                <a14:useLocalDpi xmlns:a14="http://schemas.microsoft.com/office/drawing/2010/main" val="0"/>
              </a:ext>
            </a:extLst>
          </a:blip>
          <a:srcRect t="9" b="9"/>
          <a:stretch>
            <a:fillRect/>
          </a:stretch>
        </p:blipFill>
        <p:spPr/>
      </p:pic>
      <p:sp>
        <p:nvSpPr>
          <p:cNvPr id="2" name="Rubrik 1">
            <a:extLst>
              <a:ext uri="{FF2B5EF4-FFF2-40B4-BE49-F238E27FC236}">
                <a16:creationId xmlns:a16="http://schemas.microsoft.com/office/drawing/2014/main" id="{3A78CC66-1F81-78D1-AA29-A878415375CB}"/>
              </a:ext>
            </a:extLst>
          </p:cNvPr>
          <p:cNvSpPr>
            <a:spLocks noGrp="1"/>
          </p:cNvSpPr>
          <p:nvPr>
            <p:ph type="title"/>
          </p:nvPr>
        </p:nvSpPr>
        <p:spPr>
          <a:xfrm>
            <a:off x="639763" y="452775"/>
            <a:ext cx="5233470" cy="1133475"/>
          </a:xfrm>
        </p:spPr>
        <p:txBody>
          <a:bodyPr>
            <a:normAutofit fontScale="90000"/>
          </a:bodyPr>
          <a:lstStyle/>
          <a:p>
            <a:r>
              <a:rPr lang="sv-SE"/>
              <a:t>Arbets- och etableringsenheten</a:t>
            </a:r>
          </a:p>
        </p:txBody>
      </p:sp>
      <p:sp>
        <p:nvSpPr>
          <p:cNvPr id="4" name="Platshållare för text 3">
            <a:extLst>
              <a:ext uri="{FF2B5EF4-FFF2-40B4-BE49-F238E27FC236}">
                <a16:creationId xmlns:a16="http://schemas.microsoft.com/office/drawing/2014/main" id="{E45AE433-EDF4-99BA-DA6A-16A8F2D3CA82}"/>
              </a:ext>
            </a:extLst>
          </p:cNvPr>
          <p:cNvSpPr>
            <a:spLocks noGrp="1"/>
          </p:cNvSpPr>
          <p:nvPr>
            <p:ph type="body" sz="quarter" idx="21"/>
          </p:nvPr>
        </p:nvSpPr>
        <p:spPr/>
        <p:txBody>
          <a:bodyPr/>
          <a:lstStyle/>
          <a:p>
            <a:endParaRPr lang="sv-SE"/>
          </a:p>
        </p:txBody>
      </p:sp>
      <p:sp>
        <p:nvSpPr>
          <p:cNvPr id="5" name="Platshållare för text 4">
            <a:extLst>
              <a:ext uri="{FF2B5EF4-FFF2-40B4-BE49-F238E27FC236}">
                <a16:creationId xmlns:a16="http://schemas.microsoft.com/office/drawing/2014/main" id="{DC939F24-A05A-3BB9-CAB1-8B455CBB1BA2}"/>
              </a:ext>
            </a:extLst>
          </p:cNvPr>
          <p:cNvSpPr>
            <a:spLocks noGrp="1"/>
          </p:cNvSpPr>
          <p:nvPr>
            <p:ph type="body" sz="quarter" idx="22"/>
          </p:nvPr>
        </p:nvSpPr>
        <p:spPr/>
        <p:txBody>
          <a:bodyPr/>
          <a:lstStyle/>
          <a:p>
            <a:pPr marL="0" indent="0">
              <a:buNone/>
            </a:pPr>
            <a:r>
              <a:rPr lang="sv-SE" dirty="0"/>
              <a:t>Ansvarar på delegation från Nämnden för arbete och försörjning för:</a:t>
            </a:r>
          </a:p>
          <a:p>
            <a:pPr>
              <a:buFontTx/>
              <a:buChar char="-"/>
            </a:pPr>
            <a:r>
              <a:rPr lang="sv-SE" b="1" dirty="0"/>
              <a:t>Vägen till egen försörjning</a:t>
            </a:r>
          </a:p>
          <a:p>
            <a:pPr lvl="1">
              <a:buFontTx/>
              <a:buChar char="-"/>
            </a:pPr>
            <a:r>
              <a:rPr lang="sv-SE" dirty="0"/>
              <a:t>utredning, utbetalning och uppföljning av ekonomiskt bistånd</a:t>
            </a:r>
          </a:p>
          <a:p>
            <a:pPr lvl="1">
              <a:buFontTx/>
              <a:buChar char="-"/>
            </a:pPr>
            <a:r>
              <a:rPr lang="sv-SE" dirty="0"/>
              <a:t>beslut, planering av kommunala arbetsmarknadsinsatser (som utförs av auktoriserade anordnare inom kundval)</a:t>
            </a:r>
          </a:p>
          <a:p>
            <a:pPr lvl="1">
              <a:buFontTx/>
              <a:buChar char="-"/>
            </a:pPr>
            <a:r>
              <a:rPr lang="sv-SE" dirty="0"/>
              <a:t>flyktingmottagande </a:t>
            </a:r>
          </a:p>
          <a:p>
            <a:pPr lvl="1">
              <a:buFontTx/>
              <a:buChar char="-"/>
            </a:pPr>
            <a:r>
              <a:rPr lang="sv-SE" dirty="0"/>
              <a:t>budget- och skuldrådgivning </a:t>
            </a:r>
          </a:p>
          <a:p>
            <a:pPr lvl="1">
              <a:buFontTx/>
              <a:buChar char="-"/>
            </a:pPr>
            <a:endParaRPr lang="sv-SE" dirty="0"/>
          </a:p>
          <a:p>
            <a:pPr>
              <a:buFontTx/>
              <a:buChar char="-"/>
            </a:pPr>
            <a:r>
              <a:rPr lang="sv-SE" dirty="0"/>
              <a:t>Ensamkommande barn och unga </a:t>
            </a:r>
            <a:r>
              <a:rPr lang="sv-SE" sz="1600" dirty="0"/>
              <a:t>(handläggning sker via Barn- och familjeenheten)</a:t>
            </a:r>
          </a:p>
          <a:p>
            <a:pPr>
              <a:buFontTx/>
              <a:buChar char="-"/>
            </a:pPr>
            <a:r>
              <a:rPr lang="sv-SE" dirty="0"/>
              <a:t>Dödsbohandläggning </a:t>
            </a:r>
            <a:r>
              <a:rPr lang="sv-SE" sz="1600" dirty="0"/>
              <a:t>(handläggning sker via Överförmyndarenheten)</a:t>
            </a:r>
          </a:p>
        </p:txBody>
      </p:sp>
    </p:spTree>
    <p:extLst>
      <p:ext uri="{BB962C8B-B14F-4D97-AF65-F5344CB8AC3E}">
        <p14:creationId xmlns:p14="http://schemas.microsoft.com/office/powerpoint/2010/main" val="40561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750370-38F6-75F6-459C-F9E244F522AF}"/>
              </a:ext>
            </a:extLst>
          </p:cNvPr>
          <p:cNvSpPr>
            <a:spLocks noGrp="1"/>
          </p:cNvSpPr>
          <p:nvPr>
            <p:ph type="title"/>
          </p:nvPr>
        </p:nvSpPr>
        <p:spPr/>
        <p:txBody>
          <a:bodyPr>
            <a:normAutofit/>
          </a:bodyPr>
          <a:lstStyle/>
          <a:p>
            <a:r>
              <a:rPr lang="sv-SE" dirty="0"/>
              <a:t>en väg in? </a:t>
            </a:r>
          </a:p>
        </p:txBody>
      </p:sp>
      <p:sp>
        <p:nvSpPr>
          <p:cNvPr id="3" name="Platshållare för text 2">
            <a:extLst>
              <a:ext uri="{FF2B5EF4-FFF2-40B4-BE49-F238E27FC236}">
                <a16:creationId xmlns:a16="http://schemas.microsoft.com/office/drawing/2014/main" id="{A8CB2366-DB35-08DD-F180-3E6B7FE8A3E3}"/>
              </a:ext>
            </a:extLst>
          </p:cNvPr>
          <p:cNvSpPr>
            <a:spLocks noGrp="1"/>
          </p:cNvSpPr>
          <p:nvPr>
            <p:ph type="body" sz="quarter" idx="13"/>
          </p:nvPr>
        </p:nvSpPr>
        <p:spPr>
          <a:xfrm>
            <a:off x="639792" y="1472882"/>
            <a:ext cx="7965728" cy="4160838"/>
          </a:xfrm>
        </p:spPr>
        <p:txBody>
          <a:bodyPr/>
          <a:lstStyle/>
          <a:p>
            <a:pPr marL="0" indent="0">
              <a:buNone/>
            </a:pPr>
            <a:r>
              <a:rPr lang="sv-SE" sz="2000" b="1" dirty="0">
                <a:latin typeface="Gill Sans MT"/>
                <a:ea typeface="Times New Roman" panose="02020603050405020304" pitchFamily="18" charset="0"/>
                <a:cs typeface="Calibri"/>
              </a:rPr>
              <a:t>Auktorisationsprocess i två steg</a:t>
            </a:r>
          </a:p>
          <a:p>
            <a:pPr marL="0" indent="0">
              <a:buNone/>
            </a:pPr>
            <a:endParaRPr lang="sv-SE" sz="2000" b="1" dirty="0">
              <a:latin typeface="Gill Sans MT"/>
              <a:ea typeface="Times New Roman" panose="02020603050405020304" pitchFamily="18" charset="0"/>
              <a:cs typeface="Calibri"/>
            </a:endParaRPr>
          </a:p>
          <a:p>
            <a:pPr marL="457200" indent="-457200">
              <a:buFont typeface="+mj-lt"/>
              <a:buAutoNum type="arabicPeriod"/>
            </a:pPr>
            <a:r>
              <a:rPr lang="sv-SE" sz="2000" b="1" dirty="0">
                <a:latin typeface="Gill Sans MT"/>
                <a:ea typeface="Times New Roman" panose="02020603050405020304" pitchFamily="18" charset="0"/>
                <a:cs typeface="Calibri"/>
              </a:rPr>
              <a:t>Välkommen in* i Nackas kundval </a:t>
            </a:r>
            <a:r>
              <a:rPr lang="sv-SE" sz="2000" dirty="0">
                <a:latin typeface="Gill Sans MT"/>
                <a:ea typeface="Times New Roman" panose="02020603050405020304" pitchFamily="18" charset="0"/>
                <a:cs typeface="Calibri"/>
              </a:rPr>
              <a:t>via en g</a:t>
            </a:r>
            <a:r>
              <a:rPr lang="sv-SE" sz="2000" dirty="0">
                <a:effectLst/>
                <a:latin typeface="Gill Sans MT"/>
                <a:ea typeface="Times New Roman" panose="02020603050405020304" pitchFamily="18" charset="0"/>
                <a:cs typeface="Calibri"/>
              </a:rPr>
              <a:t>emensam ”</a:t>
            </a:r>
            <a:r>
              <a:rPr lang="sv-SE" sz="2000" dirty="0">
                <a:latin typeface="Gill Sans MT"/>
                <a:ea typeface="Times New Roman" panose="02020603050405020304" pitchFamily="18" charset="0"/>
                <a:cs typeface="Calibri"/>
              </a:rPr>
              <a:t>entré</a:t>
            </a:r>
            <a:r>
              <a:rPr lang="sv-SE" sz="2000" dirty="0">
                <a:effectLst/>
                <a:latin typeface="Gill Sans MT"/>
                <a:ea typeface="Times New Roman" panose="02020603050405020304" pitchFamily="18" charset="0"/>
                <a:cs typeface="Calibri"/>
              </a:rPr>
              <a:t>/tröskel”</a:t>
            </a:r>
          </a:p>
          <a:p>
            <a:pPr lvl="2"/>
            <a:r>
              <a:rPr lang="sv-SE" i="1" dirty="0"/>
              <a:t>I steg 1 ”hel och ren” (sju kontrollpunkter i reglementet) granskas alla (företrädare i samtliga led) som ansöker av samordnad funktion</a:t>
            </a:r>
          </a:p>
          <a:p>
            <a:pPr lvl="2"/>
            <a:r>
              <a:rPr lang="sv-SE" i="1" dirty="0"/>
              <a:t>Uppföljning utifrån steg 1, genomförs en gång per år av samordnad funktion </a:t>
            </a:r>
          </a:p>
          <a:p>
            <a:pPr marL="360000" lvl="2" indent="0">
              <a:buNone/>
            </a:pPr>
            <a:endParaRPr lang="sv-SE" i="1" dirty="0"/>
          </a:p>
          <a:p>
            <a:pPr marL="457200" indent="-457200">
              <a:buFont typeface="+mj-lt"/>
              <a:buAutoNum type="arabicPeriod"/>
            </a:pPr>
            <a:r>
              <a:rPr lang="sv-SE" sz="2000" b="1" dirty="0">
                <a:latin typeface="Gill Sans MT"/>
                <a:ea typeface="Times New Roman" panose="02020603050405020304" pitchFamily="18" charset="0"/>
                <a:cs typeface="Calibri"/>
              </a:rPr>
              <a:t>Välkommen vidare till n</a:t>
            </a:r>
            <a:r>
              <a:rPr lang="sv-SE" sz="2000" b="1" dirty="0">
                <a:effectLst/>
                <a:latin typeface="Gill Sans MT"/>
                <a:ea typeface="Times New Roman" panose="02020603050405020304" pitchFamily="18" charset="0"/>
                <a:cs typeface="Calibri"/>
              </a:rPr>
              <a:t>ästa steg </a:t>
            </a:r>
            <a:r>
              <a:rPr lang="sv-SE" sz="2000" dirty="0">
                <a:effectLst/>
                <a:latin typeface="Gill Sans MT"/>
                <a:ea typeface="Times New Roman" panose="02020603050405020304" pitchFamily="18" charset="0"/>
                <a:cs typeface="Calibri"/>
              </a:rPr>
              <a:t>i auktorisationsprocessen – in till respektive ansvarig enhet</a:t>
            </a:r>
            <a:endParaRPr lang="sv-SE" dirty="0"/>
          </a:p>
          <a:p>
            <a:pPr lvl="2"/>
            <a:r>
              <a:rPr lang="sv-SE" i="1" dirty="0"/>
              <a:t>I steg 2 (20 kontrollpunkter i reglementet inklusive specifika villkor i respektive kundval**) granskas på verksamhetsnivå</a:t>
            </a:r>
          </a:p>
          <a:p>
            <a:pPr lvl="2"/>
            <a:r>
              <a:rPr lang="sv-SE" i="1" dirty="0"/>
              <a:t>Kvalitets- och verksamhetsuppföljning i samtliga kundval utifrån steg 2, genomförs systematiskt och regelbundet av ansvarig enhet och rapporteras till berörd nämnd</a:t>
            </a:r>
          </a:p>
          <a:p>
            <a:pPr marL="0" indent="0">
              <a:buNone/>
            </a:pPr>
            <a:endParaRPr lang="sv-SE" dirty="0"/>
          </a:p>
          <a:p>
            <a:pPr marL="179705" lvl="1" indent="0">
              <a:buNone/>
            </a:pPr>
            <a:r>
              <a:rPr lang="sv-SE" sz="1200" dirty="0"/>
              <a:t>* Via kommunens inköpssystem</a:t>
            </a:r>
          </a:p>
          <a:p>
            <a:pPr marL="179705" lvl="1" indent="0">
              <a:buNone/>
            </a:pPr>
            <a:r>
              <a:rPr lang="sv-SE" sz="1200" dirty="0"/>
              <a:t>**</a:t>
            </a:r>
            <a:r>
              <a:rPr lang="sv-SE" sz="1200" b="1" dirty="0">
                <a:latin typeface="Gill Sans MT"/>
                <a:ea typeface="Times New Roman" panose="02020603050405020304" pitchFamily="18" charset="0"/>
                <a:cs typeface="Calibri"/>
              </a:rPr>
              <a:t>Specifika auktorisationsvillkor</a:t>
            </a:r>
            <a:r>
              <a:rPr lang="sv-SE" sz="1200" dirty="0">
                <a:latin typeface="Gill Sans MT"/>
                <a:ea typeface="Times New Roman" panose="02020603050405020304" pitchFamily="18" charset="0"/>
                <a:cs typeface="Calibri"/>
              </a:rPr>
              <a:t> med mer verksamhetsspecifika krav t.ex. utifrån SoL, </a:t>
            </a:r>
            <a:r>
              <a:rPr lang="sv-SE" sz="1200" dirty="0" err="1">
                <a:latin typeface="Gill Sans MT"/>
                <a:ea typeface="Times New Roman" panose="02020603050405020304" pitchFamily="18" charset="0"/>
                <a:cs typeface="Calibri"/>
              </a:rPr>
              <a:t>SkolL</a:t>
            </a:r>
            <a:r>
              <a:rPr lang="sv-SE" sz="1200" dirty="0">
                <a:latin typeface="Gill Sans MT"/>
                <a:ea typeface="Times New Roman" panose="02020603050405020304" pitchFamily="18" charset="0"/>
                <a:cs typeface="Calibri"/>
              </a:rPr>
              <a:t> eller annan lagstiftning samt </a:t>
            </a:r>
            <a:r>
              <a:rPr lang="sv-SE" sz="1200" dirty="0">
                <a:ea typeface="Times New Roman" panose="02020603050405020304" pitchFamily="18" charset="0"/>
                <a:cs typeface="Calibri"/>
              </a:rPr>
              <a:t>respektive kundvals </a:t>
            </a:r>
            <a:r>
              <a:rPr lang="sv-SE" sz="1200" dirty="0">
                <a:latin typeface="Gill Sans MT"/>
                <a:ea typeface="Times New Roman" panose="02020603050405020304" pitchFamily="18" charset="0"/>
                <a:cs typeface="Calibri"/>
              </a:rPr>
              <a:t>behov. </a:t>
            </a:r>
            <a:r>
              <a:rPr lang="sv-SE" sz="1200" dirty="0">
                <a:latin typeface="Gill Sans MT"/>
                <a:cs typeface="Calibri"/>
              </a:rPr>
              <a:t>Granskning och riskbedömning av anordnarens kompetens, erfarenhet, kapacitet, ledning, styrning och systematiskt kvalitetsarbete m.m. </a:t>
            </a:r>
          </a:p>
          <a:p>
            <a:endParaRPr lang="sv-SE" dirty="0"/>
          </a:p>
        </p:txBody>
      </p:sp>
      <p:sp>
        <p:nvSpPr>
          <p:cNvPr id="5" name="textruta 4">
            <a:extLst>
              <a:ext uri="{FF2B5EF4-FFF2-40B4-BE49-F238E27FC236}">
                <a16:creationId xmlns:a16="http://schemas.microsoft.com/office/drawing/2014/main" id="{B6AF55EE-7946-7130-521C-48029315D378}"/>
              </a:ext>
            </a:extLst>
          </p:cNvPr>
          <p:cNvSpPr txBox="1"/>
          <p:nvPr/>
        </p:nvSpPr>
        <p:spPr>
          <a:xfrm rot="1394486">
            <a:off x="7952372" y="617880"/>
            <a:ext cx="3225519" cy="2031325"/>
          </a:xfrm>
          <a:prstGeom prst="rect">
            <a:avLst/>
          </a:prstGeom>
          <a:noFill/>
        </p:spPr>
        <p:txBody>
          <a:bodyPr wrap="square">
            <a:spAutoFit/>
          </a:bodyPr>
          <a:lstStyle/>
          <a:p>
            <a:r>
              <a:rPr lang="sv-SE" dirty="0">
                <a:solidFill>
                  <a:schemeClr val="bg2">
                    <a:lumMod val="50000"/>
                  </a:schemeClr>
                </a:solidFill>
              </a:rPr>
              <a:t>Inom en snar framtid…</a:t>
            </a:r>
          </a:p>
          <a:p>
            <a:pPr marL="285750" indent="-285750">
              <a:buFont typeface="Arial" panose="020B0604020202020204" pitchFamily="34" charset="0"/>
              <a:buChar char="•"/>
            </a:pPr>
            <a:r>
              <a:rPr lang="sv-SE" i="1" dirty="0">
                <a:solidFill>
                  <a:schemeClr val="bg2">
                    <a:lumMod val="50000"/>
                  </a:schemeClr>
                </a:solidFill>
              </a:rPr>
              <a:t>Steg 1 automatiseras</a:t>
            </a:r>
          </a:p>
          <a:p>
            <a:pPr marL="285750" indent="-285750">
              <a:buFont typeface="Arial" panose="020B0604020202020204" pitchFamily="34" charset="0"/>
              <a:buChar char="•"/>
            </a:pPr>
            <a:r>
              <a:rPr lang="sv-SE" i="1" dirty="0">
                <a:solidFill>
                  <a:schemeClr val="bg2">
                    <a:lumMod val="50000"/>
                  </a:schemeClr>
                </a:solidFill>
              </a:rPr>
              <a:t>Automatiserad faktureringsprocess för kundvalen m.m.</a:t>
            </a:r>
          </a:p>
          <a:p>
            <a:pPr marL="285750" indent="-285750">
              <a:buFont typeface="Arial" panose="020B0604020202020204" pitchFamily="34" charset="0"/>
              <a:buChar char="•"/>
            </a:pPr>
            <a:r>
              <a:rPr lang="sv-SE" i="1" dirty="0">
                <a:solidFill>
                  <a:schemeClr val="bg2">
                    <a:lumMod val="50000"/>
                  </a:schemeClr>
                </a:solidFill>
              </a:rPr>
              <a:t>En väg ut</a:t>
            </a:r>
          </a:p>
          <a:p>
            <a:pPr marL="285750" indent="-285750">
              <a:buFont typeface="Arial" panose="020B0604020202020204" pitchFamily="34" charset="0"/>
              <a:buChar char="•"/>
            </a:pPr>
            <a:r>
              <a:rPr lang="sv-SE" i="1" dirty="0">
                <a:solidFill>
                  <a:schemeClr val="bg2">
                    <a:lumMod val="50000"/>
                  </a:schemeClr>
                </a:solidFill>
              </a:rPr>
              <a:t>Inget bistånd utan besök</a:t>
            </a:r>
          </a:p>
        </p:txBody>
      </p:sp>
    </p:spTree>
    <p:extLst>
      <p:ext uri="{BB962C8B-B14F-4D97-AF65-F5344CB8AC3E}">
        <p14:creationId xmlns:p14="http://schemas.microsoft.com/office/powerpoint/2010/main" val="266324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83BEB7-9F50-FB11-A6D5-7761A1837818}"/>
              </a:ext>
            </a:extLst>
          </p:cNvPr>
          <p:cNvSpPr>
            <a:spLocks noGrp="1"/>
          </p:cNvSpPr>
          <p:nvPr>
            <p:ph type="title"/>
          </p:nvPr>
        </p:nvSpPr>
        <p:spPr/>
        <p:txBody>
          <a:bodyPr/>
          <a:lstStyle/>
          <a:p>
            <a:r>
              <a:rPr lang="sv-SE"/>
              <a:t>mina </a:t>
            </a:r>
            <a:r>
              <a:rPr lang="sv-SE" dirty="0"/>
              <a:t>viktigaste medskick</a:t>
            </a:r>
          </a:p>
        </p:txBody>
      </p:sp>
      <p:sp>
        <p:nvSpPr>
          <p:cNvPr id="3" name="Platshållare för text 2">
            <a:extLst>
              <a:ext uri="{FF2B5EF4-FFF2-40B4-BE49-F238E27FC236}">
                <a16:creationId xmlns:a16="http://schemas.microsoft.com/office/drawing/2014/main" id="{EE06F589-48EC-BAF3-847C-B1E822BCF18D}"/>
              </a:ext>
            </a:extLst>
          </p:cNvPr>
          <p:cNvSpPr>
            <a:spLocks noGrp="1"/>
          </p:cNvSpPr>
          <p:nvPr>
            <p:ph type="body" sz="quarter" idx="13"/>
          </p:nvPr>
        </p:nvSpPr>
        <p:spPr>
          <a:xfrm>
            <a:off x="639764" y="1808162"/>
            <a:ext cx="8138476" cy="4160838"/>
          </a:xfrm>
        </p:spPr>
        <p:txBody>
          <a:bodyPr/>
          <a:lstStyle/>
          <a:p>
            <a:r>
              <a:rPr lang="sv-SE" b="1" dirty="0"/>
              <a:t>Var medveten</a:t>
            </a:r>
            <a:r>
              <a:rPr lang="sv-SE" dirty="0"/>
              <a:t>, inte naiv</a:t>
            </a:r>
          </a:p>
          <a:p>
            <a:pPr lvl="1"/>
            <a:r>
              <a:rPr lang="sv-SE" dirty="0"/>
              <a:t>Lita lite lagom… </a:t>
            </a:r>
          </a:p>
          <a:p>
            <a:pPr lvl="1"/>
            <a:r>
              <a:rPr lang="sv-SE" dirty="0"/>
              <a:t>Tänk om – från tillitsbaserat till </a:t>
            </a:r>
            <a:r>
              <a:rPr lang="sv-SE" b="1" dirty="0"/>
              <a:t>riskbaserat </a:t>
            </a:r>
            <a:r>
              <a:rPr lang="sv-SE" dirty="0"/>
              <a:t>förhållningssätt/arbetssätt</a:t>
            </a:r>
          </a:p>
          <a:p>
            <a:pPr lvl="1"/>
            <a:endParaRPr lang="sv-SE" dirty="0"/>
          </a:p>
          <a:p>
            <a:pPr marL="180000" lvl="1">
              <a:spcBef>
                <a:spcPts val="1000"/>
              </a:spcBef>
              <a:buFont typeface="Arial" panose="020B0604020202020204" pitchFamily="34" charset="0"/>
              <a:buChar char="•"/>
            </a:pPr>
            <a:r>
              <a:rPr lang="sv-SE" sz="2000" b="1" dirty="0"/>
              <a:t>Arbeta </a:t>
            </a:r>
            <a:r>
              <a:rPr lang="sv-SE" sz="2000" dirty="0"/>
              <a:t>fokuserat och strukturerat </a:t>
            </a:r>
            <a:r>
              <a:rPr lang="sv-SE" sz="2000" b="1" dirty="0"/>
              <a:t>på alla fronter</a:t>
            </a:r>
          </a:p>
          <a:p>
            <a:pPr lvl="1"/>
            <a:r>
              <a:rPr lang="sv-SE" dirty="0"/>
              <a:t>D.v.s. leta, upptäck och utred fel och brott både avseende kunder (klienter/brukare/sökande), leverantörer och medarbetare. Jobba i befintliga strukturer, identifiera verksamhetens risker och stärk kontrollen. </a:t>
            </a:r>
          </a:p>
          <a:p>
            <a:pPr lvl="1"/>
            <a:r>
              <a:rPr lang="sv-SE" dirty="0"/>
              <a:t>T.ex. skriv in välfärdsbrottslighetsperspektivet i styrande dokument, skapa förståelse genom kunskapshöjande insatser, regelbundna utbildningar, </a:t>
            </a:r>
            <a:r>
              <a:rPr lang="sv-SE" dirty="0" err="1"/>
              <a:t>case</a:t>
            </a:r>
            <a:r>
              <a:rPr lang="sv-SE" dirty="0"/>
              <a:t>- och scenarioövningar, stående punkt på enhetsmöten, lyft frågan i medarbetarsamtal och i leverantörsdialoger/uppföljningar. Omvärldspana och lär av andra. </a:t>
            </a:r>
          </a:p>
          <a:p>
            <a:pPr marL="360000" lvl="2">
              <a:spcBef>
                <a:spcPts val="1000"/>
              </a:spcBef>
              <a:buFont typeface="Arial" panose="020B0604020202020204" pitchFamily="34" charset="0"/>
              <a:buChar char="•"/>
            </a:pPr>
            <a:endParaRPr lang="sv-SE" sz="1800" dirty="0"/>
          </a:p>
          <a:p>
            <a:pPr marL="180000" lvl="2">
              <a:spcBef>
                <a:spcPts val="1000"/>
              </a:spcBef>
              <a:buFont typeface="Arial" panose="020B0604020202020204" pitchFamily="34" charset="0"/>
              <a:buChar char="•"/>
            </a:pPr>
            <a:r>
              <a:rPr lang="sv-SE" sz="2000" b="1" dirty="0"/>
              <a:t>Vänta inte</a:t>
            </a:r>
          </a:p>
          <a:p>
            <a:pPr lvl="1"/>
            <a:r>
              <a:rPr lang="sv-SE" dirty="0"/>
              <a:t>Starta arbetet idag, om du inte redan gjort det. Du behöver inte uppfinna hjulet själv. </a:t>
            </a:r>
          </a:p>
          <a:p>
            <a:pPr lvl="1"/>
            <a:r>
              <a:rPr lang="sv-SE" dirty="0"/>
              <a:t>Samverka internt och externt. Omvärldspana och lär av andra. </a:t>
            </a:r>
          </a:p>
          <a:p>
            <a:pPr lvl="1"/>
            <a:endParaRPr lang="sv-SE" dirty="0"/>
          </a:p>
          <a:p>
            <a:pPr lvl="1"/>
            <a:endParaRPr lang="sv-SE" dirty="0"/>
          </a:p>
          <a:p>
            <a:pPr lvl="1"/>
            <a:endParaRPr lang="sv-SE" dirty="0"/>
          </a:p>
          <a:p>
            <a:pPr lvl="1"/>
            <a:endParaRPr lang="sv-SE" dirty="0"/>
          </a:p>
          <a:p>
            <a:pPr lvl="1"/>
            <a:endParaRPr lang="sv-SE" dirty="0"/>
          </a:p>
          <a:p>
            <a:pPr lvl="1"/>
            <a:endParaRPr lang="sv-SE" dirty="0"/>
          </a:p>
          <a:p>
            <a:pPr lvl="1"/>
            <a:endParaRPr lang="sv-SE" dirty="0"/>
          </a:p>
          <a:p>
            <a:pPr lvl="1"/>
            <a:endParaRPr lang="sv-SE" dirty="0"/>
          </a:p>
        </p:txBody>
      </p:sp>
    </p:spTree>
    <p:extLst>
      <p:ext uri="{BB962C8B-B14F-4D97-AF65-F5344CB8AC3E}">
        <p14:creationId xmlns:p14="http://schemas.microsoft.com/office/powerpoint/2010/main" val="58526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56A60B-BCAA-62A9-9C4C-1C3AB1802B10}"/>
              </a:ext>
            </a:extLst>
          </p:cNvPr>
          <p:cNvSpPr>
            <a:spLocks noGrp="1"/>
          </p:cNvSpPr>
          <p:nvPr>
            <p:ph type="title"/>
          </p:nvPr>
        </p:nvSpPr>
        <p:spPr>
          <a:xfrm>
            <a:off x="2095499" y="4505104"/>
            <a:ext cx="4000501" cy="365125"/>
          </a:xfrm>
        </p:spPr>
        <p:txBody>
          <a:bodyPr/>
          <a:lstStyle/>
          <a:p>
            <a:r>
              <a:rPr lang="sv-SE" dirty="0"/>
              <a:t>Pia stark</a:t>
            </a:r>
          </a:p>
        </p:txBody>
      </p:sp>
      <p:sp>
        <p:nvSpPr>
          <p:cNvPr id="3" name="Platshållare för text 2">
            <a:extLst>
              <a:ext uri="{FF2B5EF4-FFF2-40B4-BE49-F238E27FC236}">
                <a16:creationId xmlns:a16="http://schemas.microsoft.com/office/drawing/2014/main" id="{DACAC06D-37CB-6C53-0ABE-B864D8FBBCDE}"/>
              </a:ext>
            </a:extLst>
          </p:cNvPr>
          <p:cNvSpPr>
            <a:spLocks noGrp="1"/>
          </p:cNvSpPr>
          <p:nvPr>
            <p:ph type="body" sz="quarter" idx="13"/>
          </p:nvPr>
        </p:nvSpPr>
        <p:spPr>
          <a:xfrm>
            <a:off x="2095498" y="4917753"/>
            <a:ext cx="4000499" cy="438150"/>
          </a:xfrm>
        </p:spPr>
        <p:txBody>
          <a:bodyPr/>
          <a:lstStyle/>
          <a:p>
            <a:r>
              <a:rPr lang="sv-SE" dirty="0"/>
              <a:t>pia.stark@nacka.se</a:t>
            </a:r>
          </a:p>
        </p:txBody>
      </p:sp>
      <p:sp>
        <p:nvSpPr>
          <p:cNvPr id="4" name="Platshållare för text 3">
            <a:extLst>
              <a:ext uri="{FF2B5EF4-FFF2-40B4-BE49-F238E27FC236}">
                <a16:creationId xmlns:a16="http://schemas.microsoft.com/office/drawing/2014/main" id="{05AFE50D-3111-32B3-A74B-5662661265C1}"/>
              </a:ext>
            </a:extLst>
          </p:cNvPr>
          <p:cNvSpPr>
            <a:spLocks noGrp="1"/>
          </p:cNvSpPr>
          <p:nvPr>
            <p:ph type="body" sz="quarter" idx="14"/>
          </p:nvPr>
        </p:nvSpPr>
        <p:spPr>
          <a:xfrm>
            <a:off x="2095499" y="5403427"/>
            <a:ext cx="4000500" cy="438150"/>
          </a:xfrm>
        </p:spPr>
        <p:txBody>
          <a:bodyPr/>
          <a:lstStyle/>
          <a:p>
            <a:r>
              <a:rPr lang="sv-SE" dirty="0"/>
              <a:t>070-431 89 83</a:t>
            </a:r>
          </a:p>
        </p:txBody>
      </p:sp>
      <p:pic>
        <p:nvPicPr>
          <p:cNvPr id="9" name="Platshållare för bild 8" descr="En bild som visar Människoansikte, person, leende, klädsel&#10;&#10;AI-genererat innehåll kan vara felaktigt.">
            <a:extLst>
              <a:ext uri="{FF2B5EF4-FFF2-40B4-BE49-F238E27FC236}">
                <a16:creationId xmlns:a16="http://schemas.microsoft.com/office/drawing/2014/main" id="{62C277F7-737F-229B-10F6-052890C16C4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864" r="7864"/>
          <a:stretch>
            <a:fillRect/>
          </a:stretch>
        </p:blipFill>
        <p:spPr>
          <a:xfrm>
            <a:off x="464896" y="4505103"/>
            <a:ext cx="1332000" cy="1980000"/>
          </a:xfrm>
        </p:spPr>
      </p:pic>
      <p:sp>
        <p:nvSpPr>
          <p:cNvPr id="12" name="Rubrik 1">
            <a:extLst>
              <a:ext uri="{FF2B5EF4-FFF2-40B4-BE49-F238E27FC236}">
                <a16:creationId xmlns:a16="http://schemas.microsoft.com/office/drawing/2014/main" id="{EF211D03-3C11-2DCB-D729-1095DE7314F9}"/>
              </a:ext>
            </a:extLst>
          </p:cNvPr>
          <p:cNvSpPr txBox="1">
            <a:spLocks/>
          </p:cNvSpPr>
          <p:nvPr/>
        </p:nvSpPr>
        <p:spPr>
          <a:xfrm>
            <a:off x="724853" y="533842"/>
            <a:ext cx="7764433" cy="1133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000" b="1" kern="1200" cap="all" baseline="0">
                <a:solidFill>
                  <a:schemeClr val="tx1"/>
                </a:solidFill>
                <a:latin typeface="+mj-lt"/>
                <a:ea typeface="+mj-ea"/>
                <a:cs typeface="+mj-cs"/>
              </a:defRPr>
            </a:lvl1pPr>
          </a:lstStyle>
          <a:p>
            <a:pPr algn="ctr"/>
            <a:r>
              <a:rPr lang="sv-SE" sz="4200" b="0" dirty="0"/>
              <a:t>Tack för ordet!</a:t>
            </a:r>
            <a:br>
              <a:rPr lang="sv-SE" sz="4200" b="0" dirty="0"/>
            </a:br>
            <a:r>
              <a:rPr lang="sv-SE" sz="4200" b="0" dirty="0"/>
              <a:t>Frågor?  </a:t>
            </a:r>
          </a:p>
        </p:txBody>
      </p:sp>
    </p:spTree>
    <p:extLst>
      <p:ext uri="{BB962C8B-B14F-4D97-AF65-F5344CB8AC3E}">
        <p14:creationId xmlns:p14="http://schemas.microsoft.com/office/powerpoint/2010/main" val="103001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1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9E4143-F110-B7D7-013A-C7533441CCAF}"/>
              </a:ext>
            </a:extLst>
          </p:cNvPr>
          <p:cNvSpPr>
            <a:spLocks noGrp="1"/>
          </p:cNvSpPr>
          <p:nvPr>
            <p:ph type="title"/>
          </p:nvPr>
        </p:nvSpPr>
        <p:spPr/>
        <p:txBody>
          <a:bodyPr>
            <a:normAutofit fontScale="90000"/>
          </a:bodyPr>
          <a:lstStyle/>
          <a:p>
            <a:r>
              <a:rPr lang="sv-SE" dirty="0"/>
              <a:t>Kvalitets- och säkerhetssamordnare</a:t>
            </a:r>
          </a:p>
        </p:txBody>
      </p:sp>
      <p:sp>
        <p:nvSpPr>
          <p:cNvPr id="3" name="Platshållare för text 2">
            <a:extLst>
              <a:ext uri="{FF2B5EF4-FFF2-40B4-BE49-F238E27FC236}">
                <a16:creationId xmlns:a16="http://schemas.microsoft.com/office/drawing/2014/main" id="{B724D3E0-246E-0E6B-B9E1-AFA0C6DD93DD}"/>
              </a:ext>
            </a:extLst>
          </p:cNvPr>
          <p:cNvSpPr>
            <a:spLocks noGrp="1"/>
          </p:cNvSpPr>
          <p:nvPr>
            <p:ph type="body" sz="quarter" idx="13"/>
          </p:nvPr>
        </p:nvSpPr>
        <p:spPr/>
        <p:txBody>
          <a:bodyPr/>
          <a:lstStyle/>
          <a:p>
            <a:r>
              <a:rPr lang="sv-SE" dirty="0"/>
              <a:t>Ansvarar för arbetet på enheten kring välfärdsbrottslighet samt kris/beredskap</a:t>
            </a:r>
          </a:p>
          <a:p>
            <a:r>
              <a:rPr lang="sv-SE" dirty="0"/>
              <a:t>Samverkar med säkerhetsstaben i kommunen</a:t>
            </a:r>
          </a:p>
          <a:p>
            <a:r>
              <a:rPr lang="sv-SE" dirty="0"/>
              <a:t>Samverkar med liknande funktioner i andra kommuner </a:t>
            </a:r>
          </a:p>
          <a:p>
            <a:r>
              <a:rPr lang="sv-SE" dirty="0"/>
              <a:t>Samverkar med FUT-handläggare i syfte att upptäcka mönster och trender som är kopplade till välfärdsbrottslighet och fusk</a:t>
            </a:r>
          </a:p>
          <a:p>
            <a:r>
              <a:rPr lang="sv-SE" dirty="0"/>
              <a:t>Samverkar med granskande socialsekreterare, i syfte att upptäcka mönster och trender som är kopplade till välfärdsbrottslighet och fusk</a:t>
            </a:r>
          </a:p>
          <a:p>
            <a:r>
              <a:rPr lang="sv-SE" dirty="0"/>
              <a:t>Analyserar information och föreslår förbättringar i verksamheten för att motverka och förebygga välfärdsbrottslighet</a:t>
            </a:r>
          </a:p>
          <a:p>
            <a:r>
              <a:rPr lang="sv-SE" dirty="0"/>
              <a:t>Omvärldsbevakning</a:t>
            </a:r>
          </a:p>
          <a:p>
            <a:r>
              <a:rPr lang="sv-SE" dirty="0"/>
              <a:t>Utreder interna avvikelser och Lex Sarah</a:t>
            </a:r>
          </a:p>
          <a:p>
            <a:endParaRPr lang="sv-SE" dirty="0"/>
          </a:p>
          <a:p>
            <a:endParaRPr lang="sv-SE" dirty="0"/>
          </a:p>
          <a:p>
            <a:pPr marL="0" indent="0">
              <a:buNone/>
            </a:pPr>
            <a:endParaRPr lang="sv-SE" dirty="0"/>
          </a:p>
        </p:txBody>
      </p:sp>
    </p:spTree>
    <p:extLst>
      <p:ext uri="{BB962C8B-B14F-4D97-AF65-F5344CB8AC3E}">
        <p14:creationId xmlns:p14="http://schemas.microsoft.com/office/powerpoint/2010/main" val="159139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65472ACE-3724-39B8-E376-1CEC378C48CC}"/>
              </a:ext>
            </a:extLst>
          </p:cNvPr>
          <p:cNvPicPr>
            <a:picLocks noGrp="1"/>
          </p:cNvPicPr>
          <p:nvPr>
            <p:ph type="pic" idx="17"/>
          </p:nvPr>
        </p:nvPicPr>
        <p:blipFill>
          <a:blip r:embed="rId3">
            <a:extLst>
              <a:ext uri="{28A0092B-C50C-407E-A947-70E740481C1C}">
                <a14:useLocalDpi xmlns:a14="http://schemas.microsoft.com/office/drawing/2010/main" val="0"/>
              </a:ext>
            </a:extLst>
          </a:blip>
          <a:srcRect t="9" b="9"/>
          <a:stretch>
            <a:fillRect/>
          </a:stretch>
        </p:blipFill>
        <p:spPr/>
      </p:pic>
      <p:sp>
        <p:nvSpPr>
          <p:cNvPr id="3" name="Rubrik 2">
            <a:extLst>
              <a:ext uri="{FF2B5EF4-FFF2-40B4-BE49-F238E27FC236}">
                <a16:creationId xmlns:a16="http://schemas.microsoft.com/office/drawing/2014/main" id="{3C022243-BF7F-C256-EF14-3502AE3B3F01}"/>
              </a:ext>
            </a:extLst>
          </p:cNvPr>
          <p:cNvSpPr>
            <a:spLocks noGrp="1"/>
          </p:cNvSpPr>
          <p:nvPr>
            <p:ph type="title"/>
          </p:nvPr>
        </p:nvSpPr>
        <p:spPr/>
        <p:txBody>
          <a:bodyPr/>
          <a:lstStyle/>
          <a:p>
            <a:r>
              <a:rPr lang="sv-SE" dirty="0"/>
              <a:t>Välfärdsbrott?</a:t>
            </a:r>
          </a:p>
        </p:txBody>
      </p:sp>
      <p:pic>
        <p:nvPicPr>
          <p:cNvPr id="1028" name="Picture 4" descr="Vi är fortfarande en trygg kommun” - Vårt Luleå">
            <a:extLst>
              <a:ext uri="{FF2B5EF4-FFF2-40B4-BE49-F238E27FC236}">
                <a16:creationId xmlns:a16="http://schemas.microsoft.com/office/drawing/2014/main" id="{BAF74659-A6EF-D3B6-178D-B880C8C63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000" y="0"/>
            <a:ext cx="604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text 3">
            <a:extLst>
              <a:ext uri="{FF2B5EF4-FFF2-40B4-BE49-F238E27FC236}">
                <a16:creationId xmlns:a16="http://schemas.microsoft.com/office/drawing/2014/main" id="{336EF8CF-92E8-50FA-0090-E8E7486FC231}"/>
              </a:ext>
            </a:extLst>
          </p:cNvPr>
          <p:cNvSpPr>
            <a:spLocks noGrp="1"/>
          </p:cNvSpPr>
          <p:nvPr>
            <p:ph type="body" sz="quarter" idx="21"/>
          </p:nvPr>
        </p:nvSpPr>
        <p:spPr/>
        <p:txBody>
          <a:bodyPr/>
          <a:lstStyle/>
          <a:p>
            <a:endParaRPr lang="sv-SE"/>
          </a:p>
        </p:txBody>
      </p:sp>
      <p:sp>
        <p:nvSpPr>
          <p:cNvPr id="5" name="Platshållare för text 4">
            <a:extLst>
              <a:ext uri="{FF2B5EF4-FFF2-40B4-BE49-F238E27FC236}">
                <a16:creationId xmlns:a16="http://schemas.microsoft.com/office/drawing/2014/main" id="{C4AF4886-DF53-0E8C-4A92-5CB6A20922AF}"/>
              </a:ext>
            </a:extLst>
          </p:cNvPr>
          <p:cNvSpPr>
            <a:spLocks noGrp="1"/>
          </p:cNvSpPr>
          <p:nvPr>
            <p:ph type="body" sz="quarter" idx="22"/>
          </p:nvPr>
        </p:nvSpPr>
        <p:spPr>
          <a:xfrm>
            <a:off x="639793" y="1633875"/>
            <a:ext cx="5233470" cy="3975100"/>
          </a:xfrm>
        </p:spPr>
        <p:txBody>
          <a:bodyPr/>
          <a:lstStyle/>
          <a:p>
            <a:r>
              <a:rPr lang="sv-SE" dirty="0"/>
              <a:t>Ingen nationell definition</a:t>
            </a:r>
          </a:p>
          <a:p>
            <a:endParaRPr lang="sv-SE" dirty="0"/>
          </a:p>
          <a:p>
            <a:r>
              <a:rPr lang="sv-SE" dirty="0"/>
              <a:t>SKR:s definition: </a:t>
            </a:r>
          </a:p>
          <a:p>
            <a:pPr lvl="1"/>
            <a:r>
              <a:rPr lang="sv-SE" i="1" dirty="0"/>
              <a:t>”När en extern aktör – företag eller privatperson – otillbörligen utnyttjar kommunala eller regionala medel för egen vinning.”</a:t>
            </a:r>
          </a:p>
          <a:p>
            <a:pPr lvl="1"/>
            <a:endParaRPr lang="sv-SE" dirty="0"/>
          </a:p>
          <a:p>
            <a:pPr marL="180000" lvl="1">
              <a:spcBef>
                <a:spcPts val="1000"/>
              </a:spcBef>
              <a:buFont typeface="Arial" panose="020B0604020202020204" pitchFamily="34" charset="0"/>
              <a:buChar char="•"/>
            </a:pPr>
            <a:r>
              <a:rPr lang="sv-SE" sz="2000" dirty="0"/>
              <a:t>Vårt arbete utgår ifrån:</a:t>
            </a:r>
          </a:p>
          <a:p>
            <a:pPr lvl="1"/>
            <a:r>
              <a:rPr lang="sv-SE" dirty="0"/>
              <a:t>När en av nämndens kunder eller leverantörer genom felaktiga uppgifter försöker erhålla bistånd eller ersättning (helt eller delvis) hen/man inte är berättigad till.</a:t>
            </a:r>
          </a:p>
          <a:p>
            <a:pPr lvl="1"/>
            <a:endParaRPr lang="sv-SE" dirty="0"/>
          </a:p>
          <a:p>
            <a:pPr lvl="1"/>
            <a:r>
              <a:rPr lang="sv-SE" dirty="0"/>
              <a:t>Otillåten påverkan (arbetsmiljöfråga)</a:t>
            </a:r>
          </a:p>
          <a:p>
            <a:pPr lvl="2"/>
            <a:r>
              <a:rPr lang="sv-SE" dirty="0"/>
              <a:t>Hot, våld, trakasserier och korruption</a:t>
            </a:r>
          </a:p>
        </p:txBody>
      </p:sp>
    </p:spTree>
    <p:extLst>
      <p:ext uri="{BB962C8B-B14F-4D97-AF65-F5344CB8AC3E}">
        <p14:creationId xmlns:p14="http://schemas.microsoft.com/office/powerpoint/2010/main" val="96092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0B1867-E91C-5F74-F3ED-F07EFA43D412}"/>
              </a:ext>
            </a:extLst>
          </p:cNvPr>
          <p:cNvSpPr>
            <a:spLocks noGrp="1"/>
          </p:cNvSpPr>
          <p:nvPr>
            <p:ph type="title"/>
          </p:nvPr>
        </p:nvSpPr>
        <p:spPr/>
        <p:txBody>
          <a:bodyPr>
            <a:normAutofit fontScale="90000"/>
          </a:bodyPr>
          <a:lstStyle/>
          <a:p>
            <a:r>
              <a:rPr lang="sv-SE" dirty="0"/>
              <a:t>Vi arbetar fokuserat för att upptäcka fel och brott</a:t>
            </a:r>
          </a:p>
        </p:txBody>
      </p:sp>
      <p:sp>
        <p:nvSpPr>
          <p:cNvPr id="3" name="Platshållare för text 2">
            <a:extLst>
              <a:ext uri="{FF2B5EF4-FFF2-40B4-BE49-F238E27FC236}">
                <a16:creationId xmlns:a16="http://schemas.microsoft.com/office/drawing/2014/main" id="{2344919D-B7F0-372F-0E6A-2015017FB027}"/>
              </a:ext>
            </a:extLst>
          </p:cNvPr>
          <p:cNvSpPr>
            <a:spLocks noGrp="1"/>
          </p:cNvSpPr>
          <p:nvPr>
            <p:ph type="body" sz="quarter" idx="13"/>
          </p:nvPr>
        </p:nvSpPr>
        <p:spPr>
          <a:xfrm>
            <a:off x="639792" y="1633542"/>
            <a:ext cx="8703019" cy="4160838"/>
          </a:xfrm>
        </p:spPr>
        <p:txBody>
          <a:bodyPr/>
          <a:lstStyle/>
          <a:p>
            <a:r>
              <a:rPr lang="sv-SE" sz="1600" dirty="0"/>
              <a:t>Två socialsekreterare (FUT-handläggare) är specialiserade på att </a:t>
            </a:r>
            <a:r>
              <a:rPr lang="sv-SE" sz="1600" b="1" dirty="0"/>
              <a:t>utreda felaktiga utbetalningar</a:t>
            </a:r>
            <a:r>
              <a:rPr lang="sv-SE" sz="1600" dirty="0"/>
              <a:t> och hantera </a:t>
            </a:r>
            <a:r>
              <a:rPr lang="sv-SE" sz="1600" b="1" dirty="0"/>
              <a:t>återkrav</a:t>
            </a:r>
            <a:r>
              <a:rPr lang="sv-SE" sz="1600" dirty="0"/>
              <a:t>. Handläggarna samverkar med andra FUT-handläggare i olika nätverk både inom Stockholmsområdet och nationellt.</a:t>
            </a:r>
          </a:p>
          <a:p>
            <a:r>
              <a:rPr lang="sv-SE" sz="1600" dirty="0"/>
              <a:t>Vi genomför även </a:t>
            </a:r>
            <a:r>
              <a:rPr lang="sv-SE" sz="1600" b="1" dirty="0"/>
              <a:t>hembesök</a:t>
            </a:r>
            <a:r>
              <a:rPr lang="sv-SE" sz="1600" dirty="0"/>
              <a:t> vid nyansökan, misstanke om fusk/brottslighet eller vid oklarheter kring boende eller kommuntillhörighet. </a:t>
            </a:r>
          </a:p>
          <a:p>
            <a:r>
              <a:rPr lang="sv-SE" sz="1600" dirty="0"/>
              <a:t>En </a:t>
            </a:r>
            <a:r>
              <a:rPr lang="sv-SE" sz="1600" b="1" dirty="0"/>
              <a:t>granskande socialsekreterare </a:t>
            </a:r>
            <a:r>
              <a:rPr lang="sv-SE" sz="1600" dirty="0"/>
              <a:t>granskar månatligen slumpmässigt valda kunder mer utförligt utöver ordinarie handläggares utredningar.</a:t>
            </a:r>
          </a:p>
          <a:p>
            <a:r>
              <a:rPr lang="sv-SE" sz="1600" b="1" dirty="0"/>
              <a:t>Kvalitets- och säkerhetssamordnare, </a:t>
            </a:r>
            <a:r>
              <a:rPr lang="sv-SE" sz="1600" dirty="0"/>
              <a:t>tillika Lex Sarahsamordnare, samverkar med ovan nämnda funktioner för att få en </a:t>
            </a:r>
            <a:r>
              <a:rPr lang="sv-SE" sz="1600" b="1" dirty="0"/>
              <a:t>överblick, kartlägga och analysera </a:t>
            </a:r>
            <a:r>
              <a:rPr lang="sv-SE" sz="1600" dirty="0"/>
              <a:t>hur fel och brottslighet ser ut (trender och mönster). </a:t>
            </a:r>
          </a:p>
          <a:p>
            <a:r>
              <a:rPr lang="sv-SE" sz="1600" dirty="0"/>
              <a:t>Upphandlad </a:t>
            </a:r>
            <a:r>
              <a:rPr lang="sv-SE" sz="1600" b="1" dirty="0"/>
              <a:t>förtroendetandläkare</a:t>
            </a:r>
            <a:r>
              <a:rPr lang="sv-SE" sz="1600" dirty="0"/>
              <a:t> för objektiv bedömning av inkomna kostnadsförslag på nödvändig tandvård.</a:t>
            </a:r>
          </a:p>
          <a:p>
            <a:r>
              <a:rPr lang="sv-SE" sz="1600" dirty="0"/>
              <a:t>Upphandlad </a:t>
            </a:r>
            <a:r>
              <a:rPr lang="sv-SE" sz="1600" b="1" dirty="0"/>
              <a:t>förtroendeläkare</a:t>
            </a:r>
            <a:r>
              <a:rPr lang="sv-SE" sz="1600" dirty="0"/>
              <a:t> för granskning av läkarintyg samt rådgivning till handläggare.</a:t>
            </a:r>
          </a:p>
          <a:p>
            <a:r>
              <a:rPr lang="sv-SE" sz="1600" dirty="0"/>
              <a:t>Systematiska och regelbundna </a:t>
            </a:r>
            <a:r>
              <a:rPr lang="sv-SE" sz="1600" b="1" dirty="0"/>
              <a:t>kvalitets- och verksamhetsuppföljningar </a:t>
            </a:r>
            <a:r>
              <a:rPr lang="sv-SE" sz="1600" dirty="0"/>
              <a:t>av våra anordnare och leverantörer. Omfattar även uppföljning av ekonomi och företrädare i samtliga led.</a:t>
            </a:r>
          </a:p>
          <a:p>
            <a:r>
              <a:rPr lang="sv-SE" sz="1600" b="1" dirty="0"/>
              <a:t>Daglig ”slagning”/kontroll </a:t>
            </a:r>
            <a:r>
              <a:rPr lang="sv-SE" sz="1600" dirty="0"/>
              <a:t>i UC Spektra (webbaserade tjänst för kredituppföljning av anordnare/leverantörer)</a:t>
            </a:r>
          </a:p>
          <a:p>
            <a:r>
              <a:rPr lang="sv-SE" sz="1600" dirty="0"/>
              <a:t>Genomför </a:t>
            </a:r>
            <a:r>
              <a:rPr lang="sv-SE" sz="1600" b="1" dirty="0"/>
              <a:t>oanmälda besök </a:t>
            </a:r>
            <a:r>
              <a:rPr lang="sv-SE" sz="1600" dirty="0"/>
              <a:t>hos anordnare/leverantörer</a:t>
            </a:r>
          </a:p>
          <a:p>
            <a:endParaRPr lang="sv-SE" sz="1800" dirty="0"/>
          </a:p>
          <a:p>
            <a:endParaRPr lang="sv-SE" sz="1800" dirty="0"/>
          </a:p>
          <a:p>
            <a:endParaRPr lang="sv-SE" dirty="0"/>
          </a:p>
          <a:p>
            <a:endParaRPr lang="sv-SE" dirty="0"/>
          </a:p>
          <a:p>
            <a:pPr marL="0" indent="0">
              <a:buNone/>
            </a:pPr>
            <a:endParaRPr lang="sv-SE" dirty="0"/>
          </a:p>
        </p:txBody>
      </p:sp>
    </p:spTree>
    <p:extLst>
      <p:ext uri="{BB962C8B-B14F-4D97-AF65-F5344CB8AC3E}">
        <p14:creationId xmlns:p14="http://schemas.microsoft.com/office/powerpoint/2010/main" val="390061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FC3FD79-2727-7777-30B8-CFE2F46FD4D9}"/>
              </a:ext>
            </a:extLst>
          </p:cNvPr>
          <p:cNvSpPr>
            <a:spLocks noGrp="1"/>
          </p:cNvSpPr>
          <p:nvPr>
            <p:ph type="title"/>
          </p:nvPr>
        </p:nvSpPr>
        <p:spPr/>
        <p:txBody>
          <a:bodyPr>
            <a:normAutofit/>
          </a:bodyPr>
          <a:lstStyle/>
          <a:p>
            <a:r>
              <a:rPr lang="sv-SE" dirty="0"/>
              <a:t>Vi arbetar Förebyggande</a:t>
            </a:r>
          </a:p>
        </p:txBody>
      </p:sp>
      <p:sp>
        <p:nvSpPr>
          <p:cNvPr id="5" name="Platshållare för innehåll 4">
            <a:extLst>
              <a:ext uri="{FF2B5EF4-FFF2-40B4-BE49-F238E27FC236}">
                <a16:creationId xmlns:a16="http://schemas.microsoft.com/office/drawing/2014/main" id="{EA4C7460-97AF-1233-506F-78435414BA21}"/>
              </a:ext>
            </a:extLst>
          </p:cNvPr>
          <p:cNvSpPr>
            <a:spLocks noGrp="1"/>
          </p:cNvSpPr>
          <p:nvPr>
            <p:ph type="body" sz="quarter" idx="13"/>
          </p:nvPr>
        </p:nvSpPr>
        <p:spPr>
          <a:xfrm>
            <a:off x="639791" y="1348581"/>
            <a:ext cx="7887521" cy="4160838"/>
          </a:xfrm>
        </p:spPr>
        <p:txBody>
          <a:bodyPr/>
          <a:lstStyle/>
          <a:p>
            <a:r>
              <a:rPr lang="sv-SE" sz="1800" b="1" dirty="0"/>
              <a:t>Mottag ekonomiskt bistånd</a:t>
            </a:r>
            <a:r>
              <a:rPr lang="sv-SE" sz="1800" dirty="0"/>
              <a:t> – socialsekreterare träffar alla nya kunder som ansöker om ekonomiskt bistånd och utreder rätten till bistånd grundligt</a:t>
            </a:r>
          </a:p>
          <a:p>
            <a:r>
              <a:rPr lang="sv-SE" sz="1800" dirty="0"/>
              <a:t>Erbjuder </a:t>
            </a:r>
            <a:r>
              <a:rPr lang="sv-SE" sz="1800" b="1" dirty="0"/>
              <a:t>hembesök</a:t>
            </a:r>
            <a:r>
              <a:rPr lang="sv-SE" sz="1800" dirty="0"/>
              <a:t> som ett led i utredningen</a:t>
            </a:r>
          </a:p>
          <a:p>
            <a:r>
              <a:rPr lang="sv-SE" sz="1800" b="1" dirty="0"/>
              <a:t>Informerar</a:t>
            </a:r>
            <a:r>
              <a:rPr lang="sv-SE" sz="1800" dirty="0"/>
              <a:t> kunder om rättigheter och skyldigheter, rätt till annat bistånd/bidrag</a:t>
            </a:r>
          </a:p>
          <a:p>
            <a:r>
              <a:rPr lang="sv-SE" sz="1800" b="1" dirty="0"/>
              <a:t>Kompetenta medarbetare </a:t>
            </a:r>
            <a:r>
              <a:rPr lang="sv-SE" sz="1800" dirty="0"/>
              <a:t>höjer andelen ”rätta utbetalningar”</a:t>
            </a:r>
          </a:p>
          <a:p>
            <a:r>
              <a:rPr lang="sv-SE" sz="1800" b="1" dirty="0"/>
              <a:t>Granskande</a:t>
            </a:r>
            <a:r>
              <a:rPr lang="sv-SE" sz="1800" dirty="0"/>
              <a:t> socialsekreterare</a:t>
            </a:r>
          </a:p>
          <a:p>
            <a:r>
              <a:rPr lang="sv-SE" sz="1800" dirty="0"/>
              <a:t>Upphandlad </a:t>
            </a:r>
            <a:r>
              <a:rPr lang="sv-SE" sz="1800" b="1" dirty="0"/>
              <a:t>förtroendetandläkare </a:t>
            </a:r>
          </a:p>
          <a:p>
            <a:r>
              <a:rPr lang="sv-SE" sz="1800" dirty="0"/>
              <a:t>Upphandlad </a:t>
            </a:r>
            <a:r>
              <a:rPr lang="sv-SE" sz="1800" b="1" dirty="0"/>
              <a:t>förtroendeläkare</a:t>
            </a:r>
            <a:r>
              <a:rPr lang="sv-SE" sz="1800" dirty="0"/>
              <a:t> </a:t>
            </a:r>
          </a:p>
          <a:p>
            <a:r>
              <a:rPr lang="sv-SE" sz="1800" dirty="0"/>
              <a:t>Utökad systematisk </a:t>
            </a:r>
            <a:r>
              <a:rPr lang="sv-SE" sz="1800" b="1" dirty="0"/>
              <a:t>kollegiegranskning</a:t>
            </a:r>
            <a:r>
              <a:rPr lang="sv-SE" sz="1800" dirty="0"/>
              <a:t> och </a:t>
            </a:r>
            <a:r>
              <a:rPr lang="sv-SE" sz="1800" b="1" dirty="0"/>
              <a:t>loggkontroll</a:t>
            </a:r>
          </a:p>
          <a:p>
            <a:r>
              <a:rPr lang="sv-SE" sz="1800" b="1" dirty="0"/>
              <a:t>Kvalitets- och säkerhetssamordnare</a:t>
            </a:r>
          </a:p>
          <a:p>
            <a:r>
              <a:rPr lang="sv-SE" sz="1800" dirty="0"/>
              <a:t>Årlig </a:t>
            </a:r>
            <a:r>
              <a:rPr lang="sv-SE" sz="1800" b="1" dirty="0"/>
              <a:t>kvalitetsgranskning</a:t>
            </a:r>
            <a:r>
              <a:rPr lang="sv-SE" sz="1800" dirty="0"/>
              <a:t> av anordnare och leverantörer</a:t>
            </a:r>
          </a:p>
          <a:p>
            <a:r>
              <a:rPr lang="sv-SE" sz="1800" b="1" dirty="0"/>
              <a:t>Daglig ”slagning”/kontroll </a:t>
            </a:r>
            <a:r>
              <a:rPr lang="sv-SE" sz="1800" dirty="0"/>
              <a:t>i UC Spektra (webbaserade tjänst för kredituppföljning av anordnare/leverantörer)</a:t>
            </a:r>
          </a:p>
          <a:p>
            <a:r>
              <a:rPr lang="sv-SE" sz="1800" dirty="0"/>
              <a:t>Utökat antal </a:t>
            </a:r>
            <a:r>
              <a:rPr lang="sv-SE" sz="1800" b="1" dirty="0"/>
              <a:t>oanmälda besök </a:t>
            </a:r>
            <a:r>
              <a:rPr lang="sv-SE" sz="1800" dirty="0"/>
              <a:t>hos anordnare/leverantörer</a:t>
            </a:r>
          </a:p>
          <a:p>
            <a:endParaRPr lang="sv-SE" dirty="0"/>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58185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CE5D97-6FA5-8AD7-696D-3FA88CD540B9}"/>
              </a:ext>
            </a:extLst>
          </p:cNvPr>
          <p:cNvSpPr>
            <a:spLocks noGrp="1"/>
          </p:cNvSpPr>
          <p:nvPr>
            <p:ph type="title"/>
          </p:nvPr>
        </p:nvSpPr>
        <p:spPr/>
        <p:txBody>
          <a:bodyPr>
            <a:normAutofit/>
          </a:bodyPr>
          <a:lstStyle/>
          <a:p>
            <a:r>
              <a:rPr lang="sv-SE" dirty="0"/>
              <a:t>Vi anmäler</a:t>
            </a:r>
          </a:p>
        </p:txBody>
      </p:sp>
      <p:sp>
        <p:nvSpPr>
          <p:cNvPr id="3" name="Platshållare för text 2">
            <a:extLst>
              <a:ext uri="{FF2B5EF4-FFF2-40B4-BE49-F238E27FC236}">
                <a16:creationId xmlns:a16="http://schemas.microsoft.com/office/drawing/2014/main" id="{269402B1-E80A-D819-B155-38CACB4693FD}"/>
              </a:ext>
            </a:extLst>
          </p:cNvPr>
          <p:cNvSpPr>
            <a:spLocks noGrp="1"/>
          </p:cNvSpPr>
          <p:nvPr>
            <p:ph type="body" sz="quarter" idx="13"/>
          </p:nvPr>
        </p:nvSpPr>
        <p:spPr>
          <a:xfrm>
            <a:off x="639764" y="1808162"/>
            <a:ext cx="8453436" cy="4160838"/>
          </a:xfrm>
        </p:spPr>
        <p:txBody>
          <a:bodyPr/>
          <a:lstStyle/>
          <a:p>
            <a:r>
              <a:rPr lang="sv-SE" dirty="0"/>
              <a:t>Misstänkt välfärdsbrottslighet</a:t>
            </a:r>
          </a:p>
          <a:p>
            <a:pPr lvl="1"/>
            <a:r>
              <a:rPr lang="sv-SE" dirty="0"/>
              <a:t>Till Polisen </a:t>
            </a:r>
          </a:p>
          <a:p>
            <a:pPr lvl="2"/>
            <a:r>
              <a:rPr lang="sv-SE" b="1" dirty="0"/>
              <a:t>Skyldighet att polisanmäla alla bidragsbrott </a:t>
            </a:r>
            <a:r>
              <a:rPr lang="sv-SE" dirty="0"/>
              <a:t>enligt 6 § bidragsbrottslagen </a:t>
            </a:r>
            <a:r>
              <a:rPr lang="sv-SE" i="1" dirty="0"/>
              <a:t>(2007:612).</a:t>
            </a:r>
            <a:endParaRPr lang="sv-SE" dirty="0"/>
          </a:p>
          <a:p>
            <a:pPr lvl="1"/>
            <a:r>
              <a:rPr lang="sv-SE" dirty="0"/>
              <a:t>Till andra myndigheter t.ex. Skatteverket och Försäkringskassan</a:t>
            </a:r>
          </a:p>
          <a:p>
            <a:r>
              <a:rPr lang="sv-SE" dirty="0"/>
              <a:t>Hot och otillåten påverkan</a:t>
            </a:r>
          </a:p>
          <a:p>
            <a:pPr lvl="1"/>
            <a:r>
              <a:rPr lang="sv-SE" dirty="0"/>
              <a:t>Viktigt att också anmäla tillbud i incident- och tillbudssystemet KIA </a:t>
            </a:r>
          </a:p>
          <a:p>
            <a:endParaRPr lang="sv-SE" dirty="0"/>
          </a:p>
          <a:p>
            <a:endParaRPr lang="sv-SE" dirty="0"/>
          </a:p>
          <a:p>
            <a:endParaRPr lang="sv-SE" dirty="0"/>
          </a:p>
        </p:txBody>
      </p:sp>
    </p:spTree>
    <p:extLst>
      <p:ext uri="{BB962C8B-B14F-4D97-AF65-F5344CB8AC3E}">
        <p14:creationId xmlns:p14="http://schemas.microsoft.com/office/powerpoint/2010/main" val="71072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8321EC-8606-3F3E-1609-26A659B9D8F3}"/>
              </a:ext>
            </a:extLst>
          </p:cNvPr>
          <p:cNvSpPr>
            <a:spLocks noGrp="1"/>
          </p:cNvSpPr>
          <p:nvPr>
            <p:ph type="title"/>
          </p:nvPr>
        </p:nvSpPr>
        <p:spPr>
          <a:xfrm>
            <a:off x="639792" y="500067"/>
            <a:ext cx="9798752" cy="1133475"/>
          </a:xfrm>
        </p:spPr>
        <p:txBody>
          <a:bodyPr>
            <a:noAutofit/>
          </a:bodyPr>
          <a:lstStyle/>
          <a:p>
            <a:r>
              <a:rPr lang="sv-SE" sz="3200" dirty="0"/>
              <a:t>granskning av auktoriserade anordnare och ramavtalade leverantörer </a:t>
            </a:r>
          </a:p>
        </p:txBody>
      </p:sp>
      <p:sp>
        <p:nvSpPr>
          <p:cNvPr id="3" name="Platshållare för text 2">
            <a:extLst>
              <a:ext uri="{FF2B5EF4-FFF2-40B4-BE49-F238E27FC236}">
                <a16:creationId xmlns:a16="http://schemas.microsoft.com/office/drawing/2014/main" id="{01CA97E6-7031-B532-CCDF-EF9287D95862}"/>
              </a:ext>
            </a:extLst>
          </p:cNvPr>
          <p:cNvSpPr>
            <a:spLocks noGrp="1"/>
          </p:cNvSpPr>
          <p:nvPr>
            <p:ph type="body" sz="quarter" idx="13"/>
          </p:nvPr>
        </p:nvSpPr>
        <p:spPr>
          <a:xfrm>
            <a:off x="639762" y="1808163"/>
            <a:ext cx="8626157" cy="4160837"/>
          </a:xfrm>
        </p:spPr>
        <p:txBody>
          <a:bodyPr/>
          <a:lstStyle/>
          <a:p>
            <a:r>
              <a:rPr lang="sv-SE" sz="2000" dirty="0"/>
              <a:t>På uppdrag av Nämnden för arbete och försörjning ”att genomföra en genomlysning av nämndens utförare för att undersöka om det fanns </a:t>
            </a:r>
            <a:r>
              <a:rPr lang="sv-SE" dirty="0"/>
              <a:t>kopplingar till gängrelaterad brottslighet” genomfördes under 2023 en särskild granskning.</a:t>
            </a:r>
          </a:p>
          <a:p>
            <a:r>
              <a:rPr lang="sv-SE" sz="2000" dirty="0"/>
              <a:t>45 utförare granskades </a:t>
            </a:r>
            <a:endParaRPr lang="sv-SE" i="1" dirty="0"/>
          </a:p>
          <a:p>
            <a:pPr lvl="1"/>
            <a:r>
              <a:rPr lang="sv-SE" i="1" dirty="0"/>
              <a:t>12 auktoriserade anordnare inom kundval arbetsmarknadsinsatser </a:t>
            </a:r>
          </a:p>
          <a:p>
            <a:pPr lvl="1"/>
            <a:r>
              <a:rPr lang="sv-SE" i="1" dirty="0"/>
              <a:t>17 auktoriserade anordnare inom kommunal vuxenutbildning samt </a:t>
            </a:r>
          </a:p>
          <a:p>
            <a:pPr lvl="1"/>
            <a:r>
              <a:rPr lang="sv-SE" i="1" dirty="0"/>
              <a:t>16 ramavtalade leverantörer av boenden för ensamkommande barn och unga</a:t>
            </a:r>
          </a:p>
          <a:p>
            <a:pPr lvl="1"/>
            <a:endParaRPr lang="sv-SE" dirty="0"/>
          </a:p>
          <a:p>
            <a:pPr marL="131400" lvl="1" indent="0">
              <a:buNone/>
            </a:pPr>
            <a:r>
              <a:rPr lang="sv-SE" dirty="0"/>
              <a:t>Granskningen utfördes i två steg utifrån Ekobrottsmyndighetens checklista av extern leverantör* där samtliga utförare granskades i steg ett och där totalt 19 utförare granskades i steg två. </a:t>
            </a:r>
          </a:p>
          <a:p>
            <a:pPr marL="131400" lvl="1" indent="0">
              <a:buNone/>
            </a:pPr>
            <a:endParaRPr lang="sv-SE" dirty="0"/>
          </a:p>
          <a:p>
            <a:pPr marL="131400" lvl="1" indent="0">
              <a:buNone/>
            </a:pPr>
            <a:endParaRPr lang="sv-SE" dirty="0"/>
          </a:p>
          <a:p>
            <a:pPr marL="131400" lvl="1" indent="0">
              <a:buNone/>
            </a:pPr>
            <a:r>
              <a:rPr lang="sv-SE" dirty="0"/>
              <a:t>*</a:t>
            </a:r>
            <a:r>
              <a:rPr lang="sv-SE" i="1" dirty="0"/>
              <a:t>Avropades vid Addas ramavtal</a:t>
            </a:r>
          </a:p>
        </p:txBody>
      </p:sp>
      <p:sp>
        <p:nvSpPr>
          <p:cNvPr id="5" name="Platshållare för text 4">
            <a:extLst>
              <a:ext uri="{FF2B5EF4-FFF2-40B4-BE49-F238E27FC236}">
                <a16:creationId xmlns:a16="http://schemas.microsoft.com/office/drawing/2014/main" id="{A08E40BF-8DA0-A7E5-0B86-1057BE82705A}"/>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297393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B6A0B6-FCFC-E224-2EE6-8F00B3BF90ED}"/>
              </a:ext>
            </a:extLst>
          </p:cNvPr>
          <p:cNvSpPr>
            <a:spLocks noGrp="1"/>
          </p:cNvSpPr>
          <p:nvPr>
            <p:ph type="title"/>
          </p:nvPr>
        </p:nvSpPr>
        <p:spPr>
          <a:xfrm>
            <a:off x="639792" y="500067"/>
            <a:ext cx="10028208" cy="1133475"/>
          </a:xfrm>
        </p:spPr>
        <p:txBody>
          <a:bodyPr>
            <a:normAutofit fontScale="90000"/>
          </a:bodyPr>
          <a:lstStyle/>
          <a:p>
            <a:r>
              <a:rPr lang="sv-SE" dirty="0"/>
              <a:t>Ekobrottsmyndighetens checklista</a:t>
            </a:r>
          </a:p>
        </p:txBody>
      </p:sp>
      <p:pic>
        <p:nvPicPr>
          <p:cNvPr id="9" name="Bildobjekt 8">
            <a:extLst>
              <a:ext uri="{FF2B5EF4-FFF2-40B4-BE49-F238E27FC236}">
                <a16:creationId xmlns:a16="http://schemas.microsoft.com/office/drawing/2014/main" id="{61B47EB7-4127-1CE3-DB62-BD5D4F60BB13}"/>
              </a:ext>
            </a:extLst>
          </p:cNvPr>
          <p:cNvPicPr>
            <a:picLocks noChangeAspect="1"/>
          </p:cNvPicPr>
          <p:nvPr/>
        </p:nvPicPr>
        <p:blipFill>
          <a:blip r:embed="rId2"/>
          <a:stretch>
            <a:fillRect/>
          </a:stretch>
        </p:blipFill>
        <p:spPr>
          <a:xfrm>
            <a:off x="185083" y="1466114"/>
            <a:ext cx="11821834" cy="4091406"/>
          </a:xfrm>
          <a:prstGeom prst="rect">
            <a:avLst/>
          </a:prstGeom>
        </p:spPr>
      </p:pic>
    </p:spTree>
    <p:extLst>
      <p:ext uri="{BB962C8B-B14F-4D97-AF65-F5344CB8AC3E}">
        <p14:creationId xmlns:p14="http://schemas.microsoft.com/office/powerpoint/2010/main" val="317126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FA12E3-D055-0C05-CDDE-DFC85535F072}"/>
              </a:ext>
            </a:extLst>
          </p:cNvPr>
          <p:cNvSpPr>
            <a:spLocks noGrp="1"/>
          </p:cNvSpPr>
          <p:nvPr>
            <p:ph type="title"/>
          </p:nvPr>
        </p:nvSpPr>
        <p:spPr>
          <a:xfrm>
            <a:off x="639792" y="500067"/>
            <a:ext cx="9652288" cy="1133475"/>
          </a:xfrm>
        </p:spPr>
        <p:txBody>
          <a:bodyPr>
            <a:noAutofit/>
          </a:bodyPr>
          <a:lstStyle/>
          <a:p>
            <a:r>
              <a:rPr lang="sv-SE" sz="3200" dirty="0"/>
              <a:t>granskning av auktoriserade anordnare och ramavtalade leverantörer </a:t>
            </a:r>
          </a:p>
        </p:txBody>
      </p:sp>
      <p:sp>
        <p:nvSpPr>
          <p:cNvPr id="3" name="Platshållare för text 2">
            <a:extLst>
              <a:ext uri="{FF2B5EF4-FFF2-40B4-BE49-F238E27FC236}">
                <a16:creationId xmlns:a16="http://schemas.microsoft.com/office/drawing/2014/main" id="{A51C2EFC-4355-B02B-E41A-880F43C91306}"/>
              </a:ext>
            </a:extLst>
          </p:cNvPr>
          <p:cNvSpPr>
            <a:spLocks noGrp="1"/>
          </p:cNvSpPr>
          <p:nvPr>
            <p:ph type="body" sz="quarter" idx="13"/>
          </p:nvPr>
        </p:nvSpPr>
        <p:spPr>
          <a:xfrm>
            <a:off x="639763" y="1808163"/>
            <a:ext cx="7489353" cy="4160837"/>
          </a:xfrm>
        </p:spPr>
        <p:txBody>
          <a:bodyPr/>
          <a:lstStyle/>
          <a:p>
            <a:pPr lvl="1">
              <a:buFont typeface="Arial" panose="020B0604020202020204" pitchFamily="34" charset="0"/>
              <a:buChar char="•"/>
            </a:pPr>
            <a:r>
              <a:rPr lang="sv-SE" sz="2000" dirty="0"/>
              <a:t>Cirka 67 procent av nämndens utförare bedömdes som seriösa och godkända aktörer. </a:t>
            </a:r>
          </a:p>
          <a:p>
            <a:pPr lvl="1">
              <a:buFont typeface="Arial" panose="020B0604020202020204" pitchFamily="34" charset="0"/>
              <a:buChar char="•"/>
            </a:pPr>
            <a:r>
              <a:rPr lang="sv-SE" dirty="0"/>
              <a:t>För 20 procent av utförarna rekommenderades nämnden att följa upp oftare än enligt nuvarande rutin, förslagsvis varje kvartal eller halvårsvis. </a:t>
            </a:r>
          </a:p>
          <a:p>
            <a:pPr lvl="1">
              <a:buFont typeface="Arial" panose="020B0604020202020204" pitchFamily="34" charset="0"/>
              <a:buChar char="•"/>
            </a:pPr>
            <a:r>
              <a:rPr lang="sv-SE" dirty="0"/>
              <a:t>Fyra procent av utförarna bedömdes behöva följas upp direkt då det fanns flertalet avvikelser som snabbt kan antas påverka företagets robusthet och lämplighet. </a:t>
            </a:r>
          </a:p>
          <a:p>
            <a:pPr lvl="1">
              <a:buFont typeface="Arial" panose="020B0604020202020204" pitchFamily="34" charset="0"/>
              <a:buChar char="•"/>
            </a:pPr>
            <a:r>
              <a:rPr lang="sv-SE" dirty="0"/>
              <a:t>För knappt nio procent av utförarna rekommenderades nämnden att överväga sanktion eftersom det fanns flera varningssignaler kopplade till företag och/eller företrädare. </a:t>
            </a:r>
          </a:p>
          <a:p>
            <a:pPr lvl="2">
              <a:buFont typeface="Arial" panose="020B0604020202020204" pitchFamily="34" charset="0"/>
              <a:buChar char="•"/>
            </a:pPr>
            <a:r>
              <a:rPr lang="sv-SE" i="1" dirty="0"/>
              <a:t>Av dessa beslutade nämnden att:</a:t>
            </a:r>
          </a:p>
          <a:p>
            <a:pPr lvl="3">
              <a:buFont typeface="Arial" panose="020B0604020202020204" pitchFamily="34" charset="0"/>
              <a:buChar char="•"/>
            </a:pPr>
            <a:r>
              <a:rPr lang="sv-SE" i="1" dirty="0"/>
              <a:t>i ett fall att </a:t>
            </a:r>
            <a:r>
              <a:rPr lang="sv-SE" b="1" i="1" dirty="0"/>
              <a:t>avauktorisera</a:t>
            </a:r>
            <a:r>
              <a:rPr lang="sv-SE" i="1" dirty="0"/>
              <a:t> med anledning av att anordnaren inte haft kunder det senaste året </a:t>
            </a:r>
          </a:p>
          <a:p>
            <a:pPr lvl="3">
              <a:buFont typeface="Arial" panose="020B0604020202020204" pitchFamily="34" charset="0"/>
              <a:buChar char="•"/>
            </a:pPr>
            <a:r>
              <a:rPr lang="sv-SE" i="1" dirty="0"/>
              <a:t>i två fall om </a:t>
            </a:r>
            <a:r>
              <a:rPr lang="sv-SE" b="1" i="1" dirty="0"/>
              <a:t>förtida uppsägning av ramavtalen.</a:t>
            </a:r>
            <a:endParaRPr lang="sv-SE" i="1" dirty="0"/>
          </a:p>
          <a:p>
            <a:pPr lvl="3">
              <a:buFont typeface="Arial" panose="020B0604020202020204" pitchFamily="34" charset="0"/>
              <a:buChar char="•"/>
            </a:pPr>
            <a:r>
              <a:rPr lang="sv-SE" i="1" dirty="0"/>
              <a:t>I det fjärde fallet är företaget i en företagsrekonstruktion, där utbildningsenheten kommer att fortsätta följa vad rekonstruktionen leder till och hur anordnaren utvecklas.</a:t>
            </a:r>
            <a:endParaRPr lang="sv-SE" sz="2400" i="1" dirty="0"/>
          </a:p>
          <a:p>
            <a:endParaRPr lang="sv-SE" dirty="0"/>
          </a:p>
        </p:txBody>
      </p:sp>
      <p:sp>
        <p:nvSpPr>
          <p:cNvPr id="4" name="Platshållare för text 3">
            <a:extLst>
              <a:ext uri="{FF2B5EF4-FFF2-40B4-BE49-F238E27FC236}">
                <a16:creationId xmlns:a16="http://schemas.microsoft.com/office/drawing/2014/main" id="{6D351901-DBE1-096A-A5DC-F69828E13195}"/>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413595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cka kommun juni 2023">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undmall Nacka kommun.potx" id="{BCCB44F7-0A46-4F7F-97B4-70192DAEDF97}" vid="{468E4053-6345-433A-A763-55240F67423D}"/>
    </a:ext>
  </a:extLst>
</a:theme>
</file>

<file path=ppt/theme/theme2.xml><?xml version="1.0" encoding="utf-8"?>
<a:theme xmlns:a="http://schemas.openxmlformats.org/drawingml/2006/main" name="Nacka kommun december 2023">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undmall Nacka kommun.potx" id="{88202DA0-AFD5-44A7-B2EF-F03DEC54083C}" vid="{91F41270-B164-4F9A-A367-01CC0B5E08F2}"/>
    </a:ext>
  </a:extLst>
</a:theme>
</file>

<file path=ppt/theme/theme3.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6A42D5316F5D4408FEF42F8C2D5A10D" ma:contentTypeVersion="18" ma:contentTypeDescription="Skapa ett nytt dokument." ma:contentTypeScope="" ma:versionID="b13647f7633fef8a8f39286baf9c60ad">
  <xsd:schema xmlns:xsd="http://www.w3.org/2001/XMLSchema" xmlns:xs="http://www.w3.org/2001/XMLSchema" xmlns:p="http://schemas.microsoft.com/office/2006/metadata/properties" xmlns:ns2="7247b21c-1c5a-4caf-ae73-b8e0e8b2ee90" xmlns:ns3="7c75d4c6-2d76-4fca-92a2-0461d681a97d" targetNamespace="http://schemas.microsoft.com/office/2006/metadata/properties" ma:root="true" ma:fieldsID="26edb9984ffabc201910933971e2777f" ns2:_="" ns3:_="">
    <xsd:import namespace="7247b21c-1c5a-4caf-ae73-b8e0e8b2ee90"/>
    <xsd:import namespace="7c75d4c6-2d76-4fca-92a2-0461d681a9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7b21c-1c5a-4caf-ae73-b8e0e8b2ee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1cf1a017-191b-44d6-9726-ee633839f03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75d4c6-2d76-4fca-92a2-0461d681a97d"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57939a09-2fea-4f93-8784-f470f3c748b5}" ma:internalName="TaxCatchAll" ma:showField="CatchAllData" ma:web="7c75d4c6-2d76-4fca-92a2-0461d681a9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247b21c-1c5a-4caf-ae73-b8e0e8b2ee90">
      <Terms xmlns="http://schemas.microsoft.com/office/infopath/2007/PartnerControls"/>
    </lcf76f155ced4ddcb4097134ff3c332f>
    <TaxCatchAll xmlns="7c75d4c6-2d76-4fca-92a2-0461d681a97d" xsi:nil="true"/>
    <SharedWithUsers xmlns="7c75d4c6-2d76-4fca-92a2-0461d681a97d">
      <UserInfo>
        <DisplayName>Eva Kjeller</DisplayName>
        <AccountId>321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669A43-AEE8-42BA-A7E3-A64780F8A85F}">
  <ds:schemaRefs>
    <ds:schemaRef ds:uri="7247b21c-1c5a-4caf-ae73-b8e0e8b2ee90"/>
    <ds:schemaRef ds:uri="7c75d4c6-2d76-4fca-92a2-0461d681a9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75C123-D2E5-4A79-8B9C-17E11C31C75E}">
  <ds:schemaRefs>
    <ds:schemaRef ds:uri="10c3a147-0d64-46aa-a281-dc97358e8373"/>
    <ds:schemaRef ds:uri="7247b21c-1c5a-4caf-ae73-b8e0e8b2ee90"/>
    <ds:schemaRef ds:uri="7c75d4c6-2d76-4fca-92a2-0461d681a97d"/>
    <ds:schemaRef ds:uri="d7532cd0-e888-47d6-8f58-db0210f2500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4A80FD1-DEC9-4658-AE0A-33E9AB38BC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Grundmall Nacka kommun</Template>
  <TotalTime>8970</TotalTime>
  <Words>3699</Words>
  <Application>Microsoft Office PowerPoint</Application>
  <PresentationFormat>Bredbild</PresentationFormat>
  <Paragraphs>329</Paragraphs>
  <Slides>24</Slides>
  <Notes>14</Notes>
  <HiddenSlides>1</HiddenSlides>
  <MMClips>0</MMClips>
  <ScaleCrop>false</ScaleCrop>
  <HeadingPairs>
    <vt:vector size="6" baseType="variant">
      <vt:variant>
        <vt:lpstr>Använt teckensnitt</vt:lpstr>
      </vt:variant>
      <vt:variant>
        <vt:i4>10</vt:i4>
      </vt:variant>
      <vt:variant>
        <vt:lpstr>Tema</vt:lpstr>
      </vt:variant>
      <vt:variant>
        <vt:i4>2</vt:i4>
      </vt:variant>
      <vt:variant>
        <vt:lpstr>Bildrubriker</vt:lpstr>
      </vt:variant>
      <vt:variant>
        <vt:i4>24</vt:i4>
      </vt:variant>
    </vt:vector>
  </HeadingPairs>
  <TitlesOfParts>
    <vt:vector size="36" baseType="lpstr">
      <vt:lpstr>Aptos</vt:lpstr>
      <vt:lpstr>Arial</vt:lpstr>
      <vt:lpstr>Calibri</vt:lpstr>
      <vt:lpstr>Garamond</vt:lpstr>
      <vt:lpstr>Gill Sans MT</vt:lpstr>
      <vt:lpstr>Gill Sans MT Pro Light</vt:lpstr>
      <vt:lpstr>Gilroy-Bold</vt:lpstr>
      <vt:lpstr>Roboto</vt:lpstr>
      <vt:lpstr>Segoe UI Emoji</vt:lpstr>
      <vt:lpstr>Times New Roman</vt:lpstr>
      <vt:lpstr>Nacka kommun juni 2023</vt:lpstr>
      <vt:lpstr>Nacka kommun december 2023</vt:lpstr>
      <vt:lpstr>En väg in upptäcka – hantera – Förebygga Välfärdsbrottslighet</vt:lpstr>
      <vt:lpstr>Arbets- och etableringsenheten</vt:lpstr>
      <vt:lpstr>Välfärdsbrott?</vt:lpstr>
      <vt:lpstr>Vi arbetar fokuserat för att upptäcka fel och brott</vt:lpstr>
      <vt:lpstr>Vi arbetar Förebyggande</vt:lpstr>
      <vt:lpstr>Vi anmäler</vt:lpstr>
      <vt:lpstr>granskning av auktoriserade anordnare och ramavtalade leverantörer </vt:lpstr>
      <vt:lpstr>Ekobrottsmyndighetens checklista</vt:lpstr>
      <vt:lpstr>granskning av auktoriserade anordnare och ramavtalade leverantörer </vt:lpstr>
      <vt:lpstr>Felaktiga utbetalningar – fut </vt:lpstr>
      <vt:lpstr>Arbets- och etableringsenhetens arbete med FUT </vt:lpstr>
      <vt:lpstr>Vad kan upptäckas under en FUT-utredning?</vt:lpstr>
      <vt:lpstr>Vad gör vi när vi utrett klart?</vt:lpstr>
      <vt:lpstr>Lite statistik</vt:lpstr>
      <vt:lpstr>Underrättelseskyldigheten </vt:lpstr>
      <vt:lpstr>Övrig Underrättelse och/eller Utlämnande av uppgifter  </vt:lpstr>
      <vt:lpstr>FUT/BIDRAGSBROTT – övrigt </vt:lpstr>
      <vt:lpstr>En väg in </vt:lpstr>
      <vt:lpstr>Bakgrund/Behovsanalys</vt:lpstr>
      <vt:lpstr>en väg in? </vt:lpstr>
      <vt:lpstr>mina viktigaste medskick</vt:lpstr>
      <vt:lpstr>Pia stark</vt:lpstr>
      <vt:lpstr>PowerPoint-presentation</vt:lpstr>
      <vt:lpstr>Kvalitets- och säkerhetssamordnare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Mervi Rosenberg</dc:creator>
  <cp:lastModifiedBy>Pia Stark</cp:lastModifiedBy>
  <cp:revision>7</cp:revision>
  <cp:lastPrinted>2018-03-09T14:29:17Z</cp:lastPrinted>
  <dcterms:created xsi:type="dcterms:W3CDTF">2023-09-08T14:39:30Z</dcterms:created>
  <dcterms:modified xsi:type="dcterms:W3CDTF">2025-04-30T10:52:05Z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0x01010036A42D5316F5D4408FEF42F8C2D5A10D</vt:lpwstr>
  </property>
  <property fmtid="{D5CDD505-2E9C-101B-9397-08002B2CF9AE}" pid="3" name="Order">
    <vt:r8>1245200</vt:r8>
  </property>
  <property fmtid="{D5CDD505-2E9C-101B-9397-08002B2CF9AE}" pid="4" name="MediaServiceImageTags">
    <vt:lpwstr/>
  </property>
</Properties>
</file>