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66" r:id="rId3"/>
    <p:sldId id="263" r:id="rId4"/>
    <p:sldId id="2147470943" r:id="rId5"/>
    <p:sldId id="267" r:id="rId6"/>
    <p:sldId id="413" r:id="rId7"/>
    <p:sldId id="419" r:id="rId8"/>
    <p:sldId id="411" r:id="rId9"/>
    <p:sldId id="412" r:id="rId10"/>
    <p:sldId id="396" r:id="rId11"/>
    <p:sldId id="286" r:id="rId12"/>
    <p:sldId id="423" r:id="rId13"/>
    <p:sldId id="416" r:id="rId14"/>
    <p:sldId id="354" r:id="rId15"/>
    <p:sldId id="407" r:id="rId16"/>
    <p:sldId id="319" r:id="rId17"/>
    <p:sldId id="40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E"/>
    <a:srgbClr val="0069B4"/>
    <a:srgbClr val="E5EEF5"/>
    <a:srgbClr val="F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02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Källa: SCB</a:t>
            </a:r>
          </a:p>
        </c:rich>
      </c:tx>
      <c:layout>
        <c:manualLayout>
          <c:xMode val="edge"/>
          <c:yMode val="edge"/>
          <c:x val="0.86544283413848644"/>
          <c:y val="0.81036609729909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D-4715-9B2B-6CEEDB5DFB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9546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5D-4715-9B2B-6CEEDB5DFB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5D-4715-9B2B-6CEEDB5DFB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5D-4715-9B2B-6CEEDB5DFB9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5D-4715-9B2B-6CEEDB5DFB91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10170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5D-4715-9B2B-6CEEDB5DFB91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Blad1!$H$2</c:f>
              <c:numCache>
                <c:formatCode>General</c:formatCode>
                <c:ptCount val="1"/>
                <c:pt idx="0">
                  <c:v>10260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5D-4715-9B2B-6CEEDB5DFB91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Blad1!$I$2</c:f>
              <c:numCache>
                <c:formatCode>General</c:formatCode>
                <c:ptCount val="1"/>
                <c:pt idx="0">
                  <c:v>10320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5D-4715-9B2B-6CEEDB5DFB91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Blad1!$J$2</c:f>
              <c:numCache>
                <c:formatCode>General</c:formatCode>
                <c:ptCount val="1"/>
                <c:pt idx="0">
                  <c:v>10355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5D-4715-9B2B-6CEEDB5DFB91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Blad1!$K$2</c:f>
              <c:numCache>
                <c:formatCode>General</c:formatCode>
                <c:ptCount val="1"/>
                <c:pt idx="0">
                  <c:v>10302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0-4F0F-A955-7B18F17C38C5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Blad1!$L$2</c:f>
              <c:numCache>
                <c:formatCode>General</c:formatCode>
                <c:ptCount val="1"/>
                <c:pt idx="0">
                  <c:v>10148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0-4F0F-A955-7B18F17C38C5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Blad1!$M$2</c:f>
              <c:numCache>
                <c:formatCode>General</c:formatCode>
                <c:ptCount val="1"/>
                <c:pt idx="0">
                  <c:v>10076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3-42D9-AA89-1A5E23D6A1EC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Antal invånare</c:v>
                </c:pt>
              </c:strCache>
            </c:strRef>
          </c:cat>
          <c:val>
            <c:numRef>
              <c:f>Blad1!$N$2</c:f>
              <c:numCache>
                <c:formatCode>General</c:formatCode>
                <c:ptCount val="1"/>
                <c:pt idx="0">
                  <c:v>10019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D-4EB0-BD08-CB1F562B4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261200"/>
        <c:axId val="503259232"/>
      </c:barChart>
      <c:catAx>
        <c:axId val="5032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259232"/>
        <c:crosses val="autoZero"/>
        <c:auto val="1"/>
        <c:lblAlgn val="ctr"/>
        <c:lblOffset val="100"/>
        <c:noMultiLvlLbl val="0"/>
      </c:catAx>
      <c:valAx>
        <c:axId val="50325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326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0T08:04:09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0T08:04:18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0,'1953'0,"-1918"0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0T08:04:31.4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0,'-648'0,"620"0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0T08:06:04.4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31,'11'0,"-1"1,0 2,0-1,0 1,0 0,13 6,24 8,10-2,2-3,1-1,-2-5,84 1,607-8,-454 1,-106-14,-46 2,297 8,-259 6,28-18,-66 4,8-4,21 0,25 0,62 1,-242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0T09:04:07.7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1,'593'0,"-562"1,0 2,33 8,44 3,300-11,-215-4,614 1,-777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0T15:29:58.21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0 308 24575,'0'0'0,"0"5"0,0 9 0,0 3 0,0 6 0,0 5 0,7 0 0,-2 1 0,2 2 0,-3 5 0,5 1 0,6-6 0,5-7 0,2-10 0,0 1 0,0-4 0,2-3 0,2-4 0,6-2 0,2 0 0,1-2 0,0-2 0,-2 2 0,-1-1 0,-1 0 0,1 1 0,2 0 0,2 0 0,-6-6 0,-26 4 0,0 0 0,0 0 0,-2 0 0,2 0 0,-1-1 0,4-2 0,14-19 0,-6-6 0,-1 0 0,-3-4 0,-3 2 0,3 6 0,-2 2 0,-6 24 0,-3-2 0,1 0 0,0 2 0,1-2 0,-1 1 0,0 0 0,1 1 0,-1-2 0,0 1 0,1 0 0,2-1 0,0 2 0,-3-1 0,2 1 0,1-1 0,-3 1 0,2 0 0,1 0 0,-2 0 0,4 1 0,34 10 0,13 6 0,7 8 0,4 5 0,-5 6 0,-7-4 0,-6-6 0,-7-8 0,-4-6 0,-5-6 0,0-4 0,-8-8 0,0 0 0,0-2 0,8 1 0,2 2 0,-4-3 0,-2 0 0,6-4 0,-21 0 0,0 4 0,11-12 0,-7-3 0,22-30 0,21-33 0,-5-4 0,-9 10 0,-12 12 0,-11 12 0,2 17 0,-19 36 0,-1 1 0,1-2 0,-2 2 0,1 0 0,0-1 0,1 2 0,0-2 0,4-2 0,-3 2 0,2 2 0,-2-2 0,2 2 0,-2-1 0,8 0 0,33-4 0,3 5 0,-2 4 0,-3-1 0,-4 1 0,-11 5 0,-8 5 0,3 6 0,2 5 0,-1 3 0,3-3 0,1-7 0,1-5 0,6 3 0,17-6 0,7-2 0,5-3 0,1 0 0,-6-4 0,-8 0 0,-7 0 0,6 6 0,11 5 0,17 8 0,-54-7 0,37 16 0,26 22 0,-7 4 0,-5-4 0,-11-3 0,-17-6 0,-5-10 0,-32-26 0,-2-1 0,2 2 0,7 0 0,0-2 0,-2 0 0,20 2 0,42-1 0,4-2 0,-4-3 0,4-2 0,-12 0 0,-10 0 0,-10 1 0,-10 0 0,-4 1 0,-12-7 0,-8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0T15:30:41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0T15:30:46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0T15:32:00.83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973.53613"/>
      <inkml:brushProperty name="anchorY" value="-1100.31726"/>
      <inkml:brushProperty name="scaleFactor" value="0.5"/>
    </inkml:brush>
  </inkml:definitions>
  <inkml:trace contextRef="#ctx0" brushRef="#br0">1 416 24575,'0'0'0,"5"0"0,7 0 0,6 0 0,6 0 0,2 0 0,4 0 0,-1 0 0,2 0 0,5 0 0,-4-7 0,-3 2 0,-5-7 0,-1 0 0,-2 4 0,-2-7 0,-7-1 0,4-5 0,-6-3 0,-2-3 0,4-8 0,-2-1 0,-4 0 0,0 0 0,2 8 0,-4 26 0,-2 0 0,0 0 0,-1 0 0,2 0 0,-2 0 0,2 1 0,-2 0 0,2-1 0,3-2 0,25-10 0,10 7 0,1 4 0,0 2 0,-3 2 0,-2 1 0,-3-1 0,-2 0 0,-2 1 0,6-2 0,6 0 0,10 0 0,12 0 0,16 0 0,0 0 0,1 0 0,-5 0 0,-11 0 0,-11 0 0,-2 0 0,-8 0 0,-7 0 0,3 0 0,11 0 0,9 0 0,4 0 0,1 0 0,2 0 0,-3 0 0,5 6 0,-6 0 0,-53-2 0,2 0 0,19 6 0,16 8 0,-7-2 0,-6-4 0,-3 2 0,22 4 0,11 2 0,24 4 0,8 2 0,-1 2 0,-6 2 0,-7 0 0,-9-6 0,6 0 0,-5-6 0,-8-5 0,-4-5 0,-3-3 0,-2-3 0,-7-2 0,-5 0 0,-5-2 0,-5 1 0,-3 0 0,-3 1 0,0 0 0,-1 0 0,-5-7 0,-6-5 0,29-17 0,8-18 0,4-10 0,-4 6 0,-11 10 0,5 5 0,3 6 0,1 2 0,-3 7 0,-4 6 0,-5 6 0,-2 4 0,-6 3 0,-2 2 0,0 2 0,6-8 0,4 1 0,0 0 0,0 1 0,-3 0 0,-2 2 0,5 1 0,-8 1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5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DDD58E-7E50-736A-6473-261E24E72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5476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CCDA695-061D-F1CE-7F86-FCF1C8D6D4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48871"/>
            <a:ext cx="9144000" cy="59557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9153A29-B7B0-E6D0-B3FC-369A07EB4BBA}"/>
              </a:ext>
            </a:extLst>
          </p:cNvPr>
          <p:cNvSpPr/>
          <p:nvPr userDrawn="1"/>
        </p:nvSpPr>
        <p:spPr>
          <a:xfrm>
            <a:off x="104775" y="149718"/>
            <a:ext cx="1971675" cy="666750"/>
          </a:xfrm>
          <a:prstGeom prst="rect">
            <a:avLst/>
          </a:prstGeom>
          <a:solidFill>
            <a:srgbClr val="005B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824E6E40-A08B-0B62-FB4A-B201C88C4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8" y="261335"/>
            <a:ext cx="1466507" cy="443516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7BD21B39-D51B-00D2-AFDA-BFF6487AD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8344"/>
          <a:stretch/>
        </p:blipFill>
        <p:spPr>
          <a:xfrm>
            <a:off x="8896350" y="2058718"/>
            <a:ext cx="3295650" cy="4799282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F068F62B-C00C-F190-92E8-D035B5DA85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6350" y="230188"/>
            <a:ext cx="2562902" cy="1320284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6DFEA0FA-2B1D-D881-B670-F79845854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77" r="42467"/>
          <a:stretch/>
        </p:blipFill>
        <p:spPr>
          <a:xfrm>
            <a:off x="11370210" y="638000"/>
            <a:ext cx="821790" cy="7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bg>
      <p:bgPr>
        <a:solidFill>
          <a:schemeClr val="tx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01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4C629-6ED4-491C-AFCB-A69AF604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23A028-F3BA-4CB2-8388-358B9647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EB5D0B-E1FB-4DB4-8EC8-9537E040A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54B6A4-DD5B-433A-A525-D6A49ADA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02ED-8D35-4274-9ACE-471A40F0CDBC}" type="datetimeFigureOut">
              <a:rPr lang="sv-SE" smtClean="0"/>
              <a:t>2025-05-02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60D100D-F8FC-4DC7-BEBC-4F39D8F7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5A6ED4-2E50-420D-934B-EB1469B2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DAD3-923B-45B6-AC03-E3C362AF9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23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8584" y="602513"/>
            <a:ext cx="10972800" cy="994123"/>
          </a:xfrm>
          <a:prstGeom prst="rect">
            <a:avLst/>
          </a:prstGeom>
        </p:spPr>
        <p:txBody>
          <a:bodyPr/>
          <a:lstStyle>
            <a:lvl1pPr algn="l">
              <a:lnSpc>
                <a:spcPts val="5067"/>
              </a:lnSpc>
              <a:defRPr sz="48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48584" y="1604797"/>
            <a:ext cx="10959008" cy="4032448"/>
          </a:xfrm>
          <a:prstGeom prst="rect">
            <a:avLst/>
          </a:prstGeom>
        </p:spPr>
        <p:txBody>
          <a:bodyPr/>
          <a:lstStyle>
            <a:lvl1pPr marL="383981" indent="-383981">
              <a:lnSpc>
                <a:spcPts val="2933"/>
              </a:lnSpc>
              <a:spcBef>
                <a:spcPts val="800"/>
              </a:spcBef>
              <a:defRPr sz="2667"/>
            </a:lvl1pPr>
            <a:lvl2pPr>
              <a:lnSpc>
                <a:spcPts val="2933"/>
              </a:lnSpc>
              <a:spcBef>
                <a:spcPts val="800"/>
              </a:spcBef>
              <a:defRPr sz="2667"/>
            </a:lvl2pPr>
            <a:lvl3pPr marL="1523925" indent="-304784">
              <a:lnSpc>
                <a:spcPts val="2933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2667" i="0"/>
            </a:lvl3pPr>
          </a:lstStyle>
          <a:p>
            <a:pPr lvl="0"/>
            <a:r>
              <a:rPr lang="sv-SE" dirty="0"/>
              <a:t>Text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4855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8584" y="644692"/>
            <a:ext cx="10972800" cy="994123"/>
          </a:xfrm>
          <a:prstGeom prst="rect">
            <a:avLst/>
          </a:prstGeom>
        </p:spPr>
        <p:txBody>
          <a:bodyPr/>
          <a:lstStyle>
            <a:lvl1pPr algn="l">
              <a:lnSpc>
                <a:spcPts val="5067"/>
              </a:lnSpc>
              <a:defRPr sz="48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48584" y="1646975"/>
            <a:ext cx="10959008" cy="39902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spcBef>
                <a:spcPts val="800"/>
              </a:spcBef>
              <a:buNone/>
              <a:defRPr sz="2667"/>
            </a:lvl1pPr>
            <a:lvl2pPr>
              <a:defRPr sz="2667"/>
            </a:lvl2pPr>
            <a:lvl3pPr marL="1523925" indent="-304784">
              <a:buFont typeface="Wingdings" panose="05000000000000000000" pitchFamily="2" charset="2"/>
              <a:buChar char="§"/>
              <a:defRPr sz="2667" i="0"/>
            </a:lvl3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4524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8585" y="620687"/>
            <a:ext cx="5280587" cy="1224136"/>
          </a:xfrm>
          <a:prstGeom prst="rect">
            <a:avLst/>
          </a:prstGeom>
        </p:spPr>
        <p:txBody>
          <a:bodyPr/>
          <a:lstStyle>
            <a:lvl1pPr algn="l">
              <a:lnSpc>
                <a:spcPts val="5067"/>
              </a:lnSpc>
              <a:defRPr sz="4800" b="1" i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548587" y="1844824"/>
            <a:ext cx="5278967" cy="3456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spcBef>
                <a:spcPts val="800"/>
              </a:spcBef>
              <a:buNone/>
              <a:defRPr sz="2667"/>
            </a:lvl1pPr>
            <a:lvl2pPr marL="609570" indent="0">
              <a:lnSpc>
                <a:spcPts val="2933"/>
              </a:lnSpc>
              <a:spcBef>
                <a:spcPts val="800"/>
              </a:spcBef>
              <a:buNone/>
              <a:defRPr sz="2667"/>
            </a:lvl2pPr>
            <a:lvl3pPr marL="1219140" indent="0">
              <a:lnSpc>
                <a:spcPts val="2933"/>
              </a:lnSpc>
              <a:spcBef>
                <a:spcPts val="800"/>
              </a:spcBef>
              <a:buNone/>
              <a:defRPr sz="2667"/>
            </a:lvl3pPr>
            <a:lvl4pPr marL="1828709" indent="0">
              <a:lnSpc>
                <a:spcPts val="2933"/>
              </a:lnSpc>
              <a:spcBef>
                <a:spcPts val="800"/>
              </a:spcBef>
              <a:buNone/>
              <a:defRPr sz="2667"/>
            </a:lvl4pPr>
            <a:lvl5pPr marL="2438278" indent="0">
              <a:lnSpc>
                <a:spcPts val="2933"/>
              </a:lnSpc>
              <a:spcBef>
                <a:spcPts val="800"/>
              </a:spcBef>
              <a:buNone/>
              <a:defRPr sz="2667"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6288616" y="1"/>
            <a:ext cx="5903384" cy="577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+mn-lt"/>
              </a:defRPr>
            </a:lvl1pPr>
          </a:lstStyle>
          <a:p>
            <a:pPr lvl="0"/>
            <a:r>
              <a:rPr lang="sv-SE" dirty="0"/>
              <a:t>Bildobjekt</a:t>
            </a:r>
          </a:p>
        </p:txBody>
      </p:sp>
    </p:spTree>
    <p:extLst>
      <p:ext uri="{BB962C8B-B14F-4D97-AF65-F5344CB8AC3E}">
        <p14:creationId xmlns:p14="http://schemas.microsoft.com/office/powerpoint/2010/main" val="152110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8585" y="620687"/>
            <a:ext cx="5280587" cy="1224136"/>
          </a:xfrm>
          <a:prstGeom prst="rect">
            <a:avLst/>
          </a:prstGeom>
        </p:spPr>
        <p:txBody>
          <a:bodyPr/>
          <a:lstStyle>
            <a:lvl1pPr algn="l">
              <a:lnSpc>
                <a:spcPts val="5067"/>
              </a:lnSpc>
              <a:defRPr sz="4800" b="1" i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548587" y="1844824"/>
            <a:ext cx="5278967" cy="3600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spcBef>
                <a:spcPts val="800"/>
              </a:spcBef>
              <a:buNone/>
              <a:defRPr sz="2667"/>
            </a:lvl1pPr>
            <a:lvl2pPr marL="609570" indent="0">
              <a:lnSpc>
                <a:spcPts val="2933"/>
              </a:lnSpc>
              <a:spcBef>
                <a:spcPts val="800"/>
              </a:spcBef>
              <a:buNone/>
              <a:defRPr sz="2667"/>
            </a:lvl2pPr>
            <a:lvl3pPr marL="1219140" indent="0">
              <a:lnSpc>
                <a:spcPts val="2933"/>
              </a:lnSpc>
              <a:spcBef>
                <a:spcPts val="800"/>
              </a:spcBef>
              <a:buNone/>
              <a:defRPr sz="2667"/>
            </a:lvl3pPr>
            <a:lvl4pPr marL="1828709" indent="0">
              <a:lnSpc>
                <a:spcPts val="2933"/>
              </a:lnSpc>
              <a:spcBef>
                <a:spcPts val="800"/>
              </a:spcBef>
              <a:buNone/>
              <a:defRPr sz="2667"/>
            </a:lvl4pPr>
            <a:lvl5pPr marL="2438278" indent="0">
              <a:lnSpc>
                <a:spcPts val="2933"/>
              </a:lnSpc>
              <a:spcBef>
                <a:spcPts val="800"/>
              </a:spcBef>
              <a:buNone/>
              <a:defRPr sz="2667"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6090880" y="620688"/>
            <a:ext cx="5846632" cy="292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+mn-lt"/>
              </a:defRPr>
            </a:lvl1pPr>
          </a:lstStyle>
          <a:p>
            <a:pPr lvl="0"/>
            <a:r>
              <a:rPr lang="sv-SE" dirty="0"/>
              <a:t>Bildobjekt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8481128" y="3712267"/>
            <a:ext cx="3456384" cy="1732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+mn-lt"/>
              </a:defRPr>
            </a:lvl1pPr>
          </a:lstStyle>
          <a:p>
            <a:pPr lvl="0"/>
            <a:r>
              <a:rPr lang="sv-SE" dirty="0"/>
              <a:t>Bildobjekt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6090882" y="3712267"/>
            <a:ext cx="2197031" cy="1732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+mn-lt"/>
              </a:defRPr>
            </a:lvl1pPr>
          </a:lstStyle>
          <a:p>
            <a:pPr lvl="0"/>
            <a:r>
              <a:rPr lang="sv-SE" dirty="0"/>
              <a:t>Bildobjekt</a:t>
            </a:r>
          </a:p>
        </p:txBody>
      </p:sp>
    </p:spTree>
    <p:extLst>
      <p:ext uri="{BB962C8B-B14F-4D97-AF65-F5344CB8AC3E}">
        <p14:creationId xmlns:p14="http://schemas.microsoft.com/office/powerpoint/2010/main" val="341316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89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8304245" y="0"/>
            <a:ext cx="3887755" cy="419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8585" y="620687"/>
            <a:ext cx="5280587" cy="1224136"/>
          </a:xfrm>
          <a:prstGeom prst="rect">
            <a:avLst/>
          </a:prstGeom>
        </p:spPr>
        <p:txBody>
          <a:bodyPr/>
          <a:lstStyle>
            <a:lvl1pPr algn="l">
              <a:lnSpc>
                <a:spcPts val="5067"/>
              </a:lnSpc>
              <a:defRPr sz="4800" b="1" i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548587" y="1844824"/>
            <a:ext cx="5278967" cy="3456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spcBef>
                <a:spcPts val="800"/>
              </a:spcBef>
              <a:buNone/>
              <a:defRPr sz="2667"/>
            </a:lvl1pPr>
            <a:lvl2pPr marL="609570" indent="0">
              <a:lnSpc>
                <a:spcPts val="2933"/>
              </a:lnSpc>
              <a:spcBef>
                <a:spcPts val="800"/>
              </a:spcBef>
              <a:buNone/>
              <a:defRPr sz="2667"/>
            </a:lvl2pPr>
            <a:lvl3pPr marL="1219140" indent="0">
              <a:lnSpc>
                <a:spcPts val="2933"/>
              </a:lnSpc>
              <a:spcBef>
                <a:spcPts val="800"/>
              </a:spcBef>
              <a:buNone/>
              <a:defRPr sz="2667"/>
            </a:lvl3pPr>
            <a:lvl4pPr marL="1828709" indent="0">
              <a:lnSpc>
                <a:spcPts val="2933"/>
              </a:lnSpc>
              <a:spcBef>
                <a:spcPts val="800"/>
              </a:spcBef>
              <a:buNone/>
              <a:defRPr sz="2667"/>
            </a:lvl4pPr>
            <a:lvl5pPr marL="2438278" indent="0">
              <a:lnSpc>
                <a:spcPts val="2933"/>
              </a:lnSpc>
              <a:spcBef>
                <a:spcPts val="800"/>
              </a:spcBef>
              <a:buNone/>
              <a:defRPr sz="2667"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" name="Platshållare för innehåll 10"/>
          <p:cNvSpPr>
            <a:spLocks noGrp="1"/>
          </p:cNvSpPr>
          <p:nvPr>
            <p:ph sz="quarter" idx="12" hasCustomPrompt="1"/>
          </p:nvPr>
        </p:nvSpPr>
        <p:spPr>
          <a:xfrm>
            <a:off x="6288616" y="1"/>
            <a:ext cx="5903384" cy="577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+mn-lt"/>
              </a:defRPr>
            </a:lvl1pPr>
          </a:lstStyle>
          <a:p>
            <a:pPr lvl="0"/>
            <a:r>
              <a:rPr lang="sv-SE" dirty="0"/>
              <a:t>Bildobjekt</a:t>
            </a:r>
          </a:p>
        </p:txBody>
      </p:sp>
    </p:spTree>
    <p:extLst>
      <p:ext uri="{BB962C8B-B14F-4D97-AF65-F5344CB8AC3E}">
        <p14:creationId xmlns:p14="http://schemas.microsoft.com/office/powerpoint/2010/main" val="48825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304245" y="0"/>
            <a:ext cx="3887755" cy="419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8585" y="620687"/>
            <a:ext cx="5280587" cy="1224136"/>
          </a:xfrm>
          <a:prstGeom prst="rect">
            <a:avLst/>
          </a:prstGeom>
        </p:spPr>
        <p:txBody>
          <a:bodyPr/>
          <a:lstStyle>
            <a:lvl1pPr algn="l">
              <a:lnSpc>
                <a:spcPts val="5067"/>
              </a:lnSpc>
              <a:defRPr sz="4800" b="1" i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548587" y="1844824"/>
            <a:ext cx="5278967" cy="3600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33"/>
              </a:lnSpc>
              <a:spcBef>
                <a:spcPts val="800"/>
              </a:spcBef>
              <a:buNone/>
              <a:defRPr sz="2667"/>
            </a:lvl1pPr>
            <a:lvl2pPr marL="609570" indent="0">
              <a:lnSpc>
                <a:spcPts val="2933"/>
              </a:lnSpc>
              <a:spcBef>
                <a:spcPts val="800"/>
              </a:spcBef>
              <a:buNone/>
              <a:defRPr sz="2667"/>
            </a:lvl2pPr>
            <a:lvl3pPr marL="1219140" indent="0">
              <a:lnSpc>
                <a:spcPts val="2933"/>
              </a:lnSpc>
              <a:spcBef>
                <a:spcPts val="800"/>
              </a:spcBef>
              <a:buNone/>
              <a:defRPr sz="2667"/>
            </a:lvl3pPr>
            <a:lvl4pPr marL="1828709" indent="0">
              <a:lnSpc>
                <a:spcPts val="2933"/>
              </a:lnSpc>
              <a:spcBef>
                <a:spcPts val="800"/>
              </a:spcBef>
              <a:buNone/>
              <a:defRPr sz="2667"/>
            </a:lvl4pPr>
            <a:lvl5pPr marL="2438278" indent="0">
              <a:lnSpc>
                <a:spcPts val="2933"/>
              </a:lnSpc>
              <a:spcBef>
                <a:spcPts val="800"/>
              </a:spcBef>
              <a:buNone/>
              <a:defRPr sz="2667"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innehåll 10"/>
          <p:cNvSpPr>
            <a:spLocks noGrp="1"/>
          </p:cNvSpPr>
          <p:nvPr>
            <p:ph sz="quarter" idx="14" hasCustomPrompt="1"/>
          </p:nvPr>
        </p:nvSpPr>
        <p:spPr>
          <a:xfrm>
            <a:off x="6090880" y="620688"/>
            <a:ext cx="5846632" cy="292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+mn-lt"/>
              </a:defRPr>
            </a:lvl1pPr>
          </a:lstStyle>
          <a:p>
            <a:pPr lvl="0"/>
            <a:r>
              <a:rPr lang="sv-SE" dirty="0"/>
              <a:t>Bildobjekt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5" hasCustomPrompt="1"/>
          </p:nvPr>
        </p:nvSpPr>
        <p:spPr>
          <a:xfrm>
            <a:off x="8481128" y="3712267"/>
            <a:ext cx="3456384" cy="1732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+mn-lt"/>
              </a:defRPr>
            </a:lvl1pPr>
          </a:lstStyle>
          <a:p>
            <a:pPr lvl="0"/>
            <a:r>
              <a:rPr lang="sv-SE" dirty="0"/>
              <a:t>Bildobjekt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6090882" y="3712267"/>
            <a:ext cx="2197031" cy="1732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aseline="0">
                <a:latin typeface="+mn-lt"/>
              </a:defRPr>
            </a:lvl1pPr>
          </a:lstStyle>
          <a:p>
            <a:pPr lvl="0"/>
            <a:r>
              <a:rPr lang="sv-SE" dirty="0"/>
              <a:t>Bildobjekt</a:t>
            </a:r>
          </a:p>
        </p:txBody>
      </p:sp>
    </p:spTree>
    <p:extLst>
      <p:ext uri="{BB962C8B-B14F-4D97-AF65-F5344CB8AC3E}">
        <p14:creationId xmlns:p14="http://schemas.microsoft.com/office/powerpoint/2010/main" val="317762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8304245" y="0"/>
            <a:ext cx="3887755" cy="419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25178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bg>
      <p:bgPr>
        <a:solidFill>
          <a:srgbClr val="005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230D869B-6722-24BB-8C09-33F421573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2081" r="48883" b="7533"/>
          <a:stretch/>
        </p:blipFill>
        <p:spPr>
          <a:xfrm>
            <a:off x="11222512" y="6049175"/>
            <a:ext cx="969488" cy="808825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B5426019-6617-E730-1776-3F5A5260D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82" t="162" r="63409"/>
          <a:stretch/>
        </p:blipFill>
        <p:spPr>
          <a:xfrm>
            <a:off x="10896600" y="2974880"/>
            <a:ext cx="1295400" cy="367992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72EE25F9-5483-C242-DC80-83F9DB28F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-1981" r="-1715" b="57877"/>
          <a:stretch/>
        </p:blipFill>
        <p:spPr>
          <a:xfrm>
            <a:off x="10039349" y="6536881"/>
            <a:ext cx="1514475" cy="32111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97B406E-B707-FF6E-8672-7C9DDDAA7EEC}"/>
              </a:ext>
            </a:extLst>
          </p:cNvPr>
          <p:cNvSpPr/>
          <p:nvPr userDrawn="1"/>
        </p:nvSpPr>
        <p:spPr>
          <a:xfrm>
            <a:off x="104775" y="149718"/>
            <a:ext cx="1971675" cy="666750"/>
          </a:xfrm>
          <a:prstGeom prst="rect">
            <a:avLst/>
          </a:prstGeom>
          <a:solidFill>
            <a:srgbClr val="005B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8FB42526-7731-5FC6-F172-F3A8D4FA99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8" y="261335"/>
            <a:ext cx="1466507" cy="44351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9BEAD-09FF-6C0B-C076-435D559B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827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93D38E-44D9-9C39-7EA9-AE524E3D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327"/>
            <a:ext cx="10515600" cy="435133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981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9BEAD-09FF-6C0B-C076-435D559B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962"/>
            <a:ext cx="10515600" cy="1325563"/>
          </a:xfrm>
        </p:spPr>
        <p:txBody>
          <a:bodyPr/>
          <a:lstStyle>
            <a:lvl1pPr>
              <a:defRPr>
                <a:solidFill>
                  <a:srgbClr val="005B9E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93D38E-44D9-9C39-7EA9-AE524E3D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462"/>
            <a:ext cx="10515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59C1635A-FBA2-1CD2-FC93-1D1233BED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2081" r="48883" b="7533"/>
          <a:stretch/>
        </p:blipFill>
        <p:spPr>
          <a:xfrm>
            <a:off x="11222512" y="6049175"/>
            <a:ext cx="969488" cy="808825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0D38EF3F-47E8-2967-B1D9-3A3113DF2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82" t="162" r="63409"/>
          <a:stretch/>
        </p:blipFill>
        <p:spPr>
          <a:xfrm>
            <a:off x="10896600" y="2974880"/>
            <a:ext cx="1295400" cy="3679920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60C75CFE-6347-9F6A-332E-A91168B02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-1981" r="-1715" b="57877"/>
          <a:stretch/>
        </p:blipFill>
        <p:spPr>
          <a:xfrm>
            <a:off x="10039349" y="6536881"/>
            <a:ext cx="1514475" cy="3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bg>
      <p:bgPr>
        <a:solidFill>
          <a:schemeClr val="tx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9BEAD-09FF-6C0B-C076-435D559B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927"/>
            <a:ext cx="10515600" cy="1325563"/>
          </a:xfrm>
        </p:spPr>
        <p:txBody>
          <a:bodyPr/>
          <a:lstStyle>
            <a:lvl1pPr>
              <a:defRPr b="0">
                <a:solidFill>
                  <a:srgbClr val="005B9E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93D38E-44D9-9C39-7EA9-AE524E3D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808"/>
            <a:ext cx="10515600" cy="419807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59C1635A-FBA2-1CD2-FC93-1D1233BED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2081" r="48883" b="7533"/>
          <a:stretch/>
        </p:blipFill>
        <p:spPr>
          <a:xfrm>
            <a:off x="11222512" y="6049175"/>
            <a:ext cx="969488" cy="808825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0D38EF3F-47E8-2967-B1D9-3A3113DF2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82" t="162" r="63409"/>
          <a:stretch/>
        </p:blipFill>
        <p:spPr>
          <a:xfrm>
            <a:off x="10896600" y="2974880"/>
            <a:ext cx="1295400" cy="3679920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60C75CFE-6347-9F6A-332E-A91168B02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-1981" r="-1715" b="57877"/>
          <a:stretch/>
        </p:blipFill>
        <p:spPr>
          <a:xfrm>
            <a:off x="10039349" y="6536881"/>
            <a:ext cx="1514475" cy="3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0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bg>
      <p:bgPr>
        <a:solidFill>
          <a:srgbClr val="005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701C2C4-6BC3-3B53-A19D-41482518C069}"/>
              </a:ext>
            </a:extLst>
          </p:cNvPr>
          <p:cNvSpPr/>
          <p:nvPr userDrawn="1"/>
        </p:nvSpPr>
        <p:spPr>
          <a:xfrm>
            <a:off x="7629525" y="0"/>
            <a:ext cx="45624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97B406E-B707-FF6E-8672-7C9DDDAA7EEC}"/>
              </a:ext>
            </a:extLst>
          </p:cNvPr>
          <p:cNvSpPr/>
          <p:nvPr userDrawn="1"/>
        </p:nvSpPr>
        <p:spPr>
          <a:xfrm>
            <a:off x="104775" y="149718"/>
            <a:ext cx="1971675" cy="666750"/>
          </a:xfrm>
          <a:prstGeom prst="rect">
            <a:avLst/>
          </a:prstGeom>
          <a:solidFill>
            <a:srgbClr val="005B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8FB42526-7731-5FC6-F172-F3A8D4FA9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8" y="261335"/>
            <a:ext cx="1466507" cy="44351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9BEAD-09FF-6C0B-C076-435D559B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816468"/>
            <a:ext cx="6448425" cy="1325563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93D38E-44D9-9C39-7EA9-AE524E3D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2395045"/>
            <a:ext cx="644842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9472163E-A463-551D-48E4-D5B581107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82" t="2081" r="48883" b="7533"/>
          <a:stretch/>
        </p:blipFill>
        <p:spPr>
          <a:xfrm>
            <a:off x="11222512" y="6049175"/>
            <a:ext cx="969488" cy="808825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8D89C5D5-0EF9-965E-BE86-CABBAEF34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82" t="162" r="63409"/>
          <a:stretch/>
        </p:blipFill>
        <p:spPr>
          <a:xfrm>
            <a:off x="10896600" y="2974880"/>
            <a:ext cx="1295400" cy="367992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F47A29E4-C310-2DBD-1D6F-70F73E3B7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82" t="-1981" r="-1715" b="57877"/>
          <a:stretch/>
        </p:blipFill>
        <p:spPr>
          <a:xfrm>
            <a:off x="10039349" y="6536881"/>
            <a:ext cx="1514475" cy="3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4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9BEAD-09FF-6C0B-C076-435D559B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6486525" cy="1325563"/>
          </a:xfrm>
        </p:spPr>
        <p:txBody>
          <a:bodyPr/>
          <a:lstStyle>
            <a:lvl1pPr>
              <a:defRPr>
                <a:solidFill>
                  <a:srgbClr val="005B9E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93D38E-44D9-9C39-7EA9-AE524E3D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4225"/>
            <a:ext cx="6486525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59C1635A-FBA2-1CD2-FC93-1D1233BED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2081" r="48883" b="7533"/>
          <a:stretch/>
        </p:blipFill>
        <p:spPr>
          <a:xfrm>
            <a:off x="11222512" y="6049175"/>
            <a:ext cx="969488" cy="808825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0D38EF3F-47E8-2967-B1D9-3A3113DF2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82" t="162" r="63409"/>
          <a:stretch/>
        </p:blipFill>
        <p:spPr>
          <a:xfrm>
            <a:off x="10896600" y="2974880"/>
            <a:ext cx="1295400" cy="3679920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60C75CFE-6347-9F6A-332E-A91168B02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-1981" r="-1715" b="57877"/>
          <a:stretch/>
        </p:blipFill>
        <p:spPr>
          <a:xfrm>
            <a:off x="10039349" y="6536881"/>
            <a:ext cx="1514475" cy="32111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1DA4ED8-93F9-0E9D-0C6D-BBBCBB9F0783}"/>
              </a:ext>
            </a:extLst>
          </p:cNvPr>
          <p:cNvSpPr/>
          <p:nvPr userDrawn="1"/>
        </p:nvSpPr>
        <p:spPr>
          <a:xfrm>
            <a:off x="7629525" y="0"/>
            <a:ext cx="4562475" cy="6858000"/>
          </a:xfrm>
          <a:prstGeom prst="rect">
            <a:avLst/>
          </a:prstGeom>
          <a:solidFill>
            <a:srgbClr val="005B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6A40612E-D5B1-3AA2-CBB8-6C95AE31A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882" t="2081" r="48883" b="7533"/>
          <a:stretch/>
        </p:blipFill>
        <p:spPr>
          <a:xfrm>
            <a:off x="11222512" y="6049174"/>
            <a:ext cx="969488" cy="808825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D309F62B-3C58-FB81-C9F9-AB8E36A4C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82" t="162" r="63409"/>
          <a:stretch/>
        </p:blipFill>
        <p:spPr>
          <a:xfrm>
            <a:off x="10896600" y="2974879"/>
            <a:ext cx="1295400" cy="367992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4AD5149D-EC60-6ABB-CA61-E73C78D77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882" t="-1981" r="-1715" b="57877"/>
          <a:stretch/>
        </p:blipFill>
        <p:spPr>
          <a:xfrm>
            <a:off x="10039349" y="6536880"/>
            <a:ext cx="1514475" cy="3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bg>
      <p:bgPr>
        <a:solidFill>
          <a:schemeClr val="tx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9BEAD-09FF-6C0B-C076-435D559B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927"/>
            <a:ext cx="6421582" cy="1325563"/>
          </a:xfrm>
        </p:spPr>
        <p:txBody>
          <a:bodyPr/>
          <a:lstStyle>
            <a:lvl1pPr>
              <a:defRPr sz="4400" b="0">
                <a:solidFill>
                  <a:srgbClr val="005B9E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93D38E-44D9-9C39-7EA9-AE524E3D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808"/>
            <a:ext cx="6421582" cy="419807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EFA263-3CB3-4221-1BCE-963810B619B7}"/>
              </a:ext>
            </a:extLst>
          </p:cNvPr>
          <p:cNvSpPr/>
          <p:nvPr userDrawn="1"/>
        </p:nvSpPr>
        <p:spPr>
          <a:xfrm>
            <a:off x="7629525" y="0"/>
            <a:ext cx="4562475" cy="6858000"/>
          </a:xfrm>
          <a:prstGeom prst="rect">
            <a:avLst/>
          </a:prstGeom>
          <a:solidFill>
            <a:srgbClr val="005B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ED9FAFD-4B2D-605E-77EB-49DCFFFD6B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2081" r="48883" b="7533"/>
          <a:stretch/>
        </p:blipFill>
        <p:spPr>
          <a:xfrm>
            <a:off x="11222512" y="6067646"/>
            <a:ext cx="969488" cy="808825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D331C0CC-E0CC-6496-54C8-960EEDAE4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82" t="162" r="63409"/>
          <a:stretch/>
        </p:blipFill>
        <p:spPr>
          <a:xfrm>
            <a:off x="10896600" y="2993351"/>
            <a:ext cx="1295400" cy="367992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D4F6DDE8-6077-9B73-C048-DFCF14D8C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882" t="-1981" r="-1715" b="57877"/>
          <a:stretch/>
        </p:blipFill>
        <p:spPr>
          <a:xfrm>
            <a:off x="10039349" y="6546116"/>
            <a:ext cx="1514475" cy="3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005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AB5D252-FB57-16F0-E5EE-C09B9C1B403E}"/>
              </a:ext>
            </a:extLst>
          </p:cNvPr>
          <p:cNvSpPr/>
          <p:nvPr userDrawn="1"/>
        </p:nvSpPr>
        <p:spPr>
          <a:xfrm>
            <a:off x="104775" y="149718"/>
            <a:ext cx="1971675" cy="666750"/>
          </a:xfrm>
          <a:prstGeom prst="rect">
            <a:avLst/>
          </a:prstGeom>
          <a:solidFill>
            <a:srgbClr val="005B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4AAAD2BD-30D1-FC03-B3C2-C4D9C0A3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8" y="261335"/>
            <a:ext cx="1466507" cy="4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38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F31A29-E7A5-AA06-6543-610752E8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3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D52FA1-3129-D108-76CE-249083F0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8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36CD00F0-E5D8-4202-100E-DE14D0788F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7" y="230188"/>
            <a:ext cx="1416456" cy="4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62" r:id="rId6"/>
    <p:sldLayoutId id="2147483665" r:id="rId7"/>
    <p:sldLayoutId id="2147483654" r:id="rId8"/>
    <p:sldLayoutId id="2147483655" r:id="rId9"/>
    <p:sldLayoutId id="2147483664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0"/>
            <a:ext cx="12186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6.png"/><Relationship Id="rId7" Type="http://schemas.openxmlformats.org/officeDocument/2006/relationships/image" Target="../media/image22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7.xml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customXml" Target="../ink/ink6.xml"/><Relationship Id="rId9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627828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customXml" Target="../ink/ink2.xml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6D946-E52A-C07D-D8AC-54500177A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759" y="2362996"/>
            <a:ext cx="9144000" cy="2387600"/>
          </a:xfrm>
        </p:spPr>
        <p:txBody>
          <a:bodyPr/>
          <a:lstStyle/>
          <a:p>
            <a:r>
              <a:rPr lang="sv-SE" sz="4400" dirty="0"/>
              <a:t>Att ändra riktning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5C90BD3-C01A-5ECF-75A1-D2BCC496A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759" y="5057101"/>
            <a:ext cx="9144000" cy="595578"/>
          </a:xfrm>
        </p:spPr>
        <p:txBody>
          <a:bodyPr/>
          <a:lstStyle/>
          <a:p>
            <a:r>
              <a:rPr lang="sv-SE" dirty="0"/>
              <a:t>Markaryds kommun</a:t>
            </a:r>
          </a:p>
        </p:txBody>
      </p:sp>
      <p:pic>
        <p:nvPicPr>
          <p:cNvPr id="5" name="Bild 4" descr="Kompass kontur">
            <a:extLst>
              <a:ext uri="{FF2B5EF4-FFF2-40B4-BE49-F238E27FC236}">
                <a16:creationId xmlns:a16="http://schemas.microsoft.com/office/drawing/2014/main" id="{B34B45CC-899D-B686-EF59-C5A3BDD9C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95453" y="322332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E8E1733-6863-BBA6-5971-BDE104701D88}"/>
              </a:ext>
            </a:extLst>
          </p:cNvPr>
          <p:cNvSpPr/>
          <p:nvPr/>
        </p:nvSpPr>
        <p:spPr>
          <a:xfrm>
            <a:off x="1248975" y="2139477"/>
            <a:ext cx="2431832" cy="3915179"/>
          </a:xfrm>
          <a:prstGeom prst="rect">
            <a:avLst/>
          </a:prstGeom>
          <a:solidFill>
            <a:srgbClr val="0069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4EA51C-875F-AA7C-202E-FA10C303946D}"/>
              </a:ext>
            </a:extLst>
          </p:cNvPr>
          <p:cNvSpPr/>
          <p:nvPr/>
        </p:nvSpPr>
        <p:spPr>
          <a:xfrm>
            <a:off x="4873249" y="2139477"/>
            <a:ext cx="2431832" cy="3915179"/>
          </a:xfrm>
          <a:prstGeom prst="rect">
            <a:avLst/>
          </a:prstGeom>
          <a:solidFill>
            <a:srgbClr val="0069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BF4735-D49F-4117-9D04-78DFD9F9A5D3}"/>
              </a:ext>
            </a:extLst>
          </p:cNvPr>
          <p:cNvSpPr/>
          <p:nvPr/>
        </p:nvSpPr>
        <p:spPr>
          <a:xfrm>
            <a:off x="8511193" y="2139477"/>
            <a:ext cx="2431832" cy="3915179"/>
          </a:xfrm>
          <a:prstGeom prst="rect">
            <a:avLst/>
          </a:prstGeom>
          <a:solidFill>
            <a:srgbClr val="0069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E9CA648-9BFA-B4A8-7271-4F9E15C12CF7}"/>
              </a:ext>
            </a:extLst>
          </p:cNvPr>
          <p:cNvSpPr txBox="1"/>
          <p:nvPr/>
        </p:nvSpPr>
        <p:spPr>
          <a:xfrm>
            <a:off x="5518299" y="3439867"/>
            <a:ext cx="14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Tillväxt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7B871D0-C3A5-9F96-DAE7-17DC1E40472B}"/>
              </a:ext>
            </a:extLst>
          </p:cNvPr>
          <p:cNvSpPr txBox="1"/>
          <p:nvPr/>
        </p:nvSpPr>
        <p:spPr>
          <a:xfrm>
            <a:off x="8784299" y="3439867"/>
            <a:ext cx="204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Tillsammans</a:t>
            </a:r>
          </a:p>
        </p:txBody>
      </p:sp>
      <p:sp>
        <p:nvSpPr>
          <p:cNvPr id="11" name="Pil: vänster-höger 10">
            <a:extLst>
              <a:ext uri="{FF2B5EF4-FFF2-40B4-BE49-F238E27FC236}">
                <a16:creationId xmlns:a16="http://schemas.microsoft.com/office/drawing/2014/main" id="{470C8F55-A29B-36FE-590A-D570C77BC1D2}"/>
              </a:ext>
            </a:extLst>
          </p:cNvPr>
          <p:cNvSpPr/>
          <p:nvPr/>
        </p:nvSpPr>
        <p:spPr>
          <a:xfrm>
            <a:off x="1377937" y="4187493"/>
            <a:ext cx="9450985" cy="675303"/>
          </a:xfrm>
          <a:prstGeom prst="leftRightArrow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985467B-651A-5065-7836-1A82A78382FE}"/>
              </a:ext>
            </a:extLst>
          </p:cNvPr>
          <p:cNvSpPr txBox="1"/>
          <p:nvPr/>
        </p:nvSpPr>
        <p:spPr>
          <a:xfrm>
            <a:off x="5161822" y="4331869"/>
            <a:ext cx="23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</a:rPr>
              <a:t>Kommunikation</a:t>
            </a:r>
          </a:p>
        </p:txBody>
      </p:sp>
      <p:sp>
        <p:nvSpPr>
          <p:cNvPr id="15" name="Pil: vänster-höger 14">
            <a:extLst>
              <a:ext uri="{FF2B5EF4-FFF2-40B4-BE49-F238E27FC236}">
                <a16:creationId xmlns:a16="http://schemas.microsoft.com/office/drawing/2014/main" id="{F105BBC1-B5B6-30F0-5A56-1F6B9E5D9C54}"/>
              </a:ext>
            </a:extLst>
          </p:cNvPr>
          <p:cNvSpPr/>
          <p:nvPr/>
        </p:nvSpPr>
        <p:spPr>
          <a:xfrm>
            <a:off x="1377937" y="5028014"/>
            <a:ext cx="9450985" cy="675303"/>
          </a:xfrm>
          <a:prstGeom prst="leftRightArrow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5745892-F874-E01A-D259-C75FCD4622D5}"/>
              </a:ext>
            </a:extLst>
          </p:cNvPr>
          <p:cNvSpPr txBox="1"/>
          <p:nvPr/>
        </p:nvSpPr>
        <p:spPr>
          <a:xfrm>
            <a:off x="5200477" y="5162673"/>
            <a:ext cx="238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</a:rPr>
              <a:t>Platssamverkan</a:t>
            </a:r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012BF544-6E9C-0768-7F31-665EF9D287CE}"/>
              </a:ext>
            </a:extLst>
          </p:cNvPr>
          <p:cNvSpPr/>
          <p:nvPr/>
        </p:nvSpPr>
        <p:spPr>
          <a:xfrm>
            <a:off x="5611565" y="2685385"/>
            <a:ext cx="955203" cy="560627"/>
          </a:xfrm>
          <a:custGeom>
            <a:avLst/>
            <a:gdLst>
              <a:gd name="connsiteX0" fmla="*/ 401003 w 553402"/>
              <a:gd name="connsiteY0" fmla="*/ 0 h 324802"/>
              <a:gd name="connsiteX1" fmla="*/ 457200 w 553402"/>
              <a:gd name="connsiteY1" fmla="*/ 56198 h 324802"/>
              <a:gd name="connsiteX2" fmla="*/ 381953 w 553402"/>
              <a:gd name="connsiteY2" fmla="*/ 131445 h 324802"/>
              <a:gd name="connsiteX3" fmla="*/ 324803 w 553402"/>
              <a:gd name="connsiteY3" fmla="*/ 74295 h 324802"/>
              <a:gd name="connsiteX4" fmla="*/ 229553 w 553402"/>
              <a:gd name="connsiteY4" fmla="*/ 169545 h 324802"/>
              <a:gd name="connsiteX5" fmla="*/ 172403 w 553402"/>
              <a:gd name="connsiteY5" fmla="*/ 112395 h 324802"/>
              <a:gd name="connsiteX6" fmla="*/ 0 w 553402"/>
              <a:gd name="connsiteY6" fmla="*/ 284798 h 324802"/>
              <a:gd name="connsiteX7" fmla="*/ 40005 w 553402"/>
              <a:gd name="connsiteY7" fmla="*/ 324803 h 324802"/>
              <a:gd name="connsiteX8" fmla="*/ 172403 w 553402"/>
              <a:gd name="connsiteY8" fmla="*/ 192405 h 324802"/>
              <a:gd name="connsiteX9" fmla="*/ 229553 w 553402"/>
              <a:gd name="connsiteY9" fmla="*/ 249555 h 324802"/>
              <a:gd name="connsiteX10" fmla="*/ 324803 w 553402"/>
              <a:gd name="connsiteY10" fmla="*/ 154305 h 324802"/>
              <a:gd name="connsiteX11" fmla="*/ 381953 w 553402"/>
              <a:gd name="connsiteY11" fmla="*/ 211455 h 324802"/>
              <a:gd name="connsiteX12" fmla="*/ 497205 w 553402"/>
              <a:gd name="connsiteY12" fmla="*/ 96202 h 324802"/>
              <a:gd name="connsiteX13" fmla="*/ 553403 w 553402"/>
              <a:gd name="connsiteY13" fmla="*/ 152400 h 324802"/>
              <a:gd name="connsiteX14" fmla="*/ 553403 w 553402"/>
              <a:gd name="connsiteY14" fmla="*/ 0 h 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402" h="324802">
                <a:moveTo>
                  <a:pt x="401003" y="0"/>
                </a:moveTo>
                <a:lnTo>
                  <a:pt x="457200" y="56198"/>
                </a:lnTo>
                <a:lnTo>
                  <a:pt x="381953" y="131445"/>
                </a:lnTo>
                <a:lnTo>
                  <a:pt x="324803" y="74295"/>
                </a:lnTo>
                <a:lnTo>
                  <a:pt x="229553" y="169545"/>
                </a:lnTo>
                <a:lnTo>
                  <a:pt x="172403" y="112395"/>
                </a:lnTo>
                <a:lnTo>
                  <a:pt x="0" y="284798"/>
                </a:lnTo>
                <a:lnTo>
                  <a:pt x="40005" y="324803"/>
                </a:lnTo>
                <a:lnTo>
                  <a:pt x="172403" y="192405"/>
                </a:lnTo>
                <a:lnTo>
                  <a:pt x="229553" y="249555"/>
                </a:lnTo>
                <a:lnTo>
                  <a:pt x="324803" y="154305"/>
                </a:lnTo>
                <a:lnTo>
                  <a:pt x="381953" y="211455"/>
                </a:lnTo>
                <a:lnTo>
                  <a:pt x="497205" y="96202"/>
                </a:lnTo>
                <a:lnTo>
                  <a:pt x="553403" y="152400"/>
                </a:lnTo>
                <a:lnTo>
                  <a:pt x="553403" y="0"/>
                </a:lnTo>
                <a:close/>
              </a:path>
            </a:pathLst>
          </a:custGeom>
          <a:solidFill>
            <a:srgbClr val="0069B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Bild 23" descr="Pussel med hel fyllning">
            <a:extLst>
              <a:ext uri="{FF2B5EF4-FFF2-40B4-BE49-F238E27FC236}">
                <a16:creationId xmlns:a16="http://schemas.microsoft.com/office/drawing/2014/main" id="{D8BC2BE7-2AC8-A173-DC96-A96324CF6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865575">
            <a:off x="9296631" y="2403980"/>
            <a:ext cx="961869" cy="961869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15E81F3A-DF47-38F4-ABBC-0374F3EDE125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ruta 2">
            <a:extLst>
              <a:ext uri="{FF2B5EF4-FFF2-40B4-BE49-F238E27FC236}">
                <a16:creationId xmlns:a16="http://schemas.microsoft.com/office/drawing/2014/main" id="{373CFA60-942B-C3D2-FD02-4667D4FEB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7635" y="6503446"/>
            <a:ext cx="2304415" cy="2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defTabSz="914377"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www.markaryd.se</a:t>
            </a:r>
            <a:endParaRPr lang="sv-SE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C36645C3-A70C-0F00-A3F9-A9815F115D5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/>
            <a:r>
              <a:rPr lang="sv-SE" sz="3600" dirty="0">
                <a:latin typeface="Century Gothic" panose="020B0502020202020204" pitchFamily="34" charset="0"/>
              </a:rPr>
              <a:t>Vision 2030 </a:t>
            </a:r>
            <a:r>
              <a:rPr lang="sv-SE" sz="3600" dirty="0">
                <a:latin typeface="Century Gothic" panose="020B0502020202020204" pitchFamily="34" charset="0"/>
                <a:sym typeface="Wingdings" panose="05000000000000000000" pitchFamily="2" charset="2"/>
              </a:rPr>
              <a:t> Strömsnäsbruk Traryd 2030</a:t>
            </a:r>
            <a:endParaRPr lang="sv-SE" sz="3600" dirty="0">
              <a:latin typeface="Century Gothic" panose="020B0502020202020204" pitchFamily="34" charset="0"/>
            </a:endParaRPr>
          </a:p>
        </p:txBody>
      </p:sp>
      <p:sp>
        <p:nvSpPr>
          <p:cNvPr id="19" name="Pil: vänster-höger 18">
            <a:extLst>
              <a:ext uri="{FF2B5EF4-FFF2-40B4-BE49-F238E27FC236}">
                <a16:creationId xmlns:a16="http://schemas.microsoft.com/office/drawing/2014/main" id="{A229E1BE-B7E2-2BE6-A94D-225CA12300E5}"/>
              </a:ext>
            </a:extLst>
          </p:cNvPr>
          <p:cNvSpPr/>
          <p:nvPr/>
        </p:nvSpPr>
        <p:spPr>
          <a:xfrm>
            <a:off x="1377937" y="4187491"/>
            <a:ext cx="9450985" cy="675303"/>
          </a:xfrm>
          <a:prstGeom prst="leftRightArrow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A8F0998-C60A-F6BD-95DC-7A66670C7771}"/>
              </a:ext>
            </a:extLst>
          </p:cNvPr>
          <p:cNvSpPr txBox="1"/>
          <p:nvPr/>
        </p:nvSpPr>
        <p:spPr>
          <a:xfrm>
            <a:off x="5161821" y="4331869"/>
            <a:ext cx="23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</a:rPr>
              <a:t>Kommunikation</a:t>
            </a:r>
          </a:p>
        </p:txBody>
      </p:sp>
      <p:sp>
        <p:nvSpPr>
          <p:cNvPr id="23" name="Pil: vänster-höger 22">
            <a:extLst>
              <a:ext uri="{FF2B5EF4-FFF2-40B4-BE49-F238E27FC236}">
                <a16:creationId xmlns:a16="http://schemas.microsoft.com/office/drawing/2014/main" id="{2312027C-D19E-6DB9-EDAA-A1F668130442}"/>
              </a:ext>
            </a:extLst>
          </p:cNvPr>
          <p:cNvSpPr/>
          <p:nvPr/>
        </p:nvSpPr>
        <p:spPr>
          <a:xfrm>
            <a:off x="1377937" y="5028014"/>
            <a:ext cx="9450985" cy="675303"/>
          </a:xfrm>
          <a:prstGeom prst="leftRightArrow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7A0992F-8A7D-97BE-ED2C-42930F2023BF}"/>
              </a:ext>
            </a:extLst>
          </p:cNvPr>
          <p:cNvSpPr txBox="1"/>
          <p:nvPr/>
        </p:nvSpPr>
        <p:spPr>
          <a:xfrm>
            <a:off x="5200477" y="5162673"/>
            <a:ext cx="23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b="1" dirty="0">
                <a:solidFill>
                  <a:prstClr val="white"/>
                </a:solidFill>
                <a:latin typeface="Century Gothic" panose="020B0502020202020204" pitchFamily="34" charset="0"/>
              </a:rPr>
              <a:t>Platssamverkan</a:t>
            </a:r>
          </a:p>
        </p:txBody>
      </p:sp>
      <p:pic>
        <p:nvPicPr>
          <p:cNvPr id="17" name="Bild 16" descr="Lås med hel fyllning">
            <a:extLst>
              <a:ext uri="{FF2B5EF4-FFF2-40B4-BE49-F238E27FC236}">
                <a16:creationId xmlns:a16="http://schemas.microsoft.com/office/drawing/2014/main" id="{7E2833BE-D302-1989-C89A-6A7388A4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0661" y="2397767"/>
            <a:ext cx="1028459" cy="102845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D968AFE-45A0-2A2A-B192-7D67F95915CF}"/>
              </a:ext>
            </a:extLst>
          </p:cNvPr>
          <p:cNvSpPr txBox="1"/>
          <p:nvPr/>
        </p:nvSpPr>
        <p:spPr>
          <a:xfrm>
            <a:off x="1714369" y="3439867"/>
            <a:ext cx="169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Trygghet</a:t>
            </a:r>
          </a:p>
        </p:txBody>
      </p:sp>
    </p:spTree>
    <p:extLst>
      <p:ext uri="{BB962C8B-B14F-4D97-AF65-F5344CB8AC3E}">
        <p14:creationId xmlns:p14="http://schemas.microsoft.com/office/powerpoint/2010/main" val="403811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7B8F69-8D75-6BC2-6B85-7A0E0CAC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607"/>
            <a:ext cx="10515600" cy="1325563"/>
          </a:xfrm>
        </p:spPr>
        <p:txBody>
          <a:bodyPr/>
          <a:lstStyle/>
          <a:p>
            <a:r>
              <a:rPr lang="sv-SE" dirty="0"/>
              <a:t>Utmaning 2021 </a:t>
            </a:r>
            <a:br>
              <a:rPr lang="sv-SE" dirty="0"/>
            </a:br>
            <a:r>
              <a:rPr lang="sv-SE" dirty="0"/>
              <a:t>– kvalitetsarbete på </a:t>
            </a:r>
            <a:r>
              <a:rPr lang="sv-SE" dirty="0" err="1"/>
              <a:t>vux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9D51C3-C3BC-74D9-0415-7E23B2A4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10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2021-22</a:t>
            </a:r>
          </a:p>
          <a:p>
            <a:pPr marL="0" indent="0">
              <a:buNone/>
            </a:pPr>
            <a:r>
              <a:rPr lang="sv-SE" dirty="0"/>
              <a:t>Systematisk kvalitetsarbete: antagning, uppföljning av studier, betyg mm</a:t>
            </a:r>
          </a:p>
          <a:p>
            <a:pPr marL="0" indent="0">
              <a:buNone/>
            </a:pPr>
            <a:r>
              <a:rPr lang="sv-SE" dirty="0"/>
              <a:t>Upptäcker lista över elever</a:t>
            </a:r>
          </a:p>
          <a:p>
            <a:pPr marL="0" indent="0">
              <a:buNone/>
            </a:pPr>
            <a:r>
              <a:rPr lang="sv-SE" dirty="0"/>
              <a:t>Samtal och hotfulla besök på vuxenutbildningen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i="1" dirty="0"/>
              <a:t>Var är mina pengar? </a:t>
            </a:r>
          </a:p>
          <a:p>
            <a:pPr marL="0" indent="0">
              <a:buNone/>
            </a:pPr>
            <a:r>
              <a:rPr lang="sv-SE" dirty="0"/>
              <a:t>CSN hör av sig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2023 </a:t>
            </a:r>
          </a:p>
          <a:p>
            <a:pPr marL="0" indent="0">
              <a:buNone/>
            </a:pPr>
            <a:r>
              <a:rPr lang="sv-SE" dirty="0"/>
              <a:t>Utredningar välfärdsbrott, otillåten påverkan och befolkningsutveckling</a:t>
            </a:r>
          </a:p>
          <a:p>
            <a:pPr marL="0" indent="0">
              <a:buNone/>
            </a:pPr>
            <a:r>
              <a:rPr lang="sv-SE" dirty="0"/>
              <a:t>Polisens projekt PRIMA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8212AF0-2E91-A68A-2D7E-31CDD1901D4A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2204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7B8F69-8D75-6BC2-6B85-7A0E0CAC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224"/>
            <a:ext cx="10515600" cy="1325563"/>
          </a:xfrm>
        </p:spPr>
        <p:txBody>
          <a:bodyPr/>
          <a:lstStyle/>
          <a:p>
            <a:r>
              <a:rPr lang="sv-SE" dirty="0"/>
              <a:t>Utanförskap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9D51C3-C3BC-74D9-0415-7E23B2A48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8212AF0-2E91-A68A-2D7E-31CDD1901D4A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6271D54-0729-2C32-88FA-19E8BF40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1561"/>
            <a:ext cx="10515600" cy="44254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CBBEC155-5712-5C4B-4F1A-860770C585AB}"/>
                  </a:ext>
                </a:extLst>
              </p14:cNvPr>
              <p14:cNvContentPartPr/>
              <p14:nvPr/>
            </p14:nvContentPartPr>
            <p14:xfrm>
              <a:off x="3072525" y="2125843"/>
              <a:ext cx="815760" cy="11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CBBEC155-5712-5C4B-4F1A-860770C585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8525" y="2017843"/>
                <a:ext cx="923400" cy="2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48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54340-69D3-41E4-AE9D-FDADE1C4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361" y="683623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Befolkningsutveckling</a:t>
            </a:r>
            <a:br>
              <a:rPr lang="sv-SE" b="1" dirty="0"/>
            </a:br>
            <a:br>
              <a:rPr lang="sv-SE" sz="2000" dirty="0"/>
            </a:br>
            <a:endParaRPr lang="sv-SE" sz="2000" dirty="0"/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B97D782D-FDC5-443E-BA25-62448AF2CC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46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8135A5-9F3A-6CC1-456A-F3015079E2DC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3BF3FCB-17B3-FBBE-10EC-BABB2CA79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065" y="738726"/>
            <a:ext cx="7974419" cy="5438237"/>
          </a:xfrm>
        </p:spPr>
      </p:pic>
    </p:spTree>
    <p:extLst>
      <p:ext uri="{BB962C8B-B14F-4D97-AF65-F5344CB8AC3E}">
        <p14:creationId xmlns:p14="http://schemas.microsoft.com/office/powerpoint/2010/main" val="292347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3E526E-AF28-4D03-B5BC-6BB971FD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Vikten av samverkan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DA25EBE-7AC1-4B5F-9C26-5BA6C741F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dirty="0">
              <a:latin typeface="Century Gothic"/>
            </a:endParaRPr>
          </a:p>
          <a:p>
            <a:pPr marL="0" indent="0">
              <a:buNone/>
            </a:pPr>
            <a:endParaRPr lang="sv-SE" dirty="0">
              <a:latin typeface="Century Gothic"/>
            </a:endParaRPr>
          </a:p>
          <a:p>
            <a:pPr marL="0" indent="0" algn="ctr">
              <a:buNone/>
            </a:pPr>
            <a:endParaRPr lang="sv-SE" sz="4400" dirty="0">
              <a:latin typeface="Century Gothic"/>
            </a:endParaRPr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C85BD483-12EB-425D-9D2C-756E243BF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3335" y="6418857"/>
            <a:ext cx="2304415" cy="2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defTabSz="914377">
              <a:lnSpc>
                <a:spcPct val="107000"/>
              </a:lnSpc>
              <a:spcAft>
                <a:spcPts val="800"/>
              </a:spcAft>
            </a:pPr>
            <a:r>
              <a:rPr lang="sv-SE" sz="1100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www.markaryd.se</a:t>
            </a:r>
            <a:endParaRPr lang="sv-SE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6AD558-DF92-49DA-9C3E-58B9CAE3E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81" y="4895175"/>
            <a:ext cx="1480095" cy="1332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B89550C-D2C7-47CA-BAD5-7A680F0F5B51}"/>
              </a:ext>
            </a:extLst>
          </p:cNvPr>
          <p:cNvSpPr/>
          <p:nvPr/>
        </p:nvSpPr>
        <p:spPr>
          <a:xfrm>
            <a:off x="3048000" y="35176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/>
            <a:endParaRPr lang="sv-SE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914377"/>
            <a:endParaRPr lang="sv-S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736BC31-CC91-F4E9-4BE7-E8B84FF2340D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C95746-A61E-916F-D7E7-CB5373DD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72" y="2185815"/>
            <a:ext cx="9716856" cy="2486372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EE3F6B69-1FD7-3559-E913-476D49989160}"/>
              </a:ext>
            </a:extLst>
          </p:cNvPr>
          <p:cNvCxnSpPr/>
          <p:nvPr/>
        </p:nvCxnSpPr>
        <p:spPr>
          <a:xfrm flipV="1">
            <a:off x="3721396" y="4099858"/>
            <a:ext cx="1254643" cy="11948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1D341416-EEEE-197D-33B1-083C161E606A}"/>
                  </a:ext>
                </a:extLst>
              </p14:cNvPr>
              <p14:cNvContentPartPr/>
              <p14:nvPr/>
            </p14:nvContentPartPr>
            <p14:xfrm>
              <a:off x="7293885" y="4556563"/>
              <a:ext cx="1486080" cy="240120"/>
            </p14:xfrm>
          </p:contentPart>
        </mc:Choice>
        <mc:Fallback xmlns=""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1D341416-EEEE-197D-33B1-083C161E60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4885" y="4547576"/>
                <a:ext cx="1503720" cy="25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F20BC808-13DD-A62D-3441-FABD50D71C96}"/>
                  </a:ext>
                </a:extLst>
              </p14:cNvPr>
              <p14:cNvContentPartPr/>
              <p14:nvPr/>
            </p14:nvContentPartPr>
            <p14:xfrm>
              <a:off x="5401005" y="4029523"/>
              <a:ext cx="360" cy="360"/>
            </p14:xfrm>
          </p:contentPart>
        </mc:Choice>
        <mc:Fallback xmlns=""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F20BC808-13DD-A62D-3441-FABD50D71C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7005" y="39215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63555EB6-38D9-0CF6-3CFC-82F525000805}"/>
                  </a:ext>
                </a:extLst>
              </p14:cNvPr>
              <p14:cNvContentPartPr/>
              <p14:nvPr/>
            </p14:nvContentPartPr>
            <p14:xfrm>
              <a:off x="10897845" y="4061563"/>
              <a:ext cx="360" cy="36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63555EB6-38D9-0CF6-3CFC-82F5250008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43845" y="395356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C2A10D8F-3EA2-B7AE-8B05-A8EC1BEFA2E4}"/>
                  </a:ext>
                </a:extLst>
              </p14:cNvPr>
              <p14:cNvContentPartPr/>
              <p14:nvPr/>
            </p14:nvContentPartPr>
            <p14:xfrm>
              <a:off x="8739771" y="4603003"/>
              <a:ext cx="1672920" cy="15120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C2A10D8F-3EA2-B7AE-8B05-A8EC1BEFA2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30773" y="4594003"/>
                <a:ext cx="1690556" cy="1688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ruta 15">
            <a:extLst>
              <a:ext uri="{FF2B5EF4-FFF2-40B4-BE49-F238E27FC236}">
                <a16:creationId xmlns:a16="http://schemas.microsoft.com/office/drawing/2014/main" id="{71B94E9C-160A-F109-F329-45E65FC39114}"/>
              </a:ext>
            </a:extLst>
          </p:cNvPr>
          <p:cNvSpPr txBox="1"/>
          <p:nvPr/>
        </p:nvSpPr>
        <p:spPr>
          <a:xfrm>
            <a:off x="1237573" y="2238838"/>
            <a:ext cx="142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Källa: SCB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1EE4275-B833-3F20-53D7-4CCF1F7CF889}"/>
              </a:ext>
            </a:extLst>
          </p:cNvPr>
          <p:cNvSpPr txBox="1"/>
          <p:nvPr/>
        </p:nvSpPr>
        <p:spPr>
          <a:xfrm>
            <a:off x="6049259" y="5736539"/>
            <a:ext cx="480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sz="2400" i="1" dirty="0">
                <a:solidFill>
                  <a:srgbClr val="0070C0"/>
                </a:solidFill>
                <a:latin typeface="Calibri" panose="020F0502020204030204"/>
              </a:rPr>
              <a:t>Tillsammans gör vi varandra bättre</a:t>
            </a:r>
          </a:p>
        </p:txBody>
      </p:sp>
    </p:spTree>
    <p:extLst>
      <p:ext uri="{BB962C8B-B14F-4D97-AF65-F5344CB8AC3E}">
        <p14:creationId xmlns:p14="http://schemas.microsoft.com/office/powerpoint/2010/main" val="34481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7B8F69-8D75-6BC2-6B85-7A0E0CAC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17"/>
            <a:ext cx="10515600" cy="1325563"/>
          </a:xfrm>
        </p:spPr>
        <p:txBody>
          <a:bodyPr/>
          <a:lstStyle/>
          <a:p>
            <a:r>
              <a:rPr lang="sv-SE" dirty="0"/>
              <a:t>Hoppfullhet och framtidstro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9D51C3-C3BC-74D9-0415-7E23B2A4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71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/>
              <a:t>2024-2025</a:t>
            </a:r>
          </a:p>
          <a:p>
            <a:pPr marL="0" indent="0">
              <a:buNone/>
            </a:pPr>
            <a:r>
              <a:rPr lang="sv-SE" dirty="0"/>
              <a:t>Pågående föreningsbidrag, ovårdade fastigheter </a:t>
            </a:r>
          </a:p>
          <a:p>
            <a:pPr marL="0" indent="0">
              <a:buNone/>
            </a:pPr>
            <a:r>
              <a:rPr lang="sv-SE" dirty="0"/>
              <a:t>Nya </a:t>
            </a:r>
            <a:r>
              <a:rPr lang="sv-SE" dirty="0" err="1"/>
              <a:t>SoL</a:t>
            </a:r>
            <a:r>
              <a:rPr lang="sv-SE" dirty="0"/>
              <a:t> (SSPF), </a:t>
            </a:r>
            <a:r>
              <a:rPr lang="sv-SE" dirty="0">
                <a:highlight>
                  <a:srgbClr val="FFFF00"/>
                </a:highlight>
              </a:rPr>
              <a:t>OTILLÅTEN PÅVERKAN</a:t>
            </a:r>
          </a:p>
          <a:p>
            <a:pPr marL="0" indent="0">
              <a:buNone/>
            </a:pPr>
            <a:r>
              <a:rPr lang="sv-SE" u="sng" dirty="0"/>
              <a:t>Värdegrundsarbete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Utbildning Kommun fri från våld – ALLA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12e plats i näringslivsranking – ”trovärdighetsindex 										ökat”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Fortsatt arbete med estetik/yttre miljöer och föreningar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CA3B11-6DBB-DACA-E32A-682144BE921D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  <p:pic>
        <p:nvPicPr>
          <p:cNvPr id="9" name="Bild 8" descr="Stjärnskott kontur">
            <a:extLst>
              <a:ext uri="{FF2B5EF4-FFF2-40B4-BE49-F238E27FC236}">
                <a16:creationId xmlns:a16="http://schemas.microsoft.com/office/drawing/2014/main" id="{BC7BA9CC-9D72-F73D-4E48-8A8F8BC6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9283" y="37843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97A7B7A4-DF98-17BD-061F-52EB5730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5254" y="170802"/>
            <a:ext cx="2716382" cy="6419344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CF67CF3-A433-B8B2-67ED-7727A60D096B}"/>
              </a:ext>
            </a:extLst>
          </p:cNvPr>
          <p:cNvSpPr txBox="1">
            <a:spLocks/>
          </p:cNvSpPr>
          <p:nvPr/>
        </p:nvSpPr>
        <p:spPr>
          <a:xfrm>
            <a:off x="838200" y="753594"/>
            <a:ext cx="10515600" cy="7178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rgbClr val="005B9E"/>
                </a:solidFill>
              </a:rPr>
              <a:t>Några snabba om Markaryd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606F9A36-8A20-2AEF-0660-829954E74A0A}"/>
              </a:ext>
            </a:extLst>
          </p:cNvPr>
          <p:cNvSpPr txBox="1">
            <a:spLocks/>
          </p:cNvSpPr>
          <p:nvPr/>
        </p:nvSpPr>
        <p:spPr>
          <a:xfrm>
            <a:off x="768185" y="1869397"/>
            <a:ext cx="7142908" cy="43227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Ca 10 000 kommuninvånare </a:t>
            </a:r>
          </a:p>
          <a:p>
            <a:r>
              <a:rPr lang="sv-SE" sz="2400" dirty="0"/>
              <a:t>Ligger i Småland, i gränsbygden mot Skåne </a:t>
            </a:r>
          </a:p>
          <a:p>
            <a:r>
              <a:rPr lang="sv-SE" sz="2400" dirty="0"/>
              <a:t>Danmark är en timme bort </a:t>
            </a:r>
          </a:p>
          <a:p>
            <a:r>
              <a:rPr lang="sv-SE" sz="2400" dirty="0"/>
              <a:t>Ungefär 1000 medarbetare inom kommunen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Stabilt näringsliv, stabil politik</a:t>
            </a:r>
          </a:p>
        </p:txBody>
      </p:sp>
    </p:spTree>
    <p:extLst>
      <p:ext uri="{BB962C8B-B14F-4D97-AF65-F5344CB8AC3E}">
        <p14:creationId xmlns:p14="http://schemas.microsoft.com/office/powerpoint/2010/main" val="131935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2F6B-EF06-1585-DE94-5A36B98BF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6AD2209-6DA3-3CC2-D7EB-C305E26CA0A2}"/>
              </a:ext>
            </a:extLst>
          </p:cNvPr>
          <p:cNvSpPr/>
          <p:nvPr/>
        </p:nvSpPr>
        <p:spPr>
          <a:xfrm>
            <a:off x="0" y="1"/>
            <a:ext cx="12192000" cy="6143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sv-S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3A0F31-4F3B-EC55-0855-CE56CB6C2E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6298" y="582619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rgbClr val="0069B4"/>
                </a:solidFill>
                <a:latin typeface="Century Gothic" panose="020B0502020202020204" pitchFamily="34" charset="0"/>
              </a:rPr>
              <a:t>Välkomna till Markaryd!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6719AB-1F4F-EDA9-6ECE-C7240C5441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6298" y="20431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Vår nutidshistoria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D735505C-DE88-69BE-8A8B-FA2994CE7554}"/>
              </a:ext>
            </a:extLst>
          </p:cNvPr>
          <p:cNvCxnSpPr/>
          <p:nvPr/>
        </p:nvCxnSpPr>
        <p:spPr>
          <a:xfrm>
            <a:off x="1077434" y="3508745"/>
            <a:ext cx="10037135" cy="0"/>
          </a:xfrm>
          <a:prstGeom prst="straightConnector1">
            <a:avLst/>
          </a:prstGeom>
          <a:ln w="101600">
            <a:solidFill>
              <a:srgbClr val="0069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B434E6A6-DC51-36BF-F3F9-64743F9812C3}"/>
              </a:ext>
            </a:extLst>
          </p:cNvPr>
          <p:cNvSpPr txBox="1"/>
          <p:nvPr/>
        </p:nvSpPr>
        <p:spPr>
          <a:xfrm>
            <a:off x="946298" y="2860158"/>
            <a:ext cx="8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1974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B7F032D-93D4-DA03-5F03-48A2BD576A13}"/>
              </a:ext>
            </a:extLst>
          </p:cNvPr>
          <p:cNvSpPr txBox="1"/>
          <p:nvPr/>
        </p:nvSpPr>
        <p:spPr>
          <a:xfrm>
            <a:off x="1579401" y="3781282"/>
            <a:ext cx="8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1980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B3A08EE-C6AF-081F-2059-48218B78010F}"/>
              </a:ext>
            </a:extLst>
          </p:cNvPr>
          <p:cNvSpPr txBox="1"/>
          <p:nvPr/>
        </p:nvSpPr>
        <p:spPr>
          <a:xfrm>
            <a:off x="4107711" y="2878574"/>
            <a:ext cx="8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2000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0D49C89-5378-2B13-C23E-7204878B2974}"/>
              </a:ext>
            </a:extLst>
          </p:cNvPr>
          <p:cNvSpPr txBox="1"/>
          <p:nvPr/>
        </p:nvSpPr>
        <p:spPr>
          <a:xfrm>
            <a:off x="6096001" y="3781282"/>
            <a:ext cx="8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2010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4F1CBBB-5EC6-9901-59AA-75B39FCC154B}"/>
              </a:ext>
            </a:extLst>
          </p:cNvPr>
          <p:cNvSpPr txBox="1"/>
          <p:nvPr/>
        </p:nvSpPr>
        <p:spPr>
          <a:xfrm>
            <a:off x="7268901" y="2855059"/>
            <a:ext cx="8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2014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C3711EC-7DB1-5864-B44F-D36DC9EA7C21}"/>
              </a:ext>
            </a:extLst>
          </p:cNvPr>
          <p:cNvSpPr txBox="1"/>
          <p:nvPr/>
        </p:nvSpPr>
        <p:spPr>
          <a:xfrm>
            <a:off x="8394102" y="3781282"/>
            <a:ext cx="8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2017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A1C49FB-9BFD-2DC0-C530-AC2E6EA1E91C}"/>
              </a:ext>
            </a:extLst>
          </p:cNvPr>
          <p:cNvSpPr txBox="1"/>
          <p:nvPr/>
        </p:nvSpPr>
        <p:spPr>
          <a:xfrm>
            <a:off x="1003624" y="4158774"/>
            <a:ext cx="322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Pappersbruket i norr </a:t>
            </a:r>
          </a:p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läggs ner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F312AF3-6A45-C412-EEEF-469E7F1C59D8}"/>
              </a:ext>
            </a:extLst>
          </p:cNvPr>
          <p:cNvSpPr txBox="1"/>
          <p:nvPr/>
        </p:nvSpPr>
        <p:spPr>
          <a:xfrm>
            <a:off x="5380302" y="4150614"/>
            <a:ext cx="306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Telecom läggs ner</a:t>
            </a:r>
          </a:p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	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04452A9-91D3-2C15-3ACE-F91443015B7A}"/>
              </a:ext>
            </a:extLst>
          </p:cNvPr>
          <p:cNvSpPr txBox="1"/>
          <p:nvPr/>
        </p:nvSpPr>
        <p:spPr>
          <a:xfrm>
            <a:off x="7969221" y="4158773"/>
            <a:ext cx="3674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Stora sociala utmaningar</a:t>
            </a:r>
          </a:p>
          <a:p>
            <a:pPr defTabSz="914377"/>
            <a:endParaRPr lang="sv-SE" dirty="0">
              <a:solidFill>
                <a:prstClr val="black"/>
              </a:solidFill>
              <a:latin typeface="Arial"/>
            </a:endParaRPr>
          </a:p>
          <a:p>
            <a:pPr defTabSz="914377"/>
            <a:r>
              <a:rPr lang="sv-SE" dirty="0">
                <a:solidFill>
                  <a:srgbClr val="0069B4"/>
                </a:solidFill>
                <a:latin typeface="Arial"/>
              </a:rPr>
              <a:t>VIKTIGT BESLUT FATTAS!</a:t>
            </a:r>
          </a:p>
          <a:p>
            <a:pPr defTabSz="914377"/>
            <a:endParaRPr lang="sv-S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3F0B0D8-6C48-A182-876E-BAA612A57F02}"/>
              </a:ext>
            </a:extLst>
          </p:cNvPr>
          <p:cNvSpPr txBox="1"/>
          <p:nvPr/>
        </p:nvSpPr>
        <p:spPr>
          <a:xfrm>
            <a:off x="2381709" y="4490545"/>
            <a:ext cx="1698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Allmännyttan säljs ut</a:t>
            </a:r>
          </a:p>
          <a:p>
            <a:pPr defTabSz="914377"/>
            <a:r>
              <a:rPr lang="sv-SE" dirty="0">
                <a:solidFill>
                  <a:prstClr val="black"/>
                </a:solidFill>
                <a:latin typeface="Arial"/>
              </a:rPr>
              <a:t>=en god investering (?)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1222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372DF6-03BC-DCD3-E4C7-C4731B4C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Utmaning 2018 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– kommunens trovärdighet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CED720-F62F-0A93-378C-366D6C8E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122101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Bottennotering </a:t>
            </a:r>
          </a:p>
          <a:p>
            <a:pPr marL="0" indent="0">
              <a:buNone/>
            </a:pPr>
            <a:r>
              <a:rPr lang="sv-SE" dirty="0"/>
              <a:t>…för myndighetsutövning. </a:t>
            </a:r>
          </a:p>
          <a:p>
            <a:pPr marL="385763" indent="-385763">
              <a:buAutoNum type="arabicPeriod"/>
            </a:pPr>
            <a:r>
              <a:rPr lang="sv-SE" dirty="0"/>
              <a:t>Kommuninvånare som behövde hjälp ”tappades”- det blev kommunens fel</a:t>
            </a:r>
          </a:p>
          <a:p>
            <a:pPr marL="385763" indent="-385763">
              <a:buAutoNum type="arabicPeriod"/>
            </a:pPr>
            <a:r>
              <a:rPr lang="sv-SE" dirty="0"/>
              <a:t>Polarisering </a:t>
            </a:r>
            <a:r>
              <a:rPr lang="sv-SE" i="1" dirty="0"/>
              <a:t>De går bara på bidrag, de tar våra jobb…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Intern samverkan</a:t>
            </a:r>
          </a:p>
          <a:p>
            <a:pPr marL="0" indent="0">
              <a:buNone/>
            </a:pPr>
            <a:r>
              <a:rPr lang="sv-SE" dirty="0"/>
              <a:t>Gemensam arbetsprocess för ekonomiskt bistånd, arbetsmarknad, </a:t>
            </a:r>
            <a:r>
              <a:rPr lang="sv-SE" dirty="0" err="1"/>
              <a:t>vuxenutbildn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Mötesplatser/projekt för barnfamiljer och ungdomar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Extern samverkan</a:t>
            </a:r>
            <a:r>
              <a:rPr lang="sv-SE" dirty="0"/>
              <a:t> AF och polismyndigheten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206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0A3E9DD-6F52-A834-1E72-54205FB6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68" y="-61375"/>
            <a:ext cx="5434865" cy="1600200"/>
          </a:xfrm>
        </p:spPr>
        <p:txBody>
          <a:bodyPr>
            <a:normAutofit/>
          </a:bodyPr>
          <a:lstStyle/>
          <a:p>
            <a:r>
              <a:rPr lang="sv-SE" sz="4400" dirty="0"/>
              <a:t>En siffra i taget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8B658-86AA-C909-6A5E-B9CF5F51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3460" y="1792324"/>
            <a:ext cx="4652400" cy="3811588"/>
          </a:xfrm>
        </p:spPr>
        <p:txBody>
          <a:bodyPr>
            <a:normAutofit lnSpcReduction="10000"/>
          </a:bodyPr>
          <a:lstStyle/>
          <a:p>
            <a:r>
              <a:rPr lang="sv-SE" sz="2000" u="sng" dirty="0"/>
              <a:t>2018 </a:t>
            </a:r>
          </a:p>
          <a:p>
            <a:r>
              <a:rPr lang="sv-SE" sz="2000" dirty="0">
                <a:solidFill>
                  <a:srgbClr val="FF0000"/>
                </a:solidFill>
              </a:rPr>
              <a:t>Röda siffror: </a:t>
            </a:r>
            <a:r>
              <a:rPr lang="sv-SE" sz="2000" dirty="0"/>
              <a:t>ekonomiskt bistånd, arbetslöshet, skolinspektion på vuxenutbildning = </a:t>
            </a:r>
            <a:r>
              <a:rPr lang="sv-SE" sz="2000" dirty="0">
                <a:highlight>
                  <a:srgbClr val="FF0000"/>
                </a:highlight>
              </a:rPr>
              <a:t>illrött</a:t>
            </a:r>
          </a:p>
          <a:p>
            <a:r>
              <a:rPr lang="sv-SE" sz="2000" u="sng" dirty="0"/>
              <a:t>2019</a:t>
            </a:r>
            <a:r>
              <a:rPr lang="sv-SE" sz="2000" dirty="0"/>
              <a:t> </a:t>
            </a:r>
          </a:p>
          <a:p>
            <a:r>
              <a:rPr lang="sv-SE" sz="2000" dirty="0"/>
              <a:t>Kultur- och strukturarbete – plan för arbetet lagd, nya rutiner tas fram, </a:t>
            </a:r>
            <a:r>
              <a:rPr lang="sv-SE" sz="2000" dirty="0">
                <a:solidFill>
                  <a:srgbClr val="FF0000"/>
                </a:solidFill>
              </a:rPr>
              <a:t>uppsägning av sociala kontrakt</a:t>
            </a:r>
          </a:p>
          <a:p>
            <a:r>
              <a:rPr lang="sv-SE" sz="2000" u="sng" dirty="0"/>
              <a:t>2020 </a:t>
            </a:r>
          </a:p>
          <a:p>
            <a:r>
              <a:rPr lang="sv-SE" sz="2000" dirty="0"/>
              <a:t>Skeppet giras om</a:t>
            </a:r>
          </a:p>
          <a:p>
            <a:r>
              <a:rPr lang="sv-SE" sz="2000" dirty="0"/>
              <a:t>Första resultaten syns</a:t>
            </a:r>
          </a:p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8212AF0-2E91-A68A-2D7E-31CDD1901D4A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  <p:pic>
        <p:nvPicPr>
          <p:cNvPr id="9" name="Platshållare för innehåll 7">
            <a:extLst>
              <a:ext uri="{FF2B5EF4-FFF2-40B4-BE49-F238E27FC236}">
                <a16:creationId xmlns:a16="http://schemas.microsoft.com/office/drawing/2014/main" id="{5C08C322-46DD-CF02-0632-790F2F87D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6141" y="1599591"/>
            <a:ext cx="3869971" cy="38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0A3E9DD-6F52-A834-1E72-54205FB6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68" y="-61375"/>
            <a:ext cx="3932237" cy="1600200"/>
          </a:xfrm>
        </p:spPr>
        <p:txBody>
          <a:bodyPr>
            <a:normAutofit/>
          </a:bodyPr>
          <a:lstStyle/>
          <a:p>
            <a:r>
              <a:rPr lang="sv-SE" sz="4400" dirty="0"/>
              <a:t>Nycklar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8B658-86AA-C909-6A5E-B9CF5F51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3460" y="1637730"/>
            <a:ext cx="5467413" cy="4766281"/>
          </a:xfrm>
        </p:spPr>
        <p:txBody>
          <a:bodyPr>
            <a:normAutofit fontScale="92500" lnSpcReduction="10000"/>
          </a:bodyPr>
          <a:lstStyle/>
          <a:p>
            <a:pPr marL="342891" indent="-342891">
              <a:buFont typeface="Arial" panose="020B0604020202020204" pitchFamily="34" charset="0"/>
              <a:buAutoNum type="arabicPeriod"/>
            </a:pPr>
            <a:r>
              <a:rPr lang="sv-SE" sz="2200" dirty="0">
                <a:ea typeface="Times New Roman" panose="02020603050405020304" pitchFamily="18" charset="0"/>
              </a:rPr>
              <a:t>Ekonomiskt bistånd = nödvändigt men tillfälligt. Anvisning till utbildning! 				KRAV PÅ AF</a:t>
            </a:r>
          </a:p>
          <a:p>
            <a:pPr marL="342891" indent="-342891">
              <a:buFont typeface="Arial" panose="020B0604020202020204" pitchFamily="34" charset="0"/>
              <a:buAutoNum type="arabicPeriod"/>
            </a:pPr>
            <a:r>
              <a:rPr lang="sv-SE" sz="2200" dirty="0">
                <a:ea typeface="Times New Roman" panose="02020603050405020304" pitchFamily="18" charset="0"/>
              </a:rPr>
              <a:t>Upprätta individuell studie- </a:t>
            </a:r>
            <a:r>
              <a:rPr lang="sv-SE" sz="2200" b="1" dirty="0">
                <a:ea typeface="Times New Roman" panose="02020603050405020304" pitchFamily="18" charset="0"/>
              </a:rPr>
              <a:t>och aktivitets</a:t>
            </a:r>
            <a:r>
              <a:rPr lang="sv-SE" sz="2200" dirty="0">
                <a:ea typeface="Times New Roman" panose="02020603050405020304" pitchFamily="18" charset="0"/>
              </a:rPr>
              <a:t>plan. Tight uppföljning av arbetsmarknadsenheten</a:t>
            </a:r>
          </a:p>
          <a:p>
            <a:pPr marL="342891" indent="-342891">
              <a:buFont typeface="Arial" panose="020B0604020202020204" pitchFamily="34" charset="0"/>
              <a:buAutoNum type="arabicPeriod"/>
            </a:pPr>
            <a:r>
              <a:rPr lang="sv-SE" sz="2200" dirty="0">
                <a:ea typeface="Times New Roman" panose="02020603050405020304" pitchFamily="18" charset="0"/>
              </a:rPr>
              <a:t>Överbrygga hinder som sekretess. </a:t>
            </a:r>
            <a:r>
              <a:rPr lang="sv-SE" sz="2200" b="1" dirty="0">
                <a:ea typeface="Times New Roman" panose="02020603050405020304" pitchFamily="18" charset="0"/>
              </a:rPr>
              <a:t>Vad står i lagrummet, vad står det inte? Utred noggrant och håll ögonen öppna!</a:t>
            </a:r>
          </a:p>
          <a:p>
            <a:pPr marL="342891" indent="-342891">
              <a:buFont typeface="Arial" panose="020B0604020202020204" pitchFamily="34" charset="0"/>
              <a:buAutoNum type="arabicPeriod"/>
            </a:pPr>
            <a:r>
              <a:rPr lang="sv-SE" sz="2200" dirty="0">
                <a:highlight>
                  <a:srgbClr val="FFFF00"/>
                </a:highlight>
                <a:ea typeface="Times New Roman" panose="02020603050405020304" pitchFamily="18" charset="0"/>
              </a:rPr>
              <a:t>Ta tillbaka professionen!</a:t>
            </a:r>
          </a:p>
          <a:p>
            <a:pPr lvl="0"/>
            <a:r>
              <a:rPr lang="sv-SE" sz="2200" dirty="0">
                <a:highlight>
                  <a:srgbClr val="FFFF00"/>
                </a:highlight>
                <a:ea typeface="Times New Roman" panose="02020603050405020304" pitchFamily="18" charset="0"/>
              </a:rPr>
              <a:t>      Vi kommer att visa resultat! </a:t>
            </a:r>
          </a:p>
          <a:p>
            <a:endParaRPr lang="sv-SE" sz="2400" dirty="0">
              <a:ea typeface="Times New Roman" panose="02020603050405020304" pitchFamily="18" charset="0"/>
            </a:endParaRPr>
          </a:p>
          <a:p>
            <a:r>
              <a:rPr lang="sv-SE" sz="3000" dirty="0">
                <a:ea typeface="Times New Roman" panose="02020603050405020304" pitchFamily="18" charset="0"/>
              </a:rPr>
              <a:t>Viktigast = kulturarbetet </a:t>
            </a:r>
          </a:p>
          <a:p>
            <a:r>
              <a:rPr lang="sv-SE" sz="3000" dirty="0">
                <a:ea typeface="Times New Roman" panose="02020603050405020304" pitchFamily="18" charset="0"/>
              </a:rPr>
              <a:t>        Vi gör det Tillsammans! </a:t>
            </a:r>
          </a:p>
          <a:p>
            <a:pPr lvl="0"/>
            <a:endParaRPr lang="sv-SE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endParaRPr lang="sv-SE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endParaRPr lang="sv-SE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endParaRPr lang="sv-SE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endParaRPr lang="sv-SE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endParaRPr lang="sv-SE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endParaRPr lang="sv-SE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endParaRPr lang="sv-SE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endParaRPr lang="sv-SE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8212AF0-2E91-A68A-2D7E-31CDD1901D4A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  <p:pic>
        <p:nvPicPr>
          <p:cNvPr id="7" name="Platshållare för bild 8" descr="En bild som visar bestick, metall, nagel, hand&#10;&#10;Automatiskt genererad beskrivning">
            <a:extLst>
              <a:ext uri="{FF2B5EF4-FFF2-40B4-BE49-F238E27FC236}">
                <a16:creationId xmlns:a16="http://schemas.microsoft.com/office/drawing/2014/main" id="{7BF7A2A2-F563-55F1-1215-38C3D99D6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95" r="8195"/>
          <a:stretch>
            <a:fillRect/>
          </a:stretch>
        </p:blipFill>
        <p:spPr>
          <a:xfrm>
            <a:off x="6960934" y="1715292"/>
            <a:ext cx="4702707" cy="3811588"/>
          </a:xfrm>
        </p:spPr>
      </p:pic>
    </p:spTree>
    <p:extLst>
      <p:ext uri="{BB962C8B-B14F-4D97-AF65-F5344CB8AC3E}">
        <p14:creationId xmlns:p14="http://schemas.microsoft.com/office/powerpoint/2010/main" val="101764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7B8F69-8D75-6BC2-6B85-7A0E0CAC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610"/>
            <a:ext cx="10515600" cy="1325563"/>
          </a:xfrm>
        </p:spPr>
        <p:txBody>
          <a:bodyPr/>
          <a:lstStyle/>
          <a:p>
            <a:r>
              <a:rPr lang="sv-SE" dirty="0"/>
              <a:t>Utanförskap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B5102A-4BB1-6DD2-9D8B-63421169F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8299"/>
            <a:ext cx="10515600" cy="4103727"/>
          </a:xfr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8212AF0-2E91-A68A-2D7E-31CDD1901D4A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BD86973D-9359-A569-F9DF-8BC3D965DF7F}"/>
                  </a:ext>
                </a:extLst>
              </p14:cNvPr>
              <p14:cNvContentPartPr/>
              <p14:nvPr/>
            </p14:nvContentPartPr>
            <p14:xfrm>
              <a:off x="1201245" y="2157883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BD86973D-9359-A569-F9DF-8BC3D965DF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245" y="204988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4DE2D2DD-EAD6-0DBA-5EBA-4A1E0959F755}"/>
                  </a:ext>
                </a:extLst>
              </p14:cNvPr>
              <p14:cNvContentPartPr/>
              <p14:nvPr/>
            </p14:nvContentPartPr>
            <p14:xfrm>
              <a:off x="1254165" y="2157883"/>
              <a:ext cx="716040" cy="360"/>
            </p14:xfrm>
          </p:contentPart>
        </mc:Choice>
        <mc:Fallback xmlns=""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4DE2D2DD-EAD6-0DBA-5EBA-4A1E0959F7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0165" y="2049883"/>
                <a:ext cx="823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8094FF6F-DB9C-31E0-F9F6-2075E07A5513}"/>
                  </a:ext>
                </a:extLst>
              </p14:cNvPr>
              <p14:cNvContentPartPr/>
              <p14:nvPr/>
            </p14:nvContentPartPr>
            <p14:xfrm>
              <a:off x="926205" y="2157883"/>
              <a:ext cx="243720" cy="360"/>
            </p14:xfrm>
          </p:contentPart>
        </mc:Choice>
        <mc:Fallback xmlns=""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8094FF6F-DB9C-31E0-F9F6-2075E07A55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2205" y="2049883"/>
                <a:ext cx="3513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40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7B8F69-8D75-6BC2-6B85-7A0E0CAC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Utanförskap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9D51C3-C3BC-74D9-0415-7E23B2A4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2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833A8EB-72CC-8453-0274-D4DFF4934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287516"/>
            <a:ext cx="1416456" cy="45121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8212AF0-2E91-A68A-2D7E-31CDD1901D4A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29DD94-606B-9BA1-EFDC-68A1B7E1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8300"/>
            <a:ext cx="10515600" cy="4408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B601D71-047D-FC9A-85DE-4DF133968D69}"/>
                  </a:ext>
                </a:extLst>
              </p14:cNvPr>
              <p14:cNvContentPartPr/>
              <p14:nvPr/>
            </p14:nvContentPartPr>
            <p14:xfrm>
              <a:off x="1998645" y="2200363"/>
              <a:ext cx="1315080" cy="4356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B601D71-047D-FC9A-85DE-4DF133968D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645" y="2092363"/>
                <a:ext cx="142272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39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7B8F69-8D75-6BC2-6B85-7A0E0CAC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Utmaning 2020 </a:t>
            </a:r>
            <a:br>
              <a:rPr lang="sv-SE" dirty="0"/>
            </a:br>
            <a:r>
              <a:rPr lang="sv-SE" dirty="0"/>
              <a:t>– toppen på isberget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9D51C3-C3BC-74D9-0415-7E23B2A48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2020 </a:t>
            </a:r>
          </a:p>
          <a:p>
            <a:pPr marL="0" indent="0">
              <a:buNone/>
            </a:pPr>
            <a:r>
              <a:rPr lang="sv-SE" u="sng" dirty="0"/>
              <a:t>Bidragsbrott</a:t>
            </a:r>
            <a:r>
              <a:rPr lang="sv-SE" dirty="0"/>
              <a:t> många avslag skapar oro, överklagningar, men läget stabiliseras</a:t>
            </a:r>
          </a:p>
          <a:p>
            <a:pPr marL="0" indent="0">
              <a:buNone/>
            </a:pPr>
            <a:r>
              <a:rPr lang="sv-SE" u="sng" dirty="0"/>
              <a:t>Trångboddhet</a:t>
            </a:r>
            <a:r>
              <a:rPr lang="sv-SE" dirty="0"/>
              <a:t> samverkan med polis om misstanke folkbokföringsbrott</a:t>
            </a:r>
          </a:p>
          <a:p>
            <a:pPr marL="0" indent="0">
              <a:buNone/>
            </a:pPr>
            <a:r>
              <a:rPr lang="sv-SE" dirty="0"/>
              <a:t>Barn som inte kommer till skolan men är skrivna i kommunen</a:t>
            </a:r>
          </a:p>
          <a:p>
            <a:pPr marL="0" indent="0">
              <a:buNone/>
            </a:pPr>
            <a:r>
              <a:rPr lang="sv-SE" u="sng" dirty="0"/>
              <a:t>Otrygghet i skolan</a:t>
            </a:r>
            <a:r>
              <a:rPr lang="sv-SE" dirty="0"/>
              <a:t> låg behörighet till yrkesprogram i gymnasiet </a:t>
            </a:r>
          </a:p>
          <a:p>
            <a:pPr marL="0" indent="0">
              <a:buNone/>
            </a:pPr>
            <a:r>
              <a:rPr lang="sv-SE" dirty="0"/>
              <a:t>Politiskt upprop: samhället signalerar känsla av otrygghet </a:t>
            </a:r>
            <a:r>
              <a:rPr lang="sv-SE" i="1" dirty="0"/>
              <a:t>Vi och dom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2021</a:t>
            </a:r>
          </a:p>
          <a:p>
            <a:pPr marL="0" indent="0">
              <a:buNone/>
            </a:pPr>
            <a:r>
              <a:rPr lang="sv-SE" dirty="0"/>
              <a:t>Brett arbete m h a medel från </a:t>
            </a:r>
            <a:r>
              <a:rPr lang="sv-SE" u="sng" dirty="0"/>
              <a:t>Delegationen mot segregation</a:t>
            </a:r>
            <a:r>
              <a:rPr lang="sv-SE" dirty="0"/>
              <a:t>, DELMOS</a:t>
            </a:r>
          </a:p>
          <a:p>
            <a:pPr marL="0" indent="0">
              <a:buNone/>
            </a:pPr>
            <a:r>
              <a:rPr lang="sv-SE" dirty="0"/>
              <a:t>Året avslutas med ett allvarligt misshandelsfall mot en äldre dam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833A8EB-72CC-8453-0274-D4DFF4934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287516"/>
            <a:ext cx="1416456" cy="45121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8212AF0-2E91-A68A-2D7E-31CDD1901D4A}"/>
              </a:ext>
            </a:extLst>
          </p:cNvPr>
          <p:cNvSpPr>
            <a:spLocks noChangeAspect="1"/>
          </p:cNvSpPr>
          <p:nvPr/>
        </p:nvSpPr>
        <p:spPr>
          <a:xfrm>
            <a:off x="0" y="6503445"/>
            <a:ext cx="12192000" cy="35941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r>
              <a:rPr lang="sv-SE" sz="1600" dirty="0">
                <a:solidFill>
                  <a:prstClr val="white"/>
                </a:solidFill>
                <a:latin typeface="Century Gothic"/>
              </a:rPr>
              <a:t>www.markaryd.se</a:t>
            </a:r>
            <a:endParaRPr lang="sv-SE" dirty="0">
              <a:solidFill>
                <a:prstClr val="white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6713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y grafisk profil">
      <a:dk1>
        <a:srgbClr val="000000"/>
      </a:dk1>
      <a:lt1>
        <a:sysClr val="window" lastClr="FFFFFF"/>
      </a:lt1>
      <a:dk2>
        <a:srgbClr val="005B9E"/>
      </a:dk2>
      <a:lt2>
        <a:srgbClr val="FFFFFF"/>
      </a:lt2>
      <a:accent1>
        <a:srgbClr val="005B9E"/>
      </a:accent1>
      <a:accent2>
        <a:srgbClr val="AE9A64"/>
      </a:accent2>
      <a:accent3>
        <a:srgbClr val="2C4001"/>
      </a:accent3>
      <a:accent4>
        <a:srgbClr val="853300"/>
      </a:accent4>
      <a:accent5>
        <a:srgbClr val="402312"/>
      </a:accent5>
      <a:accent6>
        <a:srgbClr val="F2A413"/>
      </a:accent6>
      <a:hlink>
        <a:srgbClr val="7BC7FF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Grön - sida">
  <a:themeElements>
    <a:clrScheme name="Profil 2015">
      <a:dk1>
        <a:sysClr val="windowText" lastClr="000000"/>
      </a:dk1>
      <a:lt1>
        <a:srgbClr val="FFFFFF"/>
      </a:lt1>
      <a:dk2>
        <a:srgbClr val="5AB031"/>
      </a:dk2>
      <a:lt2>
        <a:srgbClr val="FFD500"/>
      </a:lt2>
      <a:accent1>
        <a:srgbClr val="823688"/>
      </a:accent1>
      <a:accent2>
        <a:srgbClr val="00ADB8"/>
      </a:accent2>
      <a:accent3>
        <a:srgbClr val="009DDF"/>
      </a:accent3>
      <a:accent4>
        <a:srgbClr val="EE7203"/>
      </a:accent4>
      <a:accent5>
        <a:srgbClr val="E42313"/>
      </a:accent5>
      <a:accent6>
        <a:srgbClr val="E94287"/>
      </a:accent6>
      <a:hlink>
        <a:srgbClr val="858585"/>
      </a:hlink>
      <a:folHlink>
        <a:srgbClr val="000000"/>
      </a:folHlink>
    </a:clrScheme>
    <a:fontScheme name="Profi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A01315-A32B-4FA5-B56C-145540C29AB0}" vid="{247EC9CA-34EB-43E4-99BB-65CA103A5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Bredbild</PresentationFormat>
  <Paragraphs>124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Wingdings</vt:lpstr>
      <vt:lpstr>Office-tema</vt:lpstr>
      <vt:lpstr>2_Grön - sida</vt:lpstr>
      <vt:lpstr>Att ändra riktning</vt:lpstr>
      <vt:lpstr>PowerPoint-presentation</vt:lpstr>
      <vt:lpstr>Välkomna till Markaryd!</vt:lpstr>
      <vt:lpstr>Utmaning 2018  – kommunens trovärdighet</vt:lpstr>
      <vt:lpstr>En siffra i taget</vt:lpstr>
      <vt:lpstr>Nycklar</vt:lpstr>
      <vt:lpstr>Utanförskap</vt:lpstr>
      <vt:lpstr>Utanförskap</vt:lpstr>
      <vt:lpstr>Utmaning 2020  – toppen på isberget</vt:lpstr>
      <vt:lpstr>PowerPoint-presentation</vt:lpstr>
      <vt:lpstr>Utmaning 2021  – kvalitetsarbete på vux</vt:lpstr>
      <vt:lpstr>Utanförskap</vt:lpstr>
      <vt:lpstr>Befolkningsutveckling  </vt:lpstr>
      <vt:lpstr>PowerPoint-presentation</vt:lpstr>
      <vt:lpstr>Vikten av samverkan</vt:lpstr>
      <vt:lpstr>Hoppfullhet och framtidstro</vt:lpstr>
    </vt:vector>
  </TitlesOfParts>
  <Company>Markaryds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Cajsa Andersson</dc:creator>
  <cp:lastModifiedBy>Dacke, Peter</cp:lastModifiedBy>
  <cp:revision>11</cp:revision>
  <dcterms:created xsi:type="dcterms:W3CDTF">2024-09-05T07:23:11Z</dcterms:created>
  <dcterms:modified xsi:type="dcterms:W3CDTF">2025-05-02T05:21:07Z</dcterms:modified>
</cp:coreProperties>
</file>