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25" r:id="rId6"/>
    <p:sldMasterId id="2147483744" r:id="rId7"/>
  </p:sldMasterIdLst>
  <p:notesMasterIdLst>
    <p:notesMasterId r:id="rId23"/>
  </p:notesMasterIdLst>
  <p:sldIdLst>
    <p:sldId id="2147482922" r:id="rId8"/>
    <p:sldId id="2147482927" r:id="rId9"/>
    <p:sldId id="2147482864" r:id="rId10"/>
    <p:sldId id="2147480638" r:id="rId11"/>
    <p:sldId id="2134805075" r:id="rId12"/>
    <p:sldId id="2147482761" r:id="rId13"/>
    <p:sldId id="2147482912" r:id="rId14"/>
    <p:sldId id="2147482925" r:id="rId15"/>
    <p:sldId id="2147378155" r:id="rId16"/>
    <p:sldId id="2147482924" r:id="rId17"/>
    <p:sldId id="2134805073" r:id="rId18"/>
    <p:sldId id="2134805079" r:id="rId19"/>
    <p:sldId id="2134805082" r:id="rId20"/>
    <p:sldId id="2147482928" r:id="rId21"/>
    <p:sldId id="2134805105" r:id="rId22"/>
  </p:sldIdLst>
  <p:sldSz cx="12192000" cy="6858000"/>
  <p:notesSz cx="6797675" cy="9926638"/>
  <p:custDataLst>
    <p:tags r:id="rId24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B875E424-E973-4F08-9D9E-D05EC1A66057}">
          <p14:sldIdLst>
            <p14:sldId id="2147482922"/>
            <p14:sldId id="2147482927"/>
            <p14:sldId id="2147482864"/>
            <p14:sldId id="2147480638"/>
            <p14:sldId id="2134805075"/>
            <p14:sldId id="2147482761"/>
            <p14:sldId id="2147482912"/>
            <p14:sldId id="2147482925"/>
            <p14:sldId id="2147378155"/>
            <p14:sldId id="2147482924"/>
            <p14:sldId id="2134805073"/>
            <p14:sldId id="2134805079"/>
            <p14:sldId id="2134805082"/>
            <p14:sldId id="2147482928"/>
            <p14:sldId id="213480510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22724AB-D6DF-1E74-2763-D20494CC52DA}" name="Gabriella Bremberg" initials="GB" userId="S::gabriella.bremberg@regeringskansliet.se::bf732457-419f-4a8b-ade6-570d3e58e38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lip Kollén" initials="FK" lastIdx="16" clrIdx="0">
    <p:extLst>
      <p:ext uri="{19B8F6BF-5375-455C-9EA6-DF929625EA0E}">
        <p15:presenceInfo xmlns:p15="http://schemas.microsoft.com/office/powerpoint/2012/main" userId="S::filip.kollen@regeringskansliet.se::81b764d9-e409-40d3-bf64-857612b7774e" providerId="AD"/>
      </p:ext>
    </p:extLst>
  </p:cmAuthor>
  <p:cmAuthor id="2" name="Gabriella Bremberg" initials="GB" lastIdx="14" clrIdx="1">
    <p:extLst>
      <p:ext uri="{19B8F6BF-5375-455C-9EA6-DF929625EA0E}">
        <p15:presenceInfo xmlns:p15="http://schemas.microsoft.com/office/powerpoint/2012/main" userId="S::gabriella.bremberg@regeringskansliet.se::bf732457-419f-4a8b-ade6-570d3e58e383" providerId="AD"/>
      </p:ext>
    </p:extLst>
  </p:cmAuthor>
  <p:cmAuthor id="3" name="Anna Fors" initials="AF" lastIdx="3" clrIdx="2">
    <p:extLst>
      <p:ext uri="{19B8F6BF-5375-455C-9EA6-DF929625EA0E}">
        <p15:presenceInfo xmlns:p15="http://schemas.microsoft.com/office/powerpoint/2012/main" userId="S::anna.fors@regeringskansliet.se::904f85ad-53ed-47ae-866d-c0bacb3fec2b" providerId="AD"/>
      </p:ext>
    </p:extLst>
  </p:cmAuthor>
  <p:cmAuthor id="4" name="Mikael Westberg" initials="MW" lastIdx="3" clrIdx="3">
    <p:extLst>
      <p:ext uri="{19B8F6BF-5375-455C-9EA6-DF929625EA0E}">
        <p15:presenceInfo xmlns:p15="http://schemas.microsoft.com/office/powerpoint/2012/main" userId="S::mikael.westberg@regeringskansliet.se::e0ab5a6b-d898-4c90-bdf7-a145636b114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212942"/>
    <a:srgbClr val="F3ECEC"/>
    <a:srgbClr val="8D98A8"/>
    <a:srgbClr val="1A3050"/>
    <a:srgbClr val="B7B7B7"/>
    <a:srgbClr val="487AC4"/>
    <a:srgbClr val="000000"/>
    <a:srgbClr val="DCE6F4"/>
    <a:srgbClr val="5274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Ljust format 2 - Dekorfärg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just format 3 - Dekorfärg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E171933-4619-4E11-9A3F-F7608DF75F80}" styleName="Mellanmörkt format 1 - Dekorfär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799B23B-EC83-4686-B30A-512413B5E67A}" styleName="Ljust format 3 - Dekorfär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just format 2 - Dekorfärg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8FB837D-C827-4EFA-A057-4D05807E0F7C}" styleName="Format med tema 1 - dekorfär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FECB4D8-DB02-4DC6-A0A2-4F2EBAE1DC90}" styleName="Mellanmörkt format 1 - Dekorfär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76000" autoAdjust="0"/>
  </p:normalViewPr>
  <p:slideViewPr>
    <p:cSldViewPr snapToGrid="0">
      <p:cViewPr varScale="1">
        <p:scale>
          <a:sx n="61" d="100"/>
          <a:sy n="61" d="100"/>
        </p:scale>
        <p:origin x="152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24" Type="http://schemas.openxmlformats.org/officeDocument/2006/relationships/tags" Target="tags/tag1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E261405B-970A-498D-912F-CF63E27754B0}" type="datetimeFigureOut">
              <a:rPr lang="sv-SE" smtClean="0"/>
              <a:t>2025-04-30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A7728CF6-DC70-40BB-97A9-640DCDE04B5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3392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728CF6-DC70-40BB-97A9-640DCDE04B55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1286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728CF6-DC70-40BB-97A9-640DCDE04B55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80732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728CF6-DC70-40BB-97A9-640DCDE04B55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47386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728CF6-DC70-40BB-97A9-640DCDE04B55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6998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7958">
              <a:defRPr/>
            </a:pPr>
            <a:fld id="{A7728CF6-DC70-40BB-97A9-640DCDE04B55}" type="slidenum">
              <a:rPr lang="sv-SE">
                <a:solidFill>
                  <a:prstClr val="black"/>
                </a:solidFill>
                <a:latin typeface="Calibri" panose="020F0502020204030204"/>
              </a:rPr>
              <a:pPr defTabSz="947958">
                <a:defRPr/>
              </a:pPr>
              <a:t>3</a:t>
            </a:fld>
            <a:endParaRPr lang="sv-SE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91907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21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728CF6-DC70-40BB-97A9-640DCDE04B55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7313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20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728CF6-DC70-40BB-97A9-640DCDE04B55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2802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7958">
              <a:defRPr/>
            </a:pPr>
            <a:fld id="{A7728CF6-DC70-40BB-97A9-640DCDE04B55}" type="slidenum">
              <a:rPr lang="sv-SE">
                <a:solidFill>
                  <a:prstClr val="black"/>
                </a:solidFill>
                <a:latin typeface="Calibri" panose="020F0502020204030204"/>
              </a:rPr>
              <a:pPr defTabSz="947958">
                <a:defRPr/>
              </a:pPr>
              <a:t>6</a:t>
            </a:fld>
            <a:endParaRPr lang="sv-SE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31788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728CF6-DC70-40BB-97A9-640DCDE04B5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9579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728CF6-DC70-40BB-97A9-640DCDE04B55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1286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728CF6-DC70-40BB-97A9-640DCDE04B55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9205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728CF6-DC70-40BB-97A9-640DCDE04B55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7869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 rIns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AB80-E3F7-43B6-99B8-2CCF2C5AB7C1}" type="datetime1">
              <a:rPr lang="sv-SE" smtClean="0"/>
              <a:t>2025-04-30</a:t>
            </a:fld>
            <a:endParaRPr lang="sv-SE" dirty="0"/>
          </a:p>
        </p:txBody>
      </p:sp>
      <p:sp>
        <p:nvSpPr>
          <p:cNvPr id="2" name="Rektangel 1" descr="TagShape">
            <a:extLst>
              <a:ext uri="{FF2B5EF4-FFF2-40B4-BE49-F238E27FC236}">
                <a16:creationId xmlns:a16="http://schemas.microsoft.com/office/drawing/2014/main" id="{0AC386BB-B0B4-469E-A134-A11A57837CD7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 descr="TagShape">
            <a:extLst>
              <a:ext uri="{FF2B5EF4-FFF2-40B4-BE49-F238E27FC236}">
                <a16:creationId xmlns:a16="http://schemas.microsoft.com/office/drawing/2014/main" id="{F21278E9-C509-4BDD-9946-BFA397D77320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65F0E76-7039-42EB-A821-DE4905E0DB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54131" y="6061119"/>
            <a:ext cx="622374" cy="60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611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0CFB-13F3-48C0-BA62-2701E0DEAD43}" type="datetime1">
              <a:rPr lang="sv-SE" smtClean="0"/>
              <a:t>2025-04-30</a:t>
            </a:fld>
            <a:endParaRPr lang="sv-SE" dirty="0"/>
          </a:p>
        </p:txBody>
      </p:sp>
      <p:sp>
        <p:nvSpPr>
          <p:cNvPr id="3" name="Rektangel 2" descr="TagShape">
            <a:extLst>
              <a:ext uri="{FF2B5EF4-FFF2-40B4-BE49-F238E27FC236}">
                <a16:creationId xmlns:a16="http://schemas.microsoft.com/office/drawing/2014/main" id="{5BE1D90A-FCB3-456C-956C-312D5D8E4E5F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 descr="TagShape">
            <a:extLst>
              <a:ext uri="{FF2B5EF4-FFF2-40B4-BE49-F238E27FC236}">
                <a16:creationId xmlns:a16="http://schemas.microsoft.com/office/drawing/2014/main" id="{F0FAA2FE-E1B2-4B1D-A3EA-26EA74817D32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F1AF3DE-2493-4A37-8785-3A2857C626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54131" y="6061119"/>
            <a:ext cx="622374" cy="60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029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_ej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 descr="TagShape">
            <a:extLst>
              <a:ext uri="{FF2B5EF4-FFF2-40B4-BE49-F238E27FC236}">
                <a16:creationId xmlns:a16="http://schemas.microsoft.com/office/drawing/2014/main" id="{1EC2C375-7AC2-4445-9897-976842C2B709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 descr="TagShape">
            <a:extLst>
              <a:ext uri="{FF2B5EF4-FFF2-40B4-BE49-F238E27FC236}">
                <a16:creationId xmlns:a16="http://schemas.microsoft.com/office/drawing/2014/main" id="{D244CBF8-F8DA-418F-9B54-D053D51DDF3A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6281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i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ihandsfigur: Form 7">
            <a:extLst>
              <a:ext uri="{FF2B5EF4-FFF2-40B4-BE49-F238E27FC236}">
                <a16:creationId xmlns:a16="http://schemas.microsoft.com/office/drawing/2014/main" id="{3578C1AC-BCC4-452D-A677-043E829178D7}"/>
              </a:ext>
            </a:extLst>
          </p:cNvPr>
          <p:cNvSpPr/>
          <p:nvPr/>
        </p:nvSpPr>
        <p:spPr>
          <a:xfrm>
            <a:off x="0" y="0"/>
            <a:ext cx="3213688" cy="3239450"/>
          </a:xfrm>
          <a:custGeom>
            <a:avLst/>
            <a:gdLst>
              <a:gd name="connsiteX0" fmla="*/ 0 w 3213688"/>
              <a:gd name="connsiteY0" fmla="*/ 0 h 3239450"/>
              <a:gd name="connsiteX1" fmla="*/ 3213037 w 3213688"/>
              <a:gd name="connsiteY1" fmla="*/ 0 h 3239450"/>
              <a:gd name="connsiteX2" fmla="*/ 3213688 w 3213688"/>
              <a:gd name="connsiteY2" fmla="*/ 25762 h 3239450"/>
              <a:gd name="connsiteX3" fmla="*/ 0 w 3213688"/>
              <a:gd name="connsiteY3" fmla="*/ 3239450 h 323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3688" h="3239450">
                <a:moveTo>
                  <a:pt x="0" y="0"/>
                </a:moveTo>
                <a:lnTo>
                  <a:pt x="3213037" y="0"/>
                </a:lnTo>
                <a:lnTo>
                  <a:pt x="3213688" y="25762"/>
                </a:lnTo>
                <a:cubicBezTo>
                  <a:pt x="3213688" y="1800633"/>
                  <a:pt x="1774871" y="3239450"/>
                  <a:pt x="0" y="323945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22799" y="3005528"/>
            <a:ext cx="10943789" cy="665696"/>
          </a:xfrm>
        </p:spPr>
        <p:txBody>
          <a:bodyPr lIns="0" rIns="0" anchor="t">
            <a:noAutofit/>
          </a:bodyPr>
          <a:lstStyle>
            <a:lvl1pPr algn="ctr"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22799" y="3706132"/>
            <a:ext cx="10943790" cy="605437"/>
          </a:xfrm>
        </p:spPr>
        <p:txBody>
          <a:bodyPr lIns="0" rIns="0"/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7" name="Rektangel 6" descr="TagShape">
            <a:extLst>
              <a:ext uri="{FF2B5EF4-FFF2-40B4-BE49-F238E27FC236}">
                <a16:creationId xmlns:a16="http://schemas.microsoft.com/office/drawing/2014/main" id="{A15F2199-EB0B-4F60-91E6-189ACE4C720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02E7FC23-723E-4CFB-8A61-838B7A2A7C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451" y="173744"/>
            <a:ext cx="1226585" cy="213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1290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bild standar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22799" y="3005528"/>
            <a:ext cx="10943789" cy="665696"/>
          </a:xfrm>
        </p:spPr>
        <p:txBody>
          <a:bodyPr lIns="0" rIns="0" anchor="t">
            <a:noAutofit/>
          </a:bodyPr>
          <a:lstStyle>
            <a:lvl1pPr algn="ctr"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22799" y="3706132"/>
            <a:ext cx="10943790" cy="605437"/>
          </a:xfrm>
        </p:spPr>
        <p:txBody>
          <a:bodyPr lIns="0" rIns="0"/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7" name="Rektangel 6" descr="TagShape">
            <a:extLst>
              <a:ext uri="{FF2B5EF4-FFF2-40B4-BE49-F238E27FC236}">
                <a16:creationId xmlns:a16="http://schemas.microsoft.com/office/drawing/2014/main" id="{A15F2199-EB0B-4F60-91E6-189ACE4C720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A9AA24B-CA7A-40C6-8A2C-D78E96B1EBA8}"/>
              </a:ext>
            </a:extLst>
          </p:cNvPr>
          <p:cNvSpPr/>
          <p:nvPr/>
        </p:nvSpPr>
        <p:spPr>
          <a:xfrm>
            <a:off x="297455" y="319489"/>
            <a:ext cx="11600761" cy="6224530"/>
          </a:xfrm>
          <a:prstGeom prst="rect">
            <a:avLst/>
          </a:prstGeom>
          <a:noFill/>
          <a:ln w="635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sv-SE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02E7FC23-723E-4CFB-8A61-838B7A2A7C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98203" y="6250089"/>
            <a:ext cx="622374" cy="60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2588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sida säker proaktiv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CD1F91CD-D97E-42A9-A36E-B9CEB1C19201}"/>
              </a:ext>
            </a:extLst>
          </p:cNvPr>
          <p:cNvSpPr/>
          <p:nvPr/>
        </p:nvSpPr>
        <p:spPr>
          <a:xfrm>
            <a:off x="297455" y="319489"/>
            <a:ext cx="11600761" cy="6224530"/>
          </a:xfrm>
          <a:prstGeom prst="rect">
            <a:avLst/>
          </a:prstGeom>
          <a:solidFill>
            <a:schemeClr val="accent2"/>
          </a:solidFill>
          <a:ln w="635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24105" y="2992914"/>
            <a:ext cx="10943789" cy="665696"/>
          </a:xfrm>
        </p:spPr>
        <p:txBody>
          <a:bodyPr lIns="0" rIns="0" anchor="t">
            <a:noAutofit/>
          </a:bodyPr>
          <a:lstStyle>
            <a:lvl1pPr algn="ctr"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24107" y="3696675"/>
            <a:ext cx="10943790" cy="605437"/>
          </a:xfrm>
        </p:spPr>
        <p:txBody>
          <a:bodyPr lIns="0" rIns="0"/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7" name="Rektangel 6" descr="TagShape">
            <a:extLst>
              <a:ext uri="{FF2B5EF4-FFF2-40B4-BE49-F238E27FC236}">
                <a16:creationId xmlns:a16="http://schemas.microsoft.com/office/drawing/2014/main" id="{A15F2199-EB0B-4F60-91E6-189ACE4C720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9DC66A7A-8FAC-4C1F-92AE-0C83216CD0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98203" y="6250089"/>
            <a:ext cx="622374" cy="60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889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bild prestigelös samverka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CD1F91CD-D97E-42A9-A36E-B9CEB1C19201}"/>
              </a:ext>
            </a:extLst>
          </p:cNvPr>
          <p:cNvSpPr/>
          <p:nvPr/>
        </p:nvSpPr>
        <p:spPr>
          <a:xfrm>
            <a:off x="297455" y="319489"/>
            <a:ext cx="11600761" cy="6224530"/>
          </a:xfrm>
          <a:prstGeom prst="rect">
            <a:avLst/>
          </a:prstGeom>
          <a:solidFill>
            <a:schemeClr val="accent3"/>
          </a:solidFill>
          <a:ln w="635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24105" y="2992914"/>
            <a:ext cx="10943789" cy="665696"/>
          </a:xfrm>
        </p:spPr>
        <p:txBody>
          <a:bodyPr lIns="0" rIns="0" anchor="t">
            <a:noAutofit/>
          </a:bodyPr>
          <a:lstStyle>
            <a:lvl1pPr algn="ctr"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24107" y="3696675"/>
            <a:ext cx="10943790" cy="605437"/>
          </a:xfrm>
        </p:spPr>
        <p:txBody>
          <a:bodyPr lIns="0" rIns="0"/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7" name="Rektangel 6" descr="TagShape">
            <a:extLst>
              <a:ext uri="{FF2B5EF4-FFF2-40B4-BE49-F238E27FC236}">
                <a16:creationId xmlns:a16="http://schemas.microsoft.com/office/drawing/2014/main" id="{A15F2199-EB0B-4F60-91E6-189ACE4C720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238C0E8B-1FCA-4954-B96E-053B1A2455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98203" y="6250089"/>
            <a:ext cx="622374" cy="60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0734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bild helhetssyn"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8D8669F-2890-4D61-9EA4-FA446560351B}"/>
              </a:ext>
            </a:extLst>
          </p:cNvPr>
          <p:cNvSpPr/>
          <p:nvPr/>
        </p:nvSpPr>
        <p:spPr>
          <a:xfrm>
            <a:off x="297455" y="319489"/>
            <a:ext cx="11600761" cy="6224530"/>
          </a:xfrm>
          <a:prstGeom prst="rect">
            <a:avLst/>
          </a:prstGeom>
          <a:solidFill>
            <a:schemeClr val="accent4"/>
          </a:solidFill>
          <a:ln w="635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24105" y="2992914"/>
            <a:ext cx="10943789" cy="665696"/>
          </a:xfrm>
        </p:spPr>
        <p:txBody>
          <a:bodyPr lIns="0" rIns="0" anchor="t">
            <a:noAutofit/>
          </a:bodyPr>
          <a:lstStyle>
            <a:lvl1pPr algn="ctr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24107" y="3696675"/>
            <a:ext cx="10943790" cy="605437"/>
          </a:xfrm>
        </p:spPr>
        <p:txBody>
          <a:bodyPr lIns="0" rIns="0"/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7" name="Rektangel 6" descr="TagShape">
            <a:extLst>
              <a:ext uri="{FF2B5EF4-FFF2-40B4-BE49-F238E27FC236}">
                <a16:creationId xmlns:a16="http://schemas.microsoft.com/office/drawing/2014/main" id="{A15F2199-EB0B-4F60-91E6-189ACE4C720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AC813EA6-916E-488F-956F-B33A767860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98203" y="6250089"/>
            <a:ext cx="622374" cy="60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4749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bild Hjälpsa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CD1F91CD-D97E-42A9-A36E-B9CEB1C19201}"/>
              </a:ext>
            </a:extLst>
          </p:cNvPr>
          <p:cNvSpPr/>
          <p:nvPr/>
        </p:nvSpPr>
        <p:spPr>
          <a:xfrm>
            <a:off x="297455" y="319489"/>
            <a:ext cx="11600761" cy="6224530"/>
          </a:xfrm>
          <a:prstGeom prst="rect">
            <a:avLst/>
          </a:prstGeom>
          <a:solidFill>
            <a:schemeClr val="tx2"/>
          </a:solidFill>
          <a:ln w="635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24105" y="2992914"/>
            <a:ext cx="10943789" cy="665696"/>
          </a:xfrm>
        </p:spPr>
        <p:txBody>
          <a:bodyPr lIns="0" rIns="0" anchor="t">
            <a:noAutofit/>
          </a:bodyPr>
          <a:lstStyle>
            <a:lvl1pPr algn="ctr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24107" y="3696675"/>
            <a:ext cx="10943790" cy="605437"/>
          </a:xfrm>
        </p:spPr>
        <p:txBody>
          <a:bodyPr lIns="0" rIns="0"/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7" name="Rektangel 6" descr="TagShape">
            <a:extLst>
              <a:ext uri="{FF2B5EF4-FFF2-40B4-BE49-F238E27FC236}">
                <a16:creationId xmlns:a16="http://schemas.microsoft.com/office/drawing/2014/main" id="{A15F2199-EB0B-4F60-91E6-189ACE4C720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D41F4517-4D2E-4B13-986A-53049D3F13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98203" y="6250089"/>
            <a:ext cx="622374" cy="60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2879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mslag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23311" y="548807"/>
            <a:ext cx="10943791" cy="5473875"/>
          </a:xfrm>
        </p:spPr>
        <p:txBody>
          <a:bodyPr lIns="367200" tIns="223200" rIns="180000" anchor="ctr">
            <a:noAutofit/>
          </a:bodyPr>
          <a:lstStyle>
            <a:lvl1pPr algn="ctr">
              <a:defRPr sz="64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för att infoga text</a:t>
            </a:r>
          </a:p>
        </p:txBody>
      </p:sp>
      <p:sp>
        <p:nvSpPr>
          <p:cNvPr id="6" name="Rektangel 5" descr="TagShape">
            <a:extLst>
              <a:ext uri="{FF2B5EF4-FFF2-40B4-BE49-F238E27FC236}">
                <a16:creationId xmlns:a16="http://schemas.microsoft.com/office/drawing/2014/main" id="{B1059BBE-832E-47D7-B9FE-209065D02BC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B6CFE56D-B599-48AE-9D6C-E7630B6720A7}"/>
              </a:ext>
            </a:extLst>
          </p:cNvPr>
          <p:cNvSpPr/>
          <p:nvPr/>
        </p:nvSpPr>
        <p:spPr>
          <a:xfrm>
            <a:off x="297455" y="319489"/>
            <a:ext cx="11600761" cy="6224530"/>
          </a:xfrm>
          <a:prstGeom prst="rect">
            <a:avLst/>
          </a:prstGeom>
          <a:noFill/>
          <a:ln w="635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1F43893-A5BE-432E-BBBB-FECC6ED909C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5470" y="6268136"/>
            <a:ext cx="290150" cy="504890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72AEF479-1EBC-42E9-A144-D8A7FCF15846}"/>
              </a:ext>
            </a:extLst>
          </p:cNvPr>
          <p:cNvSpPr txBox="1"/>
          <p:nvPr/>
        </p:nvSpPr>
        <p:spPr>
          <a:xfrm>
            <a:off x="5444515" y="6357263"/>
            <a:ext cx="1354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chemeClr val="bg1"/>
                </a:solidFill>
                <a:latin typeface="Neue Haas Grotesk Text Pro" panose="020B0504020202020204" pitchFamily="34" charset="0"/>
              </a:rPr>
              <a:t>Fi 2022:01</a:t>
            </a:r>
          </a:p>
        </p:txBody>
      </p:sp>
      <p:sp>
        <p:nvSpPr>
          <p:cNvPr id="10" name="Rektangel 9" descr="TagShape">
            <a:extLst>
              <a:ext uri="{FF2B5EF4-FFF2-40B4-BE49-F238E27FC236}">
                <a16:creationId xmlns:a16="http://schemas.microsoft.com/office/drawing/2014/main" id="{7072258A-D2DB-40AE-AC4C-889E0E61A25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F5D8A85E-79F9-4F71-B93F-504935ACBCEF}"/>
              </a:ext>
            </a:extLst>
          </p:cNvPr>
          <p:cNvSpPr/>
          <p:nvPr userDrawn="1"/>
        </p:nvSpPr>
        <p:spPr>
          <a:xfrm>
            <a:off x="297455" y="319489"/>
            <a:ext cx="11600761" cy="6224530"/>
          </a:xfrm>
          <a:prstGeom prst="rect">
            <a:avLst/>
          </a:prstGeom>
          <a:noFill/>
          <a:ln w="635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sv-SE" dirty="0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9B576EFB-47D8-4056-B1F4-D8C23425F9D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98203" y="6250089"/>
            <a:ext cx="622374" cy="60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9759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 rIns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AB80-E3F7-43B6-99B8-2CCF2C5AB7C1}" type="datetime1">
              <a:rPr lang="sv-SE" smtClean="0"/>
              <a:t>2025-04-30</a:t>
            </a:fld>
            <a:endParaRPr lang="sv-SE" dirty="0"/>
          </a:p>
        </p:txBody>
      </p:sp>
      <p:sp>
        <p:nvSpPr>
          <p:cNvPr id="2" name="Rektangel 1" descr="TagShape">
            <a:extLst>
              <a:ext uri="{FF2B5EF4-FFF2-40B4-BE49-F238E27FC236}">
                <a16:creationId xmlns:a16="http://schemas.microsoft.com/office/drawing/2014/main" id="{0AC386BB-B0B4-469E-A134-A11A57837CD7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 descr="TagShape">
            <a:extLst>
              <a:ext uri="{FF2B5EF4-FFF2-40B4-BE49-F238E27FC236}">
                <a16:creationId xmlns:a16="http://schemas.microsoft.com/office/drawing/2014/main" id="{F21278E9-C509-4BDD-9946-BFA397D77320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A42BD61-F21C-4ECB-B7ED-1F7167A3FC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54131" y="6061119"/>
            <a:ext cx="622374" cy="60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582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Rubrik innehåll s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FC705568-3645-4DCB-99FE-FA9280CE2D99}"/>
              </a:ext>
            </a:extLst>
          </p:cNvPr>
          <p:cNvSpPr/>
          <p:nvPr/>
        </p:nvSpPr>
        <p:spPr>
          <a:xfrm>
            <a:off x="0" y="1651379"/>
            <a:ext cx="12192000" cy="439028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 r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EBDB-E3D6-441D-8D74-0BD88E948927}" type="datetime1">
              <a:rPr lang="sv-SE" smtClean="0"/>
              <a:t>2025-04-30</a:t>
            </a:fld>
            <a:endParaRPr lang="sv-SE" dirty="0"/>
          </a:p>
        </p:txBody>
      </p:sp>
      <p:sp>
        <p:nvSpPr>
          <p:cNvPr id="2" name="Rektangel 1" descr="TagShape">
            <a:extLst>
              <a:ext uri="{FF2B5EF4-FFF2-40B4-BE49-F238E27FC236}">
                <a16:creationId xmlns:a16="http://schemas.microsoft.com/office/drawing/2014/main" id="{0AC386BB-B0B4-469E-A134-A11A57837CD7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DFA8F831-3F1B-4D48-9233-DBE660F920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54131" y="6061540"/>
            <a:ext cx="622374" cy="605438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3F84811E-956C-45DF-B866-CD09BF57B6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54131" y="6061119"/>
            <a:ext cx="622374" cy="60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414238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Rubrik innehåll s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FC705568-3645-4DCB-99FE-FA9280CE2D99}"/>
              </a:ext>
            </a:extLst>
          </p:cNvPr>
          <p:cNvSpPr/>
          <p:nvPr/>
        </p:nvSpPr>
        <p:spPr>
          <a:xfrm>
            <a:off x="0" y="1651379"/>
            <a:ext cx="12192000" cy="439028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 r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EBDB-E3D6-441D-8D74-0BD88E948927}" type="datetime1">
              <a:rPr lang="sv-SE" smtClean="0"/>
              <a:t>2025-04-30</a:t>
            </a:fld>
            <a:endParaRPr lang="sv-SE" dirty="0"/>
          </a:p>
        </p:txBody>
      </p:sp>
      <p:sp>
        <p:nvSpPr>
          <p:cNvPr id="2" name="Rektangel 1" descr="TagShape">
            <a:extLst>
              <a:ext uri="{FF2B5EF4-FFF2-40B4-BE49-F238E27FC236}">
                <a16:creationId xmlns:a16="http://schemas.microsoft.com/office/drawing/2014/main" id="{0AC386BB-B0B4-469E-A134-A11A57837CD7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53D06E1D-78DB-4391-8E2C-01AB1D51F0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54131" y="6061119"/>
            <a:ext cx="622374" cy="60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13297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innehål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FC705568-3645-4DCB-99FE-FA9280CE2D99}"/>
              </a:ext>
            </a:extLst>
          </p:cNvPr>
          <p:cNvSpPr/>
          <p:nvPr/>
        </p:nvSpPr>
        <p:spPr>
          <a:xfrm>
            <a:off x="0" y="1610436"/>
            <a:ext cx="12192000" cy="4431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 r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EBDB-E3D6-441D-8D74-0BD88E948927}" type="datetime1">
              <a:rPr lang="sv-SE" smtClean="0"/>
              <a:t>2025-04-30</a:t>
            </a:fld>
            <a:endParaRPr lang="sv-SE" dirty="0"/>
          </a:p>
        </p:txBody>
      </p:sp>
      <p:sp>
        <p:nvSpPr>
          <p:cNvPr id="2" name="Rektangel 1" descr="TagShape">
            <a:extLst>
              <a:ext uri="{FF2B5EF4-FFF2-40B4-BE49-F238E27FC236}">
                <a16:creationId xmlns:a16="http://schemas.microsoft.com/office/drawing/2014/main" id="{0AC386BB-B0B4-469E-A134-A11A57837CD7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A56FA5FE-04FA-42B3-A97E-2B6B3CAA34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54131" y="6061119"/>
            <a:ext cx="622374" cy="60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360130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två innehåll s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2799" y="1890713"/>
            <a:ext cx="5220000" cy="4129082"/>
          </a:xfrm>
          <a:solidFill>
            <a:schemeClr val="accent5"/>
          </a:solidFill>
        </p:spPr>
        <p:txBody>
          <a:bodyPr lIns="46800" rIns="4680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0" indent="0">
              <a:buNone/>
              <a:defRPr>
                <a:solidFill>
                  <a:schemeClr val="tx1"/>
                </a:solidFill>
              </a:defRPr>
            </a:lvl3pPr>
            <a:lvl4pPr marL="0" indent="0">
              <a:buNone/>
              <a:defRPr>
                <a:solidFill>
                  <a:schemeClr val="tx1"/>
                </a:solidFill>
              </a:defRPr>
            </a:lvl4pPr>
            <a:lvl5pPr marL="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EBDB-E3D6-441D-8D74-0BD88E948927}" type="datetime1">
              <a:rPr lang="sv-SE" smtClean="0"/>
              <a:t>2025-04-30</a:t>
            </a:fld>
            <a:endParaRPr lang="sv-SE" dirty="0"/>
          </a:p>
        </p:txBody>
      </p:sp>
      <p:sp>
        <p:nvSpPr>
          <p:cNvPr id="2" name="Rektangel 1" descr="TagShape">
            <a:extLst>
              <a:ext uri="{FF2B5EF4-FFF2-40B4-BE49-F238E27FC236}">
                <a16:creationId xmlns:a16="http://schemas.microsoft.com/office/drawing/2014/main" id="{0AC386BB-B0B4-469E-A134-A11A57837CD7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C732C7B4-09B3-480E-A3B9-F1521A8FDC3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349203" y="1890713"/>
            <a:ext cx="5220000" cy="4129082"/>
          </a:xfrm>
          <a:solidFill>
            <a:schemeClr val="accent5"/>
          </a:solidFill>
        </p:spPr>
        <p:txBody>
          <a:bodyPr lIns="46800" rIns="4680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0" indent="0">
              <a:buNone/>
              <a:defRPr>
                <a:solidFill>
                  <a:schemeClr val="tx1"/>
                </a:solidFill>
              </a:defRPr>
            </a:lvl3pPr>
            <a:lvl4pPr marL="0" indent="0">
              <a:buNone/>
              <a:defRPr>
                <a:solidFill>
                  <a:schemeClr val="tx1"/>
                </a:solidFill>
              </a:defRPr>
            </a:lvl4pPr>
            <a:lvl5pPr marL="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38484721-756A-4D18-B4AC-687F395F8C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54131" y="6061119"/>
            <a:ext cx="622374" cy="60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976501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två innehål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2799" y="1890713"/>
            <a:ext cx="5220000" cy="4129082"/>
          </a:xfrm>
          <a:solidFill>
            <a:schemeClr val="tx1"/>
          </a:solidFill>
        </p:spPr>
        <p:txBody>
          <a:bodyPr lIns="46800" rIns="4680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0" indent="0">
              <a:buNone/>
              <a:defRPr>
                <a:solidFill>
                  <a:schemeClr val="bg1"/>
                </a:solidFill>
              </a:defRPr>
            </a:lvl4pPr>
            <a:lvl5pPr marL="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EBDB-E3D6-441D-8D74-0BD88E948927}" type="datetime1">
              <a:rPr lang="sv-SE" smtClean="0"/>
              <a:t>2025-04-30</a:t>
            </a:fld>
            <a:endParaRPr lang="sv-SE" dirty="0"/>
          </a:p>
        </p:txBody>
      </p:sp>
      <p:sp>
        <p:nvSpPr>
          <p:cNvPr id="2" name="Rektangel 1" descr="TagShape">
            <a:extLst>
              <a:ext uri="{FF2B5EF4-FFF2-40B4-BE49-F238E27FC236}">
                <a16:creationId xmlns:a16="http://schemas.microsoft.com/office/drawing/2014/main" id="{0AC386BB-B0B4-469E-A134-A11A57837CD7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C732C7B4-09B3-480E-A3B9-F1521A8FDC3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349203" y="1890713"/>
            <a:ext cx="5220000" cy="4129082"/>
          </a:xfrm>
          <a:solidFill>
            <a:schemeClr val="tx1"/>
          </a:solidFill>
        </p:spPr>
        <p:txBody>
          <a:bodyPr lIns="46800" rIns="4680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0" indent="0">
              <a:buNone/>
              <a:defRPr>
                <a:solidFill>
                  <a:schemeClr val="bg1"/>
                </a:solidFill>
              </a:defRPr>
            </a:lvl4pPr>
            <a:lvl5pPr marL="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BE195A02-63B9-4695-AEDF-A8DD07CA73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54131" y="6061119"/>
            <a:ext cx="622374" cy="60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387051"/>
      </p:ext>
    </p:extLst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tre innehål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2799" y="1890713"/>
            <a:ext cx="3420000" cy="4129082"/>
          </a:xfrm>
          <a:solidFill>
            <a:schemeClr val="tx1"/>
          </a:solidFill>
        </p:spPr>
        <p:txBody>
          <a:bodyPr lIns="46800" rIns="46800"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EBDB-E3D6-441D-8D74-0BD88E948927}" type="datetime1">
              <a:rPr lang="sv-SE" smtClean="0"/>
              <a:t>2025-04-30</a:t>
            </a:fld>
            <a:endParaRPr lang="sv-SE" dirty="0"/>
          </a:p>
        </p:txBody>
      </p:sp>
      <p:sp>
        <p:nvSpPr>
          <p:cNvPr id="2" name="Rektangel 1" descr="TagShape">
            <a:extLst>
              <a:ext uri="{FF2B5EF4-FFF2-40B4-BE49-F238E27FC236}">
                <a16:creationId xmlns:a16="http://schemas.microsoft.com/office/drawing/2014/main" id="{0AC386BB-B0B4-469E-A134-A11A57837CD7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C732C7B4-09B3-480E-A3B9-F1521A8FDC3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385202" y="1890713"/>
            <a:ext cx="3420000" cy="4129082"/>
          </a:xfrm>
          <a:solidFill>
            <a:schemeClr val="tx1"/>
          </a:solidFill>
        </p:spPr>
        <p:txBody>
          <a:bodyPr lIns="46800" rIns="46800"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687E1422-4F2D-4B7C-8709-B213201B848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108547" y="1890713"/>
            <a:ext cx="3420000" cy="4129082"/>
          </a:xfrm>
          <a:solidFill>
            <a:schemeClr val="tx1"/>
          </a:solidFill>
        </p:spPr>
        <p:txBody>
          <a:bodyPr lIns="46800" rIns="46800"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F42C02D9-096B-4C97-B124-61198033C8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54131" y="6061119"/>
            <a:ext cx="622374" cy="60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763201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tre innehåll s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2799" y="1890713"/>
            <a:ext cx="3420000" cy="4129082"/>
          </a:xfrm>
          <a:solidFill>
            <a:schemeClr val="accent5"/>
          </a:solidFill>
        </p:spPr>
        <p:txBody>
          <a:bodyPr lIns="46800" rIns="46800"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0" indent="0" algn="ctr">
              <a:buNone/>
              <a:defRPr>
                <a:solidFill>
                  <a:schemeClr val="tx1"/>
                </a:solidFill>
              </a:defRPr>
            </a:lvl2pPr>
            <a:lvl3pPr marL="0" indent="0" algn="ctr">
              <a:buNone/>
              <a:defRPr>
                <a:solidFill>
                  <a:schemeClr val="tx1"/>
                </a:solidFill>
              </a:defRPr>
            </a:lvl3pPr>
            <a:lvl4pPr marL="0" indent="0" algn="ctr">
              <a:buNone/>
              <a:defRPr>
                <a:solidFill>
                  <a:schemeClr val="tx1"/>
                </a:solidFill>
              </a:defRPr>
            </a:lvl4pPr>
            <a:lvl5pPr marL="0" indent="0" algn="ctr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EBDB-E3D6-441D-8D74-0BD88E948927}" type="datetime1">
              <a:rPr lang="sv-SE" smtClean="0"/>
              <a:t>2025-04-30</a:t>
            </a:fld>
            <a:endParaRPr lang="sv-SE" dirty="0"/>
          </a:p>
        </p:txBody>
      </p:sp>
      <p:sp>
        <p:nvSpPr>
          <p:cNvPr id="2" name="Rektangel 1" descr="TagShape">
            <a:extLst>
              <a:ext uri="{FF2B5EF4-FFF2-40B4-BE49-F238E27FC236}">
                <a16:creationId xmlns:a16="http://schemas.microsoft.com/office/drawing/2014/main" id="{0AC386BB-B0B4-469E-A134-A11A57837CD7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C732C7B4-09B3-480E-A3B9-F1521A8FDC3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385202" y="1890713"/>
            <a:ext cx="3420000" cy="4129082"/>
          </a:xfrm>
          <a:solidFill>
            <a:schemeClr val="accent5"/>
          </a:solidFill>
        </p:spPr>
        <p:txBody>
          <a:bodyPr lIns="46800" rIns="46800"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0" indent="0" algn="ctr">
              <a:buNone/>
              <a:defRPr>
                <a:solidFill>
                  <a:schemeClr val="tx1"/>
                </a:solidFill>
              </a:defRPr>
            </a:lvl2pPr>
            <a:lvl3pPr marL="0" indent="0" algn="ctr">
              <a:buNone/>
              <a:defRPr>
                <a:solidFill>
                  <a:schemeClr val="tx1"/>
                </a:solidFill>
              </a:defRPr>
            </a:lvl3pPr>
            <a:lvl4pPr marL="0" indent="0" algn="ctr">
              <a:buNone/>
              <a:defRPr>
                <a:solidFill>
                  <a:schemeClr val="tx1"/>
                </a:solidFill>
              </a:defRPr>
            </a:lvl4pPr>
            <a:lvl5pPr marL="0" indent="0" algn="ctr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687E1422-4F2D-4B7C-8709-B213201B848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108547" y="1890713"/>
            <a:ext cx="3420000" cy="4129082"/>
          </a:xfrm>
          <a:solidFill>
            <a:schemeClr val="accent5"/>
          </a:solidFill>
        </p:spPr>
        <p:txBody>
          <a:bodyPr lIns="46800" rIns="46800"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0" indent="0" algn="ctr">
              <a:buNone/>
              <a:defRPr>
                <a:solidFill>
                  <a:schemeClr val="tx1"/>
                </a:solidFill>
              </a:defRPr>
            </a:lvl2pPr>
            <a:lvl3pPr marL="0" indent="0" algn="ctr">
              <a:buNone/>
              <a:defRPr>
                <a:solidFill>
                  <a:schemeClr val="tx1"/>
                </a:solidFill>
              </a:defRPr>
            </a:lvl3pPr>
            <a:lvl4pPr marL="0" indent="0" algn="ctr">
              <a:buNone/>
              <a:defRPr>
                <a:solidFill>
                  <a:schemeClr val="tx1"/>
                </a:solidFill>
              </a:defRPr>
            </a:lvl4pPr>
            <a:lvl5pPr marL="0" indent="0" algn="ctr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2051A5CC-5BCB-4ED0-BAF6-62F5F01985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54131" y="6061119"/>
            <a:ext cx="622374" cy="60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546913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fyra innehål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2799" y="1890713"/>
            <a:ext cx="2520000" cy="4129082"/>
          </a:xfrm>
          <a:solidFill>
            <a:schemeClr val="tx1"/>
          </a:solidFill>
        </p:spPr>
        <p:txBody>
          <a:bodyPr lIns="46800" tIns="50400" rIns="46800"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EBDB-E3D6-441D-8D74-0BD88E948927}" type="datetime1">
              <a:rPr lang="sv-SE" smtClean="0"/>
              <a:t>2025-04-30</a:t>
            </a:fld>
            <a:endParaRPr lang="sv-SE" dirty="0"/>
          </a:p>
        </p:txBody>
      </p:sp>
      <p:sp>
        <p:nvSpPr>
          <p:cNvPr id="2" name="Rektangel 1" descr="TagShape">
            <a:extLst>
              <a:ext uri="{FF2B5EF4-FFF2-40B4-BE49-F238E27FC236}">
                <a16:creationId xmlns:a16="http://schemas.microsoft.com/office/drawing/2014/main" id="{0AC386BB-B0B4-469E-A134-A11A57837CD7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3B369784-4A41-450B-9C6D-EAA653DB9330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418048" y="1890713"/>
            <a:ext cx="2520000" cy="4129082"/>
          </a:xfrm>
          <a:solidFill>
            <a:schemeClr val="tx1"/>
          </a:solidFill>
        </p:spPr>
        <p:txBody>
          <a:bodyPr lIns="46800" tIns="50400" rIns="46800"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A60A9B1B-30DA-41FC-9657-089987A4572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13297" y="1890713"/>
            <a:ext cx="2520000" cy="4129082"/>
          </a:xfrm>
          <a:solidFill>
            <a:schemeClr val="tx1"/>
          </a:solidFill>
        </p:spPr>
        <p:txBody>
          <a:bodyPr lIns="46800" tIns="50400" rIns="46800"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2C8F16CD-D025-439C-8B8E-4635D7BA602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008547" y="1890713"/>
            <a:ext cx="2520000" cy="4129082"/>
          </a:xfrm>
          <a:solidFill>
            <a:schemeClr val="tx1"/>
          </a:solidFill>
        </p:spPr>
        <p:txBody>
          <a:bodyPr lIns="46800" tIns="50400" rIns="46800"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410B76DA-58B7-4650-AD3F-A79FC5584E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54131" y="6061119"/>
            <a:ext cx="622374" cy="60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045304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fyra innehåll s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2799" y="1890713"/>
            <a:ext cx="2520000" cy="4129082"/>
          </a:xfrm>
          <a:solidFill>
            <a:schemeClr val="accent5"/>
          </a:solidFill>
        </p:spPr>
        <p:txBody>
          <a:bodyPr lIns="46800" tIns="50400" rIns="46800"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0" indent="0" algn="ctr">
              <a:buNone/>
              <a:defRPr>
                <a:solidFill>
                  <a:schemeClr val="tx1"/>
                </a:solidFill>
              </a:defRPr>
            </a:lvl2pPr>
            <a:lvl3pPr marL="0" indent="0" algn="ctr">
              <a:buNone/>
              <a:defRPr>
                <a:solidFill>
                  <a:schemeClr val="tx1"/>
                </a:solidFill>
              </a:defRPr>
            </a:lvl3pPr>
            <a:lvl4pPr marL="0" indent="0" algn="ctr">
              <a:buNone/>
              <a:defRPr>
                <a:solidFill>
                  <a:schemeClr val="tx1"/>
                </a:solidFill>
              </a:defRPr>
            </a:lvl4pPr>
            <a:lvl5pPr marL="0" indent="0" algn="ctr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EBDB-E3D6-441D-8D74-0BD88E948927}" type="datetime1">
              <a:rPr lang="sv-SE" smtClean="0"/>
              <a:t>2025-04-30</a:t>
            </a:fld>
            <a:endParaRPr lang="sv-SE" dirty="0"/>
          </a:p>
        </p:txBody>
      </p:sp>
      <p:sp>
        <p:nvSpPr>
          <p:cNvPr id="2" name="Rektangel 1" descr="TagShape">
            <a:extLst>
              <a:ext uri="{FF2B5EF4-FFF2-40B4-BE49-F238E27FC236}">
                <a16:creationId xmlns:a16="http://schemas.microsoft.com/office/drawing/2014/main" id="{0AC386BB-B0B4-469E-A134-A11A57837CD7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3B369784-4A41-450B-9C6D-EAA653DB9330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418048" y="1890713"/>
            <a:ext cx="2520000" cy="4129082"/>
          </a:xfrm>
          <a:solidFill>
            <a:schemeClr val="accent5"/>
          </a:solidFill>
        </p:spPr>
        <p:txBody>
          <a:bodyPr lIns="46800" tIns="50400" rIns="46800"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0" indent="0" algn="ctr">
              <a:buNone/>
              <a:defRPr>
                <a:solidFill>
                  <a:schemeClr val="tx1"/>
                </a:solidFill>
              </a:defRPr>
            </a:lvl2pPr>
            <a:lvl3pPr marL="0" indent="0" algn="ctr">
              <a:buNone/>
              <a:defRPr>
                <a:solidFill>
                  <a:schemeClr val="tx1"/>
                </a:solidFill>
              </a:defRPr>
            </a:lvl3pPr>
            <a:lvl4pPr marL="0" indent="0" algn="ctr">
              <a:buNone/>
              <a:defRPr>
                <a:solidFill>
                  <a:schemeClr val="tx1"/>
                </a:solidFill>
              </a:defRPr>
            </a:lvl4pPr>
            <a:lvl5pPr marL="0" indent="0" algn="ctr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A60A9B1B-30DA-41FC-9657-089987A4572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13297" y="1890713"/>
            <a:ext cx="2520000" cy="4129082"/>
          </a:xfrm>
          <a:solidFill>
            <a:schemeClr val="accent5"/>
          </a:solidFill>
        </p:spPr>
        <p:txBody>
          <a:bodyPr lIns="46800" tIns="50400" rIns="46800"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0" indent="0" algn="ctr">
              <a:buNone/>
              <a:defRPr>
                <a:solidFill>
                  <a:schemeClr val="tx1"/>
                </a:solidFill>
              </a:defRPr>
            </a:lvl2pPr>
            <a:lvl3pPr marL="0" indent="0" algn="ctr">
              <a:buNone/>
              <a:defRPr>
                <a:solidFill>
                  <a:schemeClr val="tx1"/>
                </a:solidFill>
              </a:defRPr>
            </a:lvl3pPr>
            <a:lvl4pPr marL="0" indent="0" algn="ctr">
              <a:buNone/>
              <a:defRPr>
                <a:solidFill>
                  <a:schemeClr val="tx1"/>
                </a:solidFill>
              </a:defRPr>
            </a:lvl4pPr>
            <a:lvl5pPr marL="0" indent="0" algn="ctr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2C8F16CD-D025-439C-8B8E-4635D7BA602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008547" y="1890713"/>
            <a:ext cx="2520000" cy="4129082"/>
          </a:xfrm>
          <a:solidFill>
            <a:schemeClr val="accent5"/>
          </a:solidFill>
        </p:spPr>
        <p:txBody>
          <a:bodyPr lIns="46800" tIns="50400" rIns="46800"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0" indent="0" algn="ctr">
              <a:buNone/>
              <a:defRPr>
                <a:solidFill>
                  <a:schemeClr val="tx1"/>
                </a:solidFill>
              </a:defRPr>
            </a:lvl2pPr>
            <a:lvl3pPr marL="0" indent="0" algn="ctr">
              <a:buNone/>
              <a:defRPr>
                <a:solidFill>
                  <a:schemeClr val="tx1"/>
                </a:solidFill>
              </a:defRPr>
            </a:lvl3pPr>
            <a:lvl4pPr marL="0" indent="0" algn="ctr">
              <a:buNone/>
              <a:defRPr>
                <a:solidFill>
                  <a:schemeClr val="tx1"/>
                </a:solidFill>
              </a:defRPr>
            </a:lvl4pPr>
            <a:lvl5pPr marL="0" indent="0" algn="ctr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2D0A827D-FE1B-412A-9B99-A573E71D58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54131" y="6061119"/>
            <a:ext cx="622374" cy="60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261156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0CFB-13F3-48C0-BA62-2701E0DEAD43}" type="datetime1">
              <a:rPr lang="sv-SE" smtClean="0"/>
              <a:t>2025-04-30</a:t>
            </a:fld>
            <a:endParaRPr lang="sv-SE" dirty="0"/>
          </a:p>
        </p:txBody>
      </p:sp>
      <p:sp>
        <p:nvSpPr>
          <p:cNvPr id="3" name="Rektangel 2" descr="TagShape">
            <a:extLst>
              <a:ext uri="{FF2B5EF4-FFF2-40B4-BE49-F238E27FC236}">
                <a16:creationId xmlns:a16="http://schemas.microsoft.com/office/drawing/2014/main" id="{5BE1D90A-FCB3-456C-956C-312D5D8E4E5F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 descr="TagShape">
            <a:extLst>
              <a:ext uri="{FF2B5EF4-FFF2-40B4-BE49-F238E27FC236}">
                <a16:creationId xmlns:a16="http://schemas.microsoft.com/office/drawing/2014/main" id="{F0FAA2FE-E1B2-4B1D-A3EA-26EA74817D32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C2FA935-365F-4F43-96DA-70ED45C4DE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54131" y="6061119"/>
            <a:ext cx="622374" cy="60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4655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_ej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 descr="TagShape">
            <a:extLst>
              <a:ext uri="{FF2B5EF4-FFF2-40B4-BE49-F238E27FC236}">
                <a16:creationId xmlns:a16="http://schemas.microsoft.com/office/drawing/2014/main" id="{1EC2C375-7AC2-4445-9897-976842C2B709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 descr="TagShape">
            <a:extLst>
              <a:ext uri="{FF2B5EF4-FFF2-40B4-BE49-F238E27FC236}">
                <a16:creationId xmlns:a16="http://schemas.microsoft.com/office/drawing/2014/main" id="{D244CBF8-F8DA-418F-9B54-D053D51DDF3A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78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innehål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FC705568-3645-4DCB-99FE-FA9280CE2D99}"/>
              </a:ext>
            </a:extLst>
          </p:cNvPr>
          <p:cNvSpPr/>
          <p:nvPr/>
        </p:nvSpPr>
        <p:spPr>
          <a:xfrm>
            <a:off x="0" y="1610436"/>
            <a:ext cx="12192000" cy="4431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 r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EBDB-E3D6-441D-8D74-0BD88E948927}" type="datetime1">
              <a:rPr lang="sv-SE" smtClean="0"/>
              <a:t>2025-04-30</a:t>
            </a:fld>
            <a:endParaRPr lang="sv-SE" dirty="0"/>
          </a:p>
        </p:txBody>
      </p:sp>
      <p:sp>
        <p:nvSpPr>
          <p:cNvPr id="2" name="Rektangel 1" descr="TagShape">
            <a:extLst>
              <a:ext uri="{FF2B5EF4-FFF2-40B4-BE49-F238E27FC236}">
                <a16:creationId xmlns:a16="http://schemas.microsoft.com/office/drawing/2014/main" id="{0AC386BB-B0B4-469E-A134-A11A57837CD7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3ECD3B05-ED22-4EAC-95B0-EE8D321DA7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55676" y="6064474"/>
            <a:ext cx="622374" cy="605438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9A6FE4AD-F10E-484E-A894-25A9BDA89A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54131" y="6061119"/>
            <a:ext cx="622374" cy="60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970602"/>
      </p:ext>
    </p:extLst>
  </p:cSld>
  <p:clrMapOvr>
    <a:masterClrMapping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i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 4">
            <a:extLst>
              <a:ext uri="{FF2B5EF4-FFF2-40B4-BE49-F238E27FC236}">
                <a16:creationId xmlns:a16="http://schemas.microsoft.com/office/drawing/2014/main" id="{35E0E9F5-8C0A-4C4E-B704-EA1F8E23382E}"/>
              </a:ext>
            </a:extLst>
          </p:cNvPr>
          <p:cNvSpPr/>
          <p:nvPr/>
        </p:nvSpPr>
        <p:spPr>
          <a:xfrm>
            <a:off x="-3213688" y="-3187926"/>
            <a:ext cx="6427375" cy="64273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22799" y="3005528"/>
            <a:ext cx="10943789" cy="665696"/>
          </a:xfrm>
        </p:spPr>
        <p:txBody>
          <a:bodyPr lIns="0" rIns="0" anchor="t">
            <a:noAutofit/>
          </a:bodyPr>
          <a:lstStyle>
            <a:lvl1pPr algn="ctr"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22799" y="3706132"/>
            <a:ext cx="10943790" cy="605437"/>
          </a:xfrm>
        </p:spPr>
        <p:txBody>
          <a:bodyPr lIns="0" rIns="0"/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7" name="Rektangel 6" descr="TagShape">
            <a:extLst>
              <a:ext uri="{FF2B5EF4-FFF2-40B4-BE49-F238E27FC236}">
                <a16:creationId xmlns:a16="http://schemas.microsoft.com/office/drawing/2014/main" id="{A15F2199-EB0B-4F60-91E6-189ACE4C720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02E7FC23-723E-4CFB-8A61-838B7A2A7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451" y="173744"/>
            <a:ext cx="1226585" cy="213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513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bild standar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22799" y="3005528"/>
            <a:ext cx="10943789" cy="665696"/>
          </a:xfrm>
        </p:spPr>
        <p:txBody>
          <a:bodyPr lIns="0" rIns="0" anchor="t">
            <a:noAutofit/>
          </a:bodyPr>
          <a:lstStyle>
            <a:lvl1pPr algn="ctr"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22799" y="3706132"/>
            <a:ext cx="10943790" cy="605437"/>
          </a:xfrm>
        </p:spPr>
        <p:txBody>
          <a:bodyPr lIns="0" rIns="0"/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7" name="Rektangel 6" descr="TagShape">
            <a:extLst>
              <a:ext uri="{FF2B5EF4-FFF2-40B4-BE49-F238E27FC236}">
                <a16:creationId xmlns:a16="http://schemas.microsoft.com/office/drawing/2014/main" id="{A15F2199-EB0B-4F60-91E6-189ACE4C720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A9AA24B-CA7A-40C6-8A2C-D78E96B1EBA8}"/>
              </a:ext>
            </a:extLst>
          </p:cNvPr>
          <p:cNvSpPr/>
          <p:nvPr/>
        </p:nvSpPr>
        <p:spPr>
          <a:xfrm>
            <a:off x="297455" y="319489"/>
            <a:ext cx="11600761" cy="6224530"/>
          </a:xfrm>
          <a:prstGeom prst="rect">
            <a:avLst/>
          </a:prstGeom>
          <a:noFill/>
          <a:ln w="635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C9B2FD5-D262-41E0-AAC0-A780ACA7DA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98203" y="6250089"/>
            <a:ext cx="622374" cy="60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9886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sida säker proaktiv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CD1F91CD-D97E-42A9-A36E-B9CEB1C19201}"/>
              </a:ext>
            </a:extLst>
          </p:cNvPr>
          <p:cNvSpPr/>
          <p:nvPr/>
        </p:nvSpPr>
        <p:spPr>
          <a:xfrm>
            <a:off x="297455" y="319489"/>
            <a:ext cx="11600761" cy="6224530"/>
          </a:xfrm>
          <a:prstGeom prst="rect">
            <a:avLst/>
          </a:prstGeom>
          <a:solidFill>
            <a:schemeClr val="accent2"/>
          </a:solidFill>
          <a:ln w="635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24105" y="2992914"/>
            <a:ext cx="10943789" cy="665696"/>
          </a:xfrm>
        </p:spPr>
        <p:txBody>
          <a:bodyPr lIns="0" rIns="0" anchor="t">
            <a:noAutofit/>
          </a:bodyPr>
          <a:lstStyle>
            <a:lvl1pPr algn="ctr"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24107" y="3696675"/>
            <a:ext cx="10943790" cy="605437"/>
          </a:xfrm>
        </p:spPr>
        <p:txBody>
          <a:bodyPr lIns="0" rIns="0"/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7" name="Rektangel 6" descr="TagShape">
            <a:extLst>
              <a:ext uri="{FF2B5EF4-FFF2-40B4-BE49-F238E27FC236}">
                <a16:creationId xmlns:a16="http://schemas.microsoft.com/office/drawing/2014/main" id="{A15F2199-EB0B-4F60-91E6-189ACE4C720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792A72A4-987D-47FB-81B0-EAF8ACEF83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98203" y="6250089"/>
            <a:ext cx="622374" cy="60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3105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bild prestigelös samverka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CD1F91CD-D97E-42A9-A36E-B9CEB1C19201}"/>
              </a:ext>
            </a:extLst>
          </p:cNvPr>
          <p:cNvSpPr/>
          <p:nvPr/>
        </p:nvSpPr>
        <p:spPr>
          <a:xfrm>
            <a:off x="297455" y="319489"/>
            <a:ext cx="11600761" cy="6224530"/>
          </a:xfrm>
          <a:prstGeom prst="rect">
            <a:avLst/>
          </a:prstGeom>
          <a:solidFill>
            <a:schemeClr val="accent3"/>
          </a:solidFill>
          <a:ln w="635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24105" y="2992914"/>
            <a:ext cx="10943789" cy="665696"/>
          </a:xfrm>
        </p:spPr>
        <p:txBody>
          <a:bodyPr lIns="0" rIns="0" anchor="t">
            <a:noAutofit/>
          </a:bodyPr>
          <a:lstStyle>
            <a:lvl1pPr algn="ctr"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24107" y="3696675"/>
            <a:ext cx="10943790" cy="605437"/>
          </a:xfrm>
        </p:spPr>
        <p:txBody>
          <a:bodyPr lIns="0" rIns="0"/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7" name="Rektangel 6" descr="TagShape">
            <a:extLst>
              <a:ext uri="{FF2B5EF4-FFF2-40B4-BE49-F238E27FC236}">
                <a16:creationId xmlns:a16="http://schemas.microsoft.com/office/drawing/2014/main" id="{A15F2199-EB0B-4F60-91E6-189ACE4C720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5E41A7C4-8F17-47E2-9F40-AB87C574F7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98203" y="6250089"/>
            <a:ext cx="622374" cy="60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1965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bild helhetssyn"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8D8669F-2890-4D61-9EA4-FA446560351B}"/>
              </a:ext>
            </a:extLst>
          </p:cNvPr>
          <p:cNvSpPr/>
          <p:nvPr/>
        </p:nvSpPr>
        <p:spPr>
          <a:xfrm>
            <a:off x="297455" y="319489"/>
            <a:ext cx="11600761" cy="6224530"/>
          </a:xfrm>
          <a:prstGeom prst="rect">
            <a:avLst/>
          </a:prstGeom>
          <a:solidFill>
            <a:schemeClr val="accent4"/>
          </a:solidFill>
          <a:ln w="635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24105" y="2992914"/>
            <a:ext cx="10943789" cy="665696"/>
          </a:xfrm>
        </p:spPr>
        <p:txBody>
          <a:bodyPr lIns="0" rIns="0" anchor="t">
            <a:noAutofit/>
          </a:bodyPr>
          <a:lstStyle>
            <a:lvl1pPr algn="ctr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24107" y="3696675"/>
            <a:ext cx="10943790" cy="605437"/>
          </a:xfrm>
        </p:spPr>
        <p:txBody>
          <a:bodyPr lIns="0" rIns="0"/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7" name="Rektangel 6" descr="TagShape">
            <a:extLst>
              <a:ext uri="{FF2B5EF4-FFF2-40B4-BE49-F238E27FC236}">
                <a16:creationId xmlns:a16="http://schemas.microsoft.com/office/drawing/2014/main" id="{A15F2199-EB0B-4F60-91E6-189ACE4C720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A267E5F0-733B-407F-AC54-95B71158D2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98203" y="6250089"/>
            <a:ext cx="622374" cy="60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8411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bild Hjälpsa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CD1F91CD-D97E-42A9-A36E-B9CEB1C19201}"/>
              </a:ext>
            </a:extLst>
          </p:cNvPr>
          <p:cNvSpPr/>
          <p:nvPr/>
        </p:nvSpPr>
        <p:spPr>
          <a:xfrm>
            <a:off x="297455" y="319489"/>
            <a:ext cx="11600761" cy="6224530"/>
          </a:xfrm>
          <a:prstGeom prst="rect">
            <a:avLst/>
          </a:prstGeom>
          <a:solidFill>
            <a:schemeClr val="tx2"/>
          </a:solidFill>
          <a:ln w="635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24105" y="2992914"/>
            <a:ext cx="10943789" cy="665696"/>
          </a:xfrm>
        </p:spPr>
        <p:txBody>
          <a:bodyPr lIns="0" rIns="0" anchor="t">
            <a:noAutofit/>
          </a:bodyPr>
          <a:lstStyle>
            <a:lvl1pPr algn="ctr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24107" y="3696675"/>
            <a:ext cx="10943790" cy="605437"/>
          </a:xfrm>
        </p:spPr>
        <p:txBody>
          <a:bodyPr lIns="0" rIns="0"/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7" name="Rektangel 6" descr="TagShape">
            <a:extLst>
              <a:ext uri="{FF2B5EF4-FFF2-40B4-BE49-F238E27FC236}">
                <a16:creationId xmlns:a16="http://schemas.microsoft.com/office/drawing/2014/main" id="{A15F2199-EB0B-4F60-91E6-189ACE4C720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9C377969-BBD5-44A4-A56B-1EB8753CC9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98203" y="6250089"/>
            <a:ext cx="622374" cy="60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8097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mslag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23311" y="548807"/>
            <a:ext cx="10943791" cy="5473875"/>
          </a:xfrm>
        </p:spPr>
        <p:txBody>
          <a:bodyPr lIns="367200" tIns="223200" rIns="180000" anchor="ctr">
            <a:noAutofit/>
          </a:bodyPr>
          <a:lstStyle>
            <a:lvl1pPr algn="ctr">
              <a:defRPr sz="64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för att infoga text</a:t>
            </a:r>
          </a:p>
        </p:txBody>
      </p:sp>
      <p:sp>
        <p:nvSpPr>
          <p:cNvPr id="6" name="Rektangel 5" descr="TagShape">
            <a:extLst>
              <a:ext uri="{FF2B5EF4-FFF2-40B4-BE49-F238E27FC236}">
                <a16:creationId xmlns:a16="http://schemas.microsoft.com/office/drawing/2014/main" id="{B1059BBE-832E-47D7-B9FE-209065D02BC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B6CFE56D-B599-48AE-9D6C-E7630B6720A7}"/>
              </a:ext>
            </a:extLst>
          </p:cNvPr>
          <p:cNvSpPr/>
          <p:nvPr/>
        </p:nvSpPr>
        <p:spPr>
          <a:xfrm>
            <a:off x="297455" y="319489"/>
            <a:ext cx="11600761" cy="6224530"/>
          </a:xfrm>
          <a:prstGeom prst="rect">
            <a:avLst/>
          </a:prstGeom>
          <a:noFill/>
          <a:ln w="635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1F43893-A5BE-432E-BBBB-FECC6ED90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5470" y="6268136"/>
            <a:ext cx="290150" cy="504890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72AEF479-1EBC-42E9-A144-D8A7FCF15846}"/>
              </a:ext>
            </a:extLst>
          </p:cNvPr>
          <p:cNvSpPr txBox="1"/>
          <p:nvPr/>
        </p:nvSpPr>
        <p:spPr>
          <a:xfrm>
            <a:off x="5444515" y="6357263"/>
            <a:ext cx="1354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chemeClr val="bg1"/>
                </a:solidFill>
                <a:latin typeface="Neue Haas Grotesk Text Pro" panose="020B0504020202020204" pitchFamily="34" charset="0"/>
              </a:rPr>
              <a:t>Fi 2022:01</a:t>
            </a:r>
          </a:p>
        </p:txBody>
      </p:sp>
      <p:sp>
        <p:nvSpPr>
          <p:cNvPr id="10" name="Rektangel 9" descr="TagShape">
            <a:extLst>
              <a:ext uri="{FF2B5EF4-FFF2-40B4-BE49-F238E27FC236}">
                <a16:creationId xmlns:a16="http://schemas.microsoft.com/office/drawing/2014/main" id="{7072258A-D2DB-40AE-AC4C-889E0E61A25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F5D8A85E-79F9-4F71-B93F-504935ACBCEF}"/>
              </a:ext>
            </a:extLst>
          </p:cNvPr>
          <p:cNvSpPr/>
          <p:nvPr userDrawn="1"/>
        </p:nvSpPr>
        <p:spPr>
          <a:xfrm>
            <a:off x="297455" y="319489"/>
            <a:ext cx="11600761" cy="6224530"/>
          </a:xfrm>
          <a:prstGeom prst="rect">
            <a:avLst/>
          </a:prstGeom>
          <a:noFill/>
          <a:ln w="635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sv-SE" dirty="0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5B4368A6-2415-4E99-9114-8850990B7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98203" y="6250089"/>
            <a:ext cx="622374" cy="60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4875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två innehåll s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2799" y="1890713"/>
            <a:ext cx="5220000" cy="4129082"/>
          </a:xfrm>
          <a:solidFill>
            <a:schemeClr val="accent5"/>
          </a:solidFill>
        </p:spPr>
        <p:txBody>
          <a:bodyPr lIns="46800" rIns="4680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0" indent="0">
              <a:buNone/>
              <a:defRPr>
                <a:solidFill>
                  <a:schemeClr val="tx1"/>
                </a:solidFill>
              </a:defRPr>
            </a:lvl3pPr>
            <a:lvl4pPr marL="0" indent="0">
              <a:buNone/>
              <a:defRPr>
                <a:solidFill>
                  <a:schemeClr val="tx1"/>
                </a:solidFill>
              </a:defRPr>
            </a:lvl4pPr>
            <a:lvl5pPr marL="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EBDB-E3D6-441D-8D74-0BD88E948927}" type="datetime1">
              <a:rPr lang="sv-SE" smtClean="0"/>
              <a:t>2025-04-30</a:t>
            </a:fld>
            <a:endParaRPr lang="sv-SE" dirty="0"/>
          </a:p>
        </p:txBody>
      </p:sp>
      <p:sp>
        <p:nvSpPr>
          <p:cNvPr id="2" name="Rektangel 1" descr="TagShape">
            <a:extLst>
              <a:ext uri="{FF2B5EF4-FFF2-40B4-BE49-F238E27FC236}">
                <a16:creationId xmlns:a16="http://schemas.microsoft.com/office/drawing/2014/main" id="{0AC386BB-B0B4-469E-A134-A11A57837CD7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C732C7B4-09B3-480E-A3B9-F1521A8FDC3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349203" y="1890713"/>
            <a:ext cx="5220000" cy="4129082"/>
          </a:xfrm>
          <a:solidFill>
            <a:schemeClr val="accent5"/>
          </a:solidFill>
        </p:spPr>
        <p:txBody>
          <a:bodyPr lIns="46800" rIns="4680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0" indent="0">
              <a:buNone/>
              <a:defRPr>
                <a:solidFill>
                  <a:schemeClr val="tx1"/>
                </a:solidFill>
              </a:defRPr>
            </a:lvl3pPr>
            <a:lvl4pPr marL="0" indent="0">
              <a:buNone/>
              <a:defRPr>
                <a:solidFill>
                  <a:schemeClr val="tx1"/>
                </a:solidFill>
              </a:defRPr>
            </a:lvl4pPr>
            <a:lvl5pPr marL="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3F47D2B7-EF58-4145-A5FC-C6568B2611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53722" y="6065703"/>
            <a:ext cx="622374" cy="60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689765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två innehål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2799" y="1890713"/>
            <a:ext cx="5220000" cy="4129082"/>
          </a:xfrm>
          <a:solidFill>
            <a:schemeClr val="tx1"/>
          </a:solidFill>
        </p:spPr>
        <p:txBody>
          <a:bodyPr lIns="46800" rIns="4680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0" indent="0">
              <a:buNone/>
              <a:defRPr>
                <a:solidFill>
                  <a:schemeClr val="bg1"/>
                </a:solidFill>
              </a:defRPr>
            </a:lvl4pPr>
            <a:lvl5pPr marL="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EBDB-E3D6-441D-8D74-0BD88E948927}" type="datetime1">
              <a:rPr lang="sv-SE" smtClean="0"/>
              <a:t>2025-04-30</a:t>
            </a:fld>
            <a:endParaRPr lang="sv-SE" dirty="0"/>
          </a:p>
        </p:txBody>
      </p:sp>
      <p:sp>
        <p:nvSpPr>
          <p:cNvPr id="2" name="Rektangel 1" descr="TagShape">
            <a:extLst>
              <a:ext uri="{FF2B5EF4-FFF2-40B4-BE49-F238E27FC236}">
                <a16:creationId xmlns:a16="http://schemas.microsoft.com/office/drawing/2014/main" id="{0AC386BB-B0B4-469E-A134-A11A57837CD7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C732C7B4-09B3-480E-A3B9-F1521A8FDC3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349203" y="1890713"/>
            <a:ext cx="5220000" cy="4129082"/>
          </a:xfrm>
          <a:solidFill>
            <a:schemeClr val="tx1"/>
          </a:solidFill>
        </p:spPr>
        <p:txBody>
          <a:bodyPr lIns="46800" rIns="4680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0" indent="0">
              <a:buNone/>
              <a:defRPr>
                <a:solidFill>
                  <a:schemeClr val="bg1"/>
                </a:solidFill>
              </a:defRPr>
            </a:lvl4pPr>
            <a:lvl5pPr marL="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EA102637-BD1F-4999-9688-2B7DC82CC8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55676" y="6064474"/>
            <a:ext cx="622374" cy="60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437752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tre innehål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2799" y="1890713"/>
            <a:ext cx="3420000" cy="4129082"/>
          </a:xfrm>
          <a:solidFill>
            <a:schemeClr val="tx1"/>
          </a:solidFill>
        </p:spPr>
        <p:txBody>
          <a:bodyPr lIns="46800" rIns="46800"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EBDB-E3D6-441D-8D74-0BD88E948927}" type="datetime1">
              <a:rPr lang="sv-SE" smtClean="0"/>
              <a:t>2025-04-30</a:t>
            </a:fld>
            <a:endParaRPr lang="sv-SE" dirty="0"/>
          </a:p>
        </p:txBody>
      </p:sp>
      <p:sp>
        <p:nvSpPr>
          <p:cNvPr id="2" name="Rektangel 1" descr="TagShape">
            <a:extLst>
              <a:ext uri="{FF2B5EF4-FFF2-40B4-BE49-F238E27FC236}">
                <a16:creationId xmlns:a16="http://schemas.microsoft.com/office/drawing/2014/main" id="{0AC386BB-B0B4-469E-A134-A11A57837CD7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C732C7B4-09B3-480E-A3B9-F1521A8FDC3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385202" y="1890713"/>
            <a:ext cx="3420000" cy="4129082"/>
          </a:xfrm>
          <a:solidFill>
            <a:schemeClr val="tx1"/>
          </a:solidFill>
        </p:spPr>
        <p:txBody>
          <a:bodyPr lIns="46800" rIns="46800"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687E1422-4F2D-4B7C-8709-B213201B848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108547" y="1890713"/>
            <a:ext cx="3420000" cy="4129082"/>
          </a:xfrm>
          <a:solidFill>
            <a:schemeClr val="tx1"/>
          </a:solidFill>
        </p:spPr>
        <p:txBody>
          <a:bodyPr lIns="46800" rIns="46800"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DFB88520-D488-4DED-9886-A79AC1162F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54131" y="6061119"/>
            <a:ext cx="622374" cy="60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778060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tre innehåll s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2799" y="1890713"/>
            <a:ext cx="3420000" cy="4129082"/>
          </a:xfrm>
          <a:solidFill>
            <a:schemeClr val="accent5"/>
          </a:solidFill>
        </p:spPr>
        <p:txBody>
          <a:bodyPr lIns="46800" rIns="46800"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0" indent="0" algn="ctr">
              <a:buNone/>
              <a:defRPr>
                <a:solidFill>
                  <a:schemeClr val="tx1"/>
                </a:solidFill>
              </a:defRPr>
            </a:lvl2pPr>
            <a:lvl3pPr marL="0" indent="0" algn="ctr">
              <a:buNone/>
              <a:defRPr>
                <a:solidFill>
                  <a:schemeClr val="tx1"/>
                </a:solidFill>
              </a:defRPr>
            </a:lvl3pPr>
            <a:lvl4pPr marL="0" indent="0" algn="ctr">
              <a:buNone/>
              <a:defRPr>
                <a:solidFill>
                  <a:schemeClr val="tx1"/>
                </a:solidFill>
              </a:defRPr>
            </a:lvl4pPr>
            <a:lvl5pPr marL="0" indent="0" algn="ctr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EBDB-E3D6-441D-8D74-0BD88E948927}" type="datetime1">
              <a:rPr lang="sv-SE" smtClean="0"/>
              <a:t>2025-04-30</a:t>
            </a:fld>
            <a:endParaRPr lang="sv-SE" dirty="0"/>
          </a:p>
        </p:txBody>
      </p:sp>
      <p:sp>
        <p:nvSpPr>
          <p:cNvPr id="2" name="Rektangel 1" descr="TagShape">
            <a:extLst>
              <a:ext uri="{FF2B5EF4-FFF2-40B4-BE49-F238E27FC236}">
                <a16:creationId xmlns:a16="http://schemas.microsoft.com/office/drawing/2014/main" id="{0AC386BB-B0B4-469E-A134-A11A57837CD7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C732C7B4-09B3-480E-A3B9-F1521A8FDC3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385202" y="1890713"/>
            <a:ext cx="3420000" cy="4129082"/>
          </a:xfrm>
          <a:solidFill>
            <a:schemeClr val="accent5"/>
          </a:solidFill>
        </p:spPr>
        <p:txBody>
          <a:bodyPr lIns="46800" rIns="46800"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0" indent="0" algn="ctr">
              <a:buNone/>
              <a:defRPr>
                <a:solidFill>
                  <a:schemeClr val="tx1"/>
                </a:solidFill>
              </a:defRPr>
            </a:lvl2pPr>
            <a:lvl3pPr marL="0" indent="0" algn="ctr">
              <a:buNone/>
              <a:defRPr>
                <a:solidFill>
                  <a:schemeClr val="tx1"/>
                </a:solidFill>
              </a:defRPr>
            </a:lvl3pPr>
            <a:lvl4pPr marL="0" indent="0" algn="ctr">
              <a:buNone/>
              <a:defRPr>
                <a:solidFill>
                  <a:schemeClr val="tx1"/>
                </a:solidFill>
              </a:defRPr>
            </a:lvl4pPr>
            <a:lvl5pPr marL="0" indent="0" algn="ctr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687E1422-4F2D-4B7C-8709-B213201B848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108547" y="1890713"/>
            <a:ext cx="3420000" cy="4129082"/>
          </a:xfrm>
          <a:solidFill>
            <a:schemeClr val="accent5"/>
          </a:solidFill>
        </p:spPr>
        <p:txBody>
          <a:bodyPr lIns="46800" rIns="46800"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0" indent="0" algn="ctr">
              <a:buNone/>
              <a:defRPr>
                <a:solidFill>
                  <a:schemeClr val="tx1"/>
                </a:solidFill>
              </a:defRPr>
            </a:lvl2pPr>
            <a:lvl3pPr marL="0" indent="0" algn="ctr">
              <a:buNone/>
              <a:defRPr>
                <a:solidFill>
                  <a:schemeClr val="tx1"/>
                </a:solidFill>
              </a:defRPr>
            </a:lvl3pPr>
            <a:lvl4pPr marL="0" indent="0" algn="ctr">
              <a:buNone/>
              <a:defRPr>
                <a:solidFill>
                  <a:schemeClr val="tx1"/>
                </a:solidFill>
              </a:defRPr>
            </a:lvl4pPr>
            <a:lvl5pPr marL="0" indent="0" algn="ctr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9197C86-2DD8-47DE-9E45-68E24E40CA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54131" y="6061119"/>
            <a:ext cx="622374" cy="60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602500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fyra innehål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2799" y="1890713"/>
            <a:ext cx="2520000" cy="4129082"/>
          </a:xfrm>
          <a:solidFill>
            <a:schemeClr val="tx1"/>
          </a:solidFill>
        </p:spPr>
        <p:txBody>
          <a:bodyPr lIns="46800" tIns="50400" rIns="46800"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EBDB-E3D6-441D-8D74-0BD88E948927}" type="datetime1">
              <a:rPr lang="sv-SE" smtClean="0"/>
              <a:t>2025-04-30</a:t>
            </a:fld>
            <a:endParaRPr lang="sv-SE" dirty="0"/>
          </a:p>
        </p:txBody>
      </p:sp>
      <p:sp>
        <p:nvSpPr>
          <p:cNvPr id="2" name="Rektangel 1" descr="TagShape">
            <a:extLst>
              <a:ext uri="{FF2B5EF4-FFF2-40B4-BE49-F238E27FC236}">
                <a16:creationId xmlns:a16="http://schemas.microsoft.com/office/drawing/2014/main" id="{0AC386BB-B0B4-469E-A134-A11A57837CD7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3B369784-4A41-450B-9C6D-EAA653DB9330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418048" y="1890713"/>
            <a:ext cx="2520000" cy="4129082"/>
          </a:xfrm>
          <a:solidFill>
            <a:schemeClr val="tx1"/>
          </a:solidFill>
        </p:spPr>
        <p:txBody>
          <a:bodyPr lIns="46800" tIns="50400" rIns="46800"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A60A9B1B-30DA-41FC-9657-089987A4572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13297" y="1890713"/>
            <a:ext cx="2520000" cy="4129082"/>
          </a:xfrm>
          <a:solidFill>
            <a:schemeClr val="tx1"/>
          </a:solidFill>
        </p:spPr>
        <p:txBody>
          <a:bodyPr lIns="46800" tIns="50400" rIns="46800"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2C8F16CD-D025-439C-8B8E-4635D7BA602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008547" y="1890713"/>
            <a:ext cx="2520000" cy="4129082"/>
          </a:xfrm>
          <a:solidFill>
            <a:schemeClr val="tx1"/>
          </a:solidFill>
        </p:spPr>
        <p:txBody>
          <a:bodyPr lIns="46800" tIns="50400" rIns="46800"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7C017269-1FD8-4F62-8F8B-827A0D659B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54131" y="6061119"/>
            <a:ext cx="622374" cy="60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94845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fyra innehåll s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2799" y="1890713"/>
            <a:ext cx="2520000" cy="4129082"/>
          </a:xfrm>
          <a:solidFill>
            <a:schemeClr val="accent5"/>
          </a:solidFill>
        </p:spPr>
        <p:txBody>
          <a:bodyPr lIns="46800" tIns="50400" rIns="46800"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0" indent="0" algn="ctr">
              <a:buNone/>
              <a:defRPr>
                <a:solidFill>
                  <a:schemeClr val="tx1"/>
                </a:solidFill>
              </a:defRPr>
            </a:lvl2pPr>
            <a:lvl3pPr marL="0" indent="0" algn="ctr">
              <a:buNone/>
              <a:defRPr>
                <a:solidFill>
                  <a:schemeClr val="tx1"/>
                </a:solidFill>
              </a:defRPr>
            </a:lvl3pPr>
            <a:lvl4pPr marL="0" indent="0" algn="ctr">
              <a:buNone/>
              <a:defRPr>
                <a:solidFill>
                  <a:schemeClr val="tx1"/>
                </a:solidFill>
              </a:defRPr>
            </a:lvl4pPr>
            <a:lvl5pPr marL="0" indent="0" algn="ctr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EBDB-E3D6-441D-8D74-0BD88E948927}" type="datetime1">
              <a:rPr lang="sv-SE" smtClean="0"/>
              <a:t>2025-04-30</a:t>
            </a:fld>
            <a:endParaRPr lang="sv-SE" dirty="0"/>
          </a:p>
        </p:txBody>
      </p:sp>
      <p:sp>
        <p:nvSpPr>
          <p:cNvPr id="2" name="Rektangel 1" descr="TagShape">
            <a:extLst>
              <a:ext uri="{FF2B5EF4-FFF2-40B4-BE49-F238E27FC236}">
                <a16:creationId xmlns:a16="http://schemas.microsoft.com/office/drawing/2014/main" id="{0AC386BB-B0B4-469E-A134-A11A57837CD7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3B369784-4A41-450B-9C6D-EAA653DB9330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418048" y="1890713"/>
            <a:ext cx="2520000" cy="4129082"/>
          </a:xfrm>
          <a:solidFill>
            <a:schemeClr val="accent5"/>
          </a:solidFill>
        </p:spPr>
        <p:txBody>
          <a:bodyPr lIns="46800" tIns="50400" rIns="46800"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0" indent="0" algn="ctr">
              <a:buNone/>
              <a:defRPr>
                <a:solidFill>
                  <a:schemeClr val="tx1"/>
                </a:solidFill>
              </a:defRPr>
            </a:lvl2pPr>
            <a:lvl3pPr marL="0" indent="0" algn="ctr">
              <a:buNone/>
              <a:defRPr>
                <a:solidFill>
                  <a:schemeClr val="tx1"/>
                </a:solidFill>
              </a:defRPr>
            </a:lvl3pPr>
            <a:lvl4pPr marL="0" indent="0" algn="ctr">
              <a:buNone/>
              <a:defRPr>
                <a:solidFill>
                  <a:schemeClr val="tx1"/>
                </a:solidFill>
              </a:defRPr>
            </a:lvl4pPr>
            <a:lvl5pPr marL="0" indent="0" algn="ctr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A60A9B1B-30DA-41FC-9657-089987A4572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13297" y="1890713"/>
            <a:ext cx="2520000" cy="4129082"/>
          </a:xfrm>
          <a:solidFill>
            <a:schemeClr val="accent5"/>
          </a:solidFill>
        </p:spPr>
        <p:txBody>
          <a:bodyPr lIns="46800" tIns="50400" rIns="46800"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0" indent="0" algn="ctr">
              <a:buNone/>
              <a:defRPr>
                <a:solidFill>
                  <a:schemeClr val="tx1"/>
                </a:solidFill>
              </a:defRPr>
            </a:lvl2pPr>
            <a:lvl3pPr marL="0" indent="0" algn="ctr">
              <a:buNone/>
              <a:defRPr>
                <a:solidFill>
                  <a:schemeClr val="tx1"/>
                </a:solidFill>
              </a:defRPr>
            </a:lvl3pPr>
            <a:lvl4pPr marL="0" indent="0" algn="ctr">
              <a:buNone/>
              <a:defRPr>
                <a:solidFill>
                  <a:schemeClr val="tx1"/>
                </a:solidFill>
              </a:defRPr>
            </a:lvl4pPr>
            <a:lvl5pPr marL="0" indent="0" algn="ctr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2C8F16CD-D025-439C-8B8E-4635D7BA602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008547" y="1890713"/>
            <a:ext cx="2520000" cy="4129082"/>
          </a:xfrm>
          <a:solidFill>
            <a:schemeClr val="accent5"/>
          </a:solidFill>
        </p:spPr>
        <p:txBody>
          <a:bodyPr lIns="46800" tIns="50400" rIns="46800"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0" indent="0" algn="ctr">
              <a:buNone/>
              <a:defRPr>
                <a:solidFill>
                  <a:schemeClr val="tx1"/>
                </a:solidFill>
              </a:defRPr>
            </a:lvl2pPr>
            <a:lvl3pPr marL="0" indent="0" algn="ctr">
              <a:buNone/>
              <a:defRPr>
                <a:solidFill>
                  <a:schemeClr val="tx1"/>
                </a:solidFill>
              </a:defRPr>
            </a:lvl3pPr>
            <a:lvl4pPr marL="0" indent="0" algn="ctr">
              <a:buNone/>
              <a:defRPr>
                <a:solidFill>
                  <a:schemeClr val="tx1"/>
                </a:solidFill>
              </a:defRPr>
            </a:lvl4pPr>
            <a:lvl5pPr marL="0" indent="0" algn="ctr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F81481F7-81C8-4D03-A01F-1A55AD3B4F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54131" y="6061119"/>
            <a:ext cx="622374" cy="60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681050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tags" Target="../tags/tag13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tags" Target="../tags/tag12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22800" y="360000"/>
            <a:ext cx="10944804" cy="102974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2799" y="1890713"/>
            <a:ext cx="10955715" cy="412908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0576240" y="297899"/>
            <a:ext cx="977891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6C37EBDB-E3D6-441D-8D74-0BD88E948927}" type="datetime1">
              <a:rPr lang="sv-SE" smtClean="0"/>
              <a:t>2025-04-30</a:t>
            </a:fld>
            <a:endParaRPr lang="sv-SE" dirty="0"/>
          </a:p>
        </p:txBody>
      </p:sp>
      <p:sp>
        <p:nvSpPr>
          <p:cNvPr id="7" name="Rektangel 6" descr="TagShape">
            <a:extLst>
              <a:ext uri="{FF2B5EF4-FFF2-40B4-BE49-F238E27FC236}">
                <a16:creationId xmlns:a16="http://schemas.microsoft.com/office/drawing/2014/main" id="{F82D2ABA-8173-4502-8FEF-545A2A0E4E54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 descr="TagShape">
            <a:extLst>
              <a:ext uri="{FF2B5EF4-FFF2-40B4-BE49-F238E27FC236}">
                <a16:creationId xmlns:a16="http://schemas.microsoft.com/office/drawing/2014/main" id="{6CD93B22-E2BA-4334-B7BF-50FA7EA92DC6}"/>
              </a:ext>
            </a:extLst>
          </p:cNvPr>
          <p:cNvSpPr/>
          <p:nvPr userDrawn="1">
            <p:custDataLst>
              <p:tags r:id="rId2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1655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 baseline="0">
          <a:solidFill>
            <a:schemeClr val="tx1"/>
          </a:solidFill>
          <a:latin typeface="Neue Haas Grotesk Text Pro" panose="020B0504020202020204" pitchFamily="34" charset="0"/>
          <a:ea typeface="+mj-ea"/>
          <a:cs typeface="+mj-cs"/>
        </a:defRPr>
      </a:lvl1pPr>
    </p:titleStyle>
    <p:bodyStyle>
      <a:lvl1pPr marL="284400" indent="-2844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17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3803">
          <p15:clr>
            <a:srgbClr val="F26B43"/>
          </p15:clr>
        </p15:guide>
        <p15:guide id="4" orient="horz" pos="1191">
          <p15:clr>
            <a:srgbClr val="F26B43"/>
          </p15:clr>
        </p15:guide>
        <p15:guide id="5" pos="330">
          <p15:clr>
            <a:srgbClr val="F26B43"/>
          </p15:clr>
        </p15:guide>
        <p15:guide id="6" pos="733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22800" y="360000"/>
            <a:ext cx="10944804" cy="102974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2799" y="1890713"/>
            <a:ext cx="10955715" cy="412908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0576240" y="297899"/>
            <a:ext cx="977891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6C37EBDB-E3D6-441D-8D74-0BD88E948927}" type="datetime1">
              <a:rPr lang="sv-SE" smtClean="0"/>
              <a:t>2025-04-30</a:t>
            </a:fld>
            <a:endParaRPr lang="sv-SE" dirty="0"/>
          </a:p>
        </p:txBody>
      </p:sp>
      <p:sp>
        <p:nvSpPr>
          <p:cNvPr id="7" name="Rektangel 6" descr="TagShape">
            <a:extLst>
              <a:ext uri="{FF2B5EF4-FFF2-40B4-BE49-F238E27FC236}">
                <a16:creationId xmlns:a16="http://schemas.microsoft.com/office/drawing/2014/main" id="{F82D2ABA-8173-4502-8FEF-545A2A0E4E54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 descr="TagShape">
            <a:extLst>
              <a:ext uri="{FF2B5EF4-FFF2-40B4-BE49-F238E27FC236}">
                <a16:creationId xmlns:a16="http://schemas.microsoft.com/office/drawing/2014/main" id="{6CD93B22-E2BA-4334-B7BF-50FA7EA92DC6}"/>
              </a:ext>
            </a:extLst>
          </p:cNvPr>
          <p:cNvSpPr/>
          <p:nvPr userDrawn="1">
            <p:custDataLst>
              <p:tags r:id="rId2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8053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 baseline="0">
          <a:solidFill>
            <a:schemeClr val="tx1"/>
          </a:solidFill>
          <a:latin typeface="Neue Haas Grotesk Text Pro" panose="020B0504020202020204" pitchFamily="34" charset="0"/>
          <a:ea typeface="+mj-ea"/>
          <a:cs typeface="+mj-cs"/>
        </a:defRPr>
      </a:lvl1pPr>
    </p:titleStyle>
    <p:bodyStyle>
      <a:lvl1pPr marL="284400" indent="-2844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17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3803">
          <p15:clr>
            <a:srgbClr val="F26B43"/>
          </p15:clr>
        </p15:guide>
        <p15:guide id="4" orient="horz" pos="1191">
          <p15:clr>
            <a:srgbClr val="F26B43"/>
          </p15:clr>
        </p15:guide>
        <p15:guide id="5" pos="330">
          <p15:clr>
            <a:srgbClr val="F26B43"/>
          </p15:clr>
        </p15:guide>
        <p15:guide id="6" pos="733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microsoft.com/office/2007/relationships/hdphoto" Target="../media/hdphoto2.wdp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png"/><Relationship Id="rId18" Type="http://schemas.openxmlformats.org/officeDocument/2006/relationships/image" Target="../media/image31.svg"/><Relationship Id="rId26" Type="http://schemas.openxmlformats.org/officeDocument/2006/relationships/image" Target="../media/image39.sv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9.svg"/><Relationship Id="rId20" Type="http://schemas.openxmlformats.org/officeDocument/2006/relationships/image" Target="../media/image33.sv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24" Type="http://schemas.openxmlformats.org/officeDocument/2006/relationships/image" Target="../media/image37.sv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28" Type="http://schemas.openxmlformats.org/officeDocument/2006/relationships/image" Target="../media/image41.svg"/><Relationship Id="rId10" Type="http://schemas.openxmlformats.org/officeDocument/2006/relationships/image" Target="../media/image23.svg"/><Relationship Id="rId19" Type="http://schemas.openxmlformats.org/officeDocument/2006/relationships/image" Target="../media/image32.png"/><Relationship Id="rId4" Type="http://schemas.openxmlformats.org/officeDocument/2006/relationships/image" Target="../media/image17.svg"/><Relationship Id="rId9" Type="http://schemas.openxmlformats.org/officeDocument/2006/relationships/image" Target="../media/image22.png"/><Relationship Id="rId14" Type="http://schemas.openxmlformats.org/officeDocument/2006/relationships/image" Target="../media/image27.svg"/><Relationship Id="rId22" Type="http://schemas.openxmlformats.org/officeDocument/2006/relationships/image" Target="../media/image35.svg"/><Relationship Id="rId27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microsoft.com/office/2007/relationships/hdphoto" Target="../media/hdphoto2.wdp"/><Relationship Id="rId3" Type="http://schemas.openxmlformats.org/officeDocument/2006/relationships/image" Target="../media/image7.png"/><Relationship Id="rId7" Type="http://schemas.openxmlformats.org/officeDocument/2006/relationships/image" Target="../media/image45.svg"/><Relationship Id="rId12" Type="http://schemas.openxmlformats.org/officeDocument/2006/relationships/image" Target="../media/image6.png"/><Relationship Id="rId17" Type="http://schemas.microsoft.com/office/2007/relationships/hdphoto" Target="../media/hdphoto4.wdp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4.png"/><Relationship Id="rId11" Type="http://schemas.openxmlformats.org/officeDocument/2006/relationships/image" Target="../media/image10.png"/><Relationship Id="rId5" Type="http://schemas.openxmlformats.org/officeDocument/2006/relationships/image" Target="../media/image43.svg"/><Relationship Id="rId15" Type="http://schemas.microsoft.com/office/2007/relationships/hdphoto" Target="../media/hdphoto3.wdp"/><Relationship Id="rId10" Type="http://schemas.openxmlformats.org/officeDocument/2006/relationships/image" Target="../media/image11.png"/><Relationship Id="rId4" Type="http://schemas.openxmlformats.org/officeDocument/2006/relationships/image" Target="../media/image42.png"/><Relationship Id="rId9" Type="http://schemas.microsoft.com/office/2007/relationships/hdphoto" Target="../media/hdphoto5.wdp"/><Relationship Id="rId1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4543D4BC-127F-4C7D-9460-0F96C059E3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105" y="3371288"/>
            <a:ext cx="10943789" cy="665696"/>
          </a:xfrm>
        </p:spPr>
        <p:txBody>
          <a:bodyPr/>
          <a:lstStyle/>
          <a:p>
            <a:r>
              <a:rPr lang="sv-SE" sz="3800" dirty="0"/>
              <a:t>Kommunal anslutning till Utbetalningsmyndigheten</a:t>
            </a:r>
            <a:br>
              <a:rPr lang="sv-SE" sz="3800" dirty="0"/>
            </a:br>
            <a:r>
              <a:rPr lang="sv-SE" sz="2400" b="0" dirty="0"/>
              <a:t>8 maj 2025</a:t>
            </a:r>
          </a:p>
        </p:txBody>
      </p:sp>
    </p:spTree>
    <p:extLst>
      <p:ext uri="{BB962C8B-B14F-4D97-AF65-F5344CB8AC3E}">
        <p14:creationId xmlns:p14="http://schemas.microsoft.com/office/powerpoint/2010/main" val="2921299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781467C-E681-431E-A089-117930BAD0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3600" dirty="0"/>
              <a:t>Utredningen Kommunal anslutning till Utbetalningsmyndighetens verksamhet 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7801010-37C9-47D6-BC48-2303847010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2799" y="4182121"/>
            <a:ext cx="10943790" cy="605437"/>
          </a:xfrm>
        </p:spPr>
        <p:txBody>
          <a:bodyPr/>
          <a:lstStyle/>
          <a:p>
            <a:endParaRPr lang="sv-SE" sz="2000" dirty="0"/>
          </a:p>
          <a:p>
            <a:r>
              <a:rPr lang="sv-SE" sz="2000" dirty="0"/>
              <a:t>SOU 2025:20</a:t>
            </a:r>
          </a:p>
        </p:txBody>
      </p:sp>
    </p:spTree>
    <p:extLst>
      <p:ext uri="{BB962C8B-B14F-4D97-AF65-F5344CB8AC3E}">
        <p14:creationId xmlns:p14="http://schemas.microsoft.com/office/powerpoint/2010/main" val="3921669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3298215C-CCC3-44D0-9F0B-3D77E481F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Kommittédirektiv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EFD3FB61-5DA9-4F38-84F4-C6FBD4003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799" y="1890713"/>
            <a:ext cx="10475261" cy="4129082"/>
          </a:xfrm>
        </p:spPr>
        <p:txBody>
          <a:bodyPr/>
          <a:lstStyle/>
          <a:p>
            <a:pPr marL="0" indent="0">
              <a:buNone/>
            </a:pPr>
            <a:r>
              <a:rPr lang="sv-S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Beslutades den 11 maj 2023.</a:t>
            </a:r>
          </a:p>
          <a:p>
            <a:pPr marL="0" indent="0">
              <a:buNone/>
            </a:pPr>
            <a:endParaRPr lang="sv-SE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sv-S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Kartlägga omfattningen av felaktiga utbetalningar från kommuner och regioner.</a:t>
            </a:r>
          </a:p>
          <a:p>
            <a:pPr marL="514350" indent="-514350">
              <a:buFont typeface="+mj-lt"/>
              <a:buAutoNum type="arabicPeriod"/>
            </a:pPr>
            <a:r>
              <a:rPr lang="sv-S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Analysera de rättsliga förutsättningarna för kommunal anslutning.</a:t>
            </a:r>
          </a:p>
          <a:p>
            <a:pPr marL="514350" indent="-514350">
              <a:buFont typeface="+mj-lt"/>
              <a:buAutoNum type="arabicPeriod"/>
            </a:pPr>
            <a:r>
              <a:rPr lang="sv-S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Lämna flera alternativa författningsförslag, där ett ska innebära kommunal anslutning till systemet med transaktionskonto.</a:t>
            </a:r>
          </a:p>
          <a:p>
            <a:pPr marL="514350" indent="-514350">
              <a:buFont typeface="+mj-lt"/>
              <a:buAutoNum type="arabicPeriod"/>
            </a:pPr>
            <a:endParaRPr lang="sv-SE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v-S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Utredningen slutredovisades den 20 februari 2025.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61436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E7CFBBDA-B325-4AE4-B6BF-0527B6812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99" y="448490"/>
            <a:ext cx="10944804" cy="1029740"/>
          </a:xfrm>
        </p:spPr>
        <p:txBody>
          <a:bodyPr/>
          <a:lstStyle/>
          <a:p>
            <a:r>
              <a:rPr lang="sv-SE" dirty="0"/>
              <a:t>Utbetalningar som omfattats av utredningen </a:t>
            </a:r>
            <a:r>
              <a:rPr lang="sv-SE" dirty="0">
                <a:solidFill>
                  <a:srgbClr val="0070C0"/>
                </a:solidFill>
              </a:rPr>
              <a:t>Ca 194 miljarder (2022)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97F7E5A2-F89F-4CA8-A6AA-4A0ECABF6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800" y="2111603"/>
            <a:ext cx="10800938" cy="3908191"/>
          </a:xfrm>
        </p:spPr>
        <p:txBody>
          <a:bodyPr/>
          <a:lstStyle/>
          <a:p>
            <a:pPr marL="0" indent="0">
              <a:buNone/>
            </a:pPr>
            <a:endParaRPr lang="sv-SE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Utbetalningar från de olika välfärdssystemen direkt till den </a:t>
            </a:r>
            <a:r>
              <a:rPr lang="sv-SE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enskilda individ </a:t>
            </a:r>
            <a:r>
              <a:rPr lang="sv-SE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 utbetalningen avser eller till någon annan som för den personens räkning tar emot utbetalningen. </a:t>
            </a:r>
            <a:r>
              <a:rPr lang="sv-SE" sz="2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 24 mdr</a:t>
            </a:r>
          </a:p>
          <a:p>
            <a:pPr marL="0" indent="0">
              <a:buNone/>
            </a:pPr>
            <a:endParaRPr lang="sv-SE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Utbetalningar till </a:t>
            </a:r>
            <a:r>
              <a:rPr lang="sv-SE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enskilda huvudmän</a:t>
            </a:r>
            <a:r>
              <a:rPr lang="sv-SE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enligt skollagen (2010:800) och till </a:t>
            </a:r>
            <a:r>
              <a:rPr lang="sv-SE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privata utförare </a:t>
            </a:r>
            <a:r>
              <a:rPr lang="sv-SE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 har hand om skötseln av en kommunal angelägenhet som genom avtal har lämnats över med stöd av kommunallagen (2017:725).           </a:t>
            </a:r>
            <a:r>
              <a:rPr lang="sv-SE" sz="2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 161 mdr</a:t>
            </a:r>
          </a:p>
          <a:p>
            <a:pPr marL="0" indent="0">
              <a:buNone/>
            </a:pPr>
            <a:endParaRPr lang="sv-SE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Utbetalningar av </a:t>
            </a:r>
            <a:r>
              <a:rPr lang="sv-SE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föreningsbidrag. </a:t>
            </a:r>
            <a:r>
              <a:rPr lang="sv-SE" sz="2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</a:t>
            </a:r>
            <a:r>
              <a:rPr lang="sv-SE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 mdr</a:t>
            </a:r>
            <a:endParaRPr lang="sv-SE" sz="2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sv-SE" sz="2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337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0FE929E-4218-4F8D-88CC-D7D01C549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910" y="598602"/>
            <a:ext cx="10944804" cy="893766"/>
          </a:xfrm>
        </p:spPr>
        <p:txBody>
          <a:bodyPr/>
          <a:lstStyle/>
          <a:p>
            <a:r>
              <a:rPr lang="sv-SE" sz="3600" dirty="0"/>
              <a:t>Utredningens slutsats av kartläggningen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9A0F7E27-DCF6-4EFD-977E-EA8A9FA13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90" y="1887794"/>
            <a:ext cx="10398162" cy="4279924"/>
          </a:xfrm>
        </p:spPr>
        <p:txBody>
          <a:bodyPr/>
          <a:lstStyle/>
          <a:p>
            <a:pPr marL="0" indent="0">
              <a:buNone/>
            </a:pPr>
            <a:r>
              <a:rPr lang="sv-SE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 varit möjligt ta fram ett rättvisande och robust underlag om felaktiga utbetalningar i kommunsektorn. </a:t>
            </a:r>
          </a:p>
          <a:p>
            <a:pPr marL="0" indent="0">
              <a:buNone/>
            </a:pPr>
            <a:endParaRPr lang="sv-SE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v-SE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 finns inget skäl att tro att de kommunala felaktiga utbetalningarna skulle vara lägre än de statliga. </a:t>
            </a:r>
          </a:p>
          <a:p>
            <a:pPr marL="0" indent="0">
              <a:buNone/>
            </a:pPr>
            <a:endParaRPr lang="sv-SE" sz="15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v-SE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Enligt vår bedömning är det möjligt att de felaktiga kommunala utbetalningarna kan uppgå till så mycket som 10 procent av utbetalningarna (19 mdr).</a:t>
            </a:r>
          </a:p>
          <a:p>
            <a:pPr marL="0" indent="0">
              <a:buNone/>
            </a:pPr>
            <a:endParaRPr lang="sv-SE" sz="15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v-SE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Svårigheter för kommunsektorn att motverka felaktiga utbetalningar.</a:t>
            </a:r>
          </a:p>
          <a:p>
            <a:pPr marL="0" indent="0">
              <a:buNone/>
            </a:pPr>
            <a:r>
              <a:rPr lang="sv-SE" sz="15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sv-SE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anslutning till UBM medför nytta för kommunsektorns arbete med att motverka felaktiga utbetalningar.</a:t>
            </a:r>
          </a:p>
        </p:txBody>
      </p:sp>
    </p:spTree>
    <p:extLst>
      <p:ext uri="{BB962C8B-B14F-4D97-AF65-F5344CB8AC3E}">
        <p14:creationId xmlns:p14="http://schemas.microsoft.com/office/powerpoint/2010/main" val="3169648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F5F842B-06A3-472C-BB32-B10EB9550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Utredningens förslag till anslutning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63EBDA69-EF9B-47B2-A91A-BAB3C52DC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890" y="1766170"/>
            <a:ext cx="10811848" cy="4731830"/>
          </a:xfrm>
        </p:spPr>
        <p:txBody>
          <a:bodyPr/>
          <a:lstStyle/>
          <a:p>
            <a:r>
              <a:rPr lang="sv-S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Obligatorisk anslutning av samtliga kommuner och regioner.</a:t>
            </a:r>
          </a:p>
          <a:p>
            <a:pPr marL="0" indent="0">
              <a:buNone/>
            </a:pPr>
            <a:endParaRPr lang="sv-SE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Anslutning av alla utbetalningar som omfattats av uppdraget men bör göras successivt i två steg</a:t>
            </a:r>
          </a:p>
          <a:p>
            <a:pPr marL="457200" lvl="1" indent="0">
              <a:buNone/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1) Utbetalningar till enskilda och föreningsbidrag </a:t>
            </a:r>
            <a:endParaRPr lang="sv-SE" i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3) Utbetalningar till enskilda huvudmän och privata utförare (efter vidare utredning)</a:t>
            </a:r>
            <a:endParaRPr lang="sv-SE" i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v-SE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Lämnar två </a:t>
            </a:r>
            <a:r>
              <a:rPr lang="sv-SE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fullständiga</a:t>
            </a:r>
            <a:r>
              <a:rPr lang="sv-S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författningsförslag på anslutning</a:t>
            </a:r>
          </a:p>
          <a:p>
            <a:pPr marL="800100" lvl="1" indent="-342900">
              <a:buFont typeface="+mj-lt"/>
              <a:buAutoNum type="arabicPeriod"/>
            </a:pPr>
            <a:r>
              <a:rPr lang="sv-SE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Anslutning till verksamheten dataanalys och granskning </a:t>
            </a:r>
            <a:r>
              <a:rPr lang="sv-SE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och</a:t>
            </a:r>
            <a:r>
              <a:rPr lang="sv-SE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till två av tre delar av systemet med transaktionskonto; bankkontoregistret och medborgargränssnittet. </a:t>
            </a:r>
            <a:r>
              <a:rPr lang="sv-SE" sz="1800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Förespråkas av utredningen</a:t>
            </a:r>
            <a:endParaRPr lang="sv-SE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sv-SE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Anslutning till enbart verksamheten dataanalys och granskning </a:t>
            </a:r>
          </a:p>
          <a:p>
            <a:endParaRPr lang="sv-SE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Föreslår ändringar och tillägg i befintliga lagar.</a:t>
            </a:r>
          </a:p>
          <a:p>
            <a:endParaRPr lang="sv-SE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Föreslås träda i kraft den 1 juli 2026 och börja tillämpas full ut den 1 juli 2029.</a:t>
            </a:r>
            <a:endParaRPr lang="sv-S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655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91638AB7-0848-48B9-A544-3DC05E9A5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Utredningen om konsekvenser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FA951F39-44AD-4092-8776-E89BF662D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800" y="2054268"/>
            <a:ext cx="10955715" cy="4443732"/>
          </a:xfrm>
        </p:spPr>
        <p:txBody>
          <a:bodyPr/>
          <a:lstStyle/>
          <a:p>
            <a:r>
              <a:rPr lang="sv-S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Kommuner/regioner får bättre möjligheter att följa upp och kontrollera utbetalningar.</a:t>
            </a:r>
          </a:p>
          <a:p>
            <a:endParaRPr lang="sv-SE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Minskad välfärdsbrottslighet.</a:t>
            </a:r>
          </a:p>
          <a:p>
            <a:endParaRPr lang="sv-SE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Kan öka insikterna om avancerade upplägg riktade mot kommunala utbetalningar.</a:t>
            </a:r>
          </a:p>
          <a:p>
            <a:endParaRPr lang="sv-SE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 måste få kosta pengar i det korta perspektivet att motverka samhällsskadlig välfärdsbrottslighet.</a:t>
            </a:r>
          </a:p>
          <a:p>
            <a:endParaRPr lang="sv-SE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 varit möjligt eller meningsfullt att uppskatta några konkreta belopp för vad en anslutning skulle kosta.</a:t>
            </a:r>
          </a:p>
          <a:p>
            <a:endParaRPr lang="sv-SE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Bedömningen är att kostnaderna för en kommunal anslutning över tid skulle understiga kostnaderna för de felaktiga utbetalningarna</a:t>
            </a:r>
            <a:r>
              <a:rPr lang="sv-SE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endParaRPr lang="sv-SE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v-SE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051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9CBBE78E-FE94-4306-821F-E7F40C5B62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Utbetalningsmyndigheten</a:t>
            </a:r>
          </a:p>
        </p:txBody>
      </p:sp>
    </p:spTree>
    <p:extLst>
      <p:ext uri="{BB962C8B-B14F-4D97-AF65-F5344CB8AC3E}">
        <p14:creationId xmlns:p14="http://schemas.microsoft.com/office/powerpoint/2010/main" val="2877656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p 27">
            <a:extLst>
              <a:ext uri="{FF2B5EF4-FFF2-40B4-BE49-F238E27FC236}">
                <a16:creationId xmlns:a16="http://schemas.microsoft.com/office/drawing/2014/main" id="{70B19DEC-E379-4192-A32A-D68FBF367EA3}"/>
              </a:ext>
            </a:extLst>
          </p:cNvPr>
          <p:cNvGrpSpPr/>
          <p:nvPr/>
        </p:nvGrpSpPr>
        <p:grpSpPr>
          <a:xfrm>
            <a:off x="0" y="2184951"/>
            <a:ext cx="6096000" cy="2406001"/>
            <a:chOff x="779814" y="1705984"/>
            <a:chExt cx="5248459" cy="2406001"/>
          </a:xfrm>
          <a:solidFill>
            <a:schemeClr val="accent6"/>
          </a:solidFill>
        </p:grpSpPr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F6FA3067-86AD-4C26-BEEA-BD3D408CF29F}"/>
                </a:ext>
              </a:extLst>
            </p:cNvPr>
            <p:cNvSpPr/>
            <p:nvPr/>
          </p:nvSpPr>
          <p:spPr>
            <a:xfrm>
              <a:off x="779814" y="1705984"/>
              <a:ext cx="5248459" cy="240600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D6D7697D-E2C2-42D7-A18F-C0505DD17D2E}"/>
                </a:ext>
              </a:extLst>
            </p:cNvPr>
            <p:cNvSpPr txBox="1"/>
            <p:nvPr/>
          </p:nvSpPr>
          <p:spPr>
            <a:xfrm>
              <a:off x="1316025" y="2293432"/>
              <a:ext cx="3458435" cy="90794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177800" marR="0" lvl="0" indent="-1778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129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KONSEKVENS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2129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Välfärdsbrott som del av </a:t>
              </a:r>
              <a:br>
                <a:rPr kumimoji="0" lang="sv-S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2129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sv-S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2129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den kriminella ekonomin.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5D6571B-5AA5-4F5B-BABA-4BD08A730E1B}"/>
              </a:ext>
            </a:extLst>
          </p:cNvPr>
          <p:cNvGrpSpPr/>
          <p:nvPr/>
        </p:nvGrpSpPr>
        <p:grpSpPr>
          <a:xfrm>
            <a:off x="6096000" y="3911849"/>
            <a:ext cx="6096000" cy="2784344"/>
            <a:chOff x="6096000" y="3911849"/>
            <a:chExt cx="6096000" cy="2784344"/>
          </a:xfrm>
          <a:solidFill>
            <a:schemeClr val="tx1">
              <a:lumMod val="10000"/>
              <a:lumOff val="90000"/>
            </a:schemeClr>
          </a:solidFill>
        </p:grpSpPr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A61817D9-B115-40A8-9EEB-C52BDAD6F78C}"/>
                </a:ext>
              </a:extLst>
            </p:cNvPr>
            <p:cNvSpPr/>
            <p:nvPr/>
          </p:nvSpPr>
          <p:spPr>
            <a:xfrm>
              <a:off x="6096000" y="3911849"/>
              <a:ext cx="6096000" cy="278434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" name="textruta 11">
              <a:extLst>
                <a:ext uri="{FF2B5EF4-FFF2-40B4-BE49-F238E27FC236}">
                  <a16:creationId xmlns:a16="http://schemas.microsoft.com/office/drawing/2014/main" id="{4AFF0041-9FF3-4CE1-B832-67FCE6868DEC}"/>
                </a:ext>
              </a:extLst>
            </p:cNvPr>
            <p:cNvSpPr txBox="1"/>
            <p:nvPr/>
          </p:nvSpPr>
          <p:spPr>
            <a:xfrm>
              <a:off x="8604569" y="4850050"/>
              <a:ext cx="2963033" cy="9079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177800" marR="0" lvl="0" indent="-1778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600" b="1" i="0" u="none" strike="noStrike" kern="1200" cap="all" spc="0" normalizeH="0" baseline="0" noProof="0" dirty="0">
                  <a:ln>
                    <a:noFill/>
                  </a:ln>
                  <a:solidFill>
                    <a:srgbClr val="2129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Konsekvens</a:t>
              </a:r>
              <a:endPara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2129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2129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Omfattande ekonomiska förluster för skattebetalarna</a:t>
              </a:r>
            </a:p>
          </p:txBody>
        </p:sp>
      </p:grpSp>
      <p:sp>
        <p:nvSpPr>
          <p:cNvPr id="20" name="Vänster klammerparentes 19">
            <a:extLst>
              <a:ext uri="{FF2B5EF4-FFF2-40B4-BE49-F238E27FC236}">
                <a16:creationId xmlns:a16="http://schemas.microsoft.com/office/drawing/2014/main" id="{68F54E15-9991-45D8-BA5E-F76AA7F75CE4}"/>
              </a:ext>
            </a:extLst>
          </p:cNvPr>
          <p:cNvSpPr/>
          <p:nvPr/>
        </p:nvSpPr>
        <p:spPr>
          <a:xfrm rot="5400000">
            <a:off x="6039626" y="-3418527"/>
            <a:ext cx="112748" cy="10946400"/>
          </a:xfrm>
          <a:prstGeom prst="leftBracket">
            <a:avLst>
              <a:gd name="adj" fmla="val 0"/>
            </a:avLst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7B2F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383BAE3E-2DC3-4AA4-A8C2-1EE9FA8389F3}"/>
              </a:ext>
            </a:extLst>
          </p:cNvPr>
          <p:cNvSpPr txBox="1"/>
          <p:nvPr/>
        </p:nvSpPr>
        <p:spPr>
          <a:xfrm>
            <a:off x="622800" y="1671407"/>
            <a:ext cx="1094640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2129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Lägre förtroende och minskad tillit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AB5A9727-7EE0-4D40-B4F6-43C4F6C28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Samhällsproblemet</a:t>
            </a:r>
            <a:r>
              <a:rPr lang="en-US" dirty="0"/>
              <a:t> </a:t>
            </a:r>
            <a:r>
              <a:rPr lang="en-US" dirty="0" err="1"/>
              <a:t>felaktiga</a:t>
            </a:r>
            <a:r>
              <a:rPr lang="en-US" dirty="0"/>
              <a:t> </a:t>
            </a:r>
            <a:r>
              <a:rPr lang="en-US" dirty="0" err="1"/>
              <a:t>utbetalningar</a:t>
            </a:r>
            <a:endParaRPr lang="en-US" dirty="0"/>
          </a:p>
        </p:txBody>
      </p:sp>
      <p:sp>
        <p:nvSpPr>
          <p:cNvPr id="8" name="Likbent triangel 7">
            <a:extLst>
              <a:ext uri="{FF2B5EF4-FFF2-40B4-BE49-F238E27FC236}">
                <a16:creationId xmlns:a16="http://schemas.microsoft.com/office/drawing/2014/main" id="{EC957252-02EE-48AB-A7FB-6FA7F5D71096}"/>
              </a:ext>
            </a:extLst>
          </p:cNvPr>
          <p:cNvSpPr/>
          <p:nvPr/>
        </p:nvSpPr>
        <p:spPr>
          <a:xfrm>
            <a:off x="3376613" y="2184951"/>
            <a:ext cx="5438775" cy="4511242"/>
          </a:xfrm>
          <a:prstGeom prst="triangle">
            <a:avLst/>
          </a:prstGeom>
          <a:gradFill flip="none" rotWithShape="1">
            <a:gsLst>
              <a:gs pos="28000">
                <a:schemeClr val="tx1"/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8F924433-7A15-4F28-8CEC-7F3A8FC822C5}"/>
              </a:ext>
            </a:extLst>
          </p:cNvPr>
          <p:cNvSpPr txBox="1">
            <a:spLocks/>
          </p:cNvSpPr>
          <p:nvPr/>
        </p:nvSpPr>
        <p:spPr>
          <a:xfrm>
            <a:off x="5160345" y="3193266"/>
            <a:ext cx="1871310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Organiserad brottslighet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Ekonomisk brottslighet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Upprepade avsiktliga fel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Enstaka avsiktliga fel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Oavsiktliga fel</a:t>
            </a:r>
          </a:p>
        </p:txBody>
      </p:sp>
      <p:pic>
        <p:nvPicPr>
          <p:cNvPr id="19" name="Bildobjekt 10">
            <a:extLst>
              <a:ext uri="{FF2B5EF4-FFF2-40B4-BE49-F238E27FC236}">
                <a16:creationId xmlns:a16="http://schemas.microsoft.com/office/drawing/2014/main" id="{FA33B24E-61E3-4BA3-AAC4-D73B846A83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0" b="89977" l="9977" r="89909">
                        <a14:foregroundMark x1="49433" y1="9790" x2="49433" y2="9790"/>
                        <a14:foregroundMark x1="50567" y1="26807" x2="50567" y2="26807"/>
                        <a14:foregroundMark x1="58277" y1="26457" x2="58277" y2="26457"/>
                        <a14:foregroundMark x1="67460" y1="26807" x2="67460" y2="26807"/>
                        <a14:foregroundMark x1="39909" y1="26457" x2="39909" y2="26457"/>
                        <a14:foregroundMark x1="31066" y1="27040" x2="31066" y2="27040"/>
                        <a14:foregroundMark x1="50340" y1="23310" x2="50340" y2="23310"/>
                        <a14:backgroundMark x1="60998" y1="23660" x2="60998" y2="23660"/>
                        <a14:backgroundMark x1="37755" y1="23310" x2="37755" y2="233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54131" y="6061119"/>
            <a:ext cx="622374" cy="605438"/>
          </a:xfrm>
          <a:prstGeom prst="rect">
            <a:avLst/>
          </a:prstGeom>
        </p:spPr>
      </p:pic>
      <p:sp>
        <p:nvSpPr>
          <p:cNvPr id="24" name="Rektangel 24">
            <a:extLst>
              <a:ext uri="{FF2B5EF4-FFF2-40B4-BE49-F238E27FC236}">
                <a16:creationId xmlns:a16="http://schemas.microsoft.com/office/drawing/2014/main" id="{5B40F686-C9A3-4837-B391-8D3B9C98031B}"/>
              </a:ext>
            </a:extLst>
          </p:cNvPr>
          <p:cNvSpPr/>
          <p:nvPr/>
        </p:nvSpPr>
        <p:spPr>
          <a:xfrm>
            <a:off x="8333205" y="2548263"/>
            <a:ext cx="1871310" cy="1169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800" b="1" i="0" u="none" strike="noStrike" kern="1200" cap="none" spc="0" normalizeH="0" baseline="0" noProof="0" dirty="0">
                <a:ln>
                  <a:noFill/>
                </a:ln>
                <a:solidFill>
                  <a:srgbClr val="2129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15-20</a:t>
            </a:r>
            <a:endParaRPr kumimoji="0" lang="sv-SE" sz="4800" b="1" i="0" u="none" strike="noStrike" kern="1200" cap="none" spc="0" normalizeH="0" baseline="0" noProof="0" dirty="0">
              <a:ln>
                <a:noFill/>
              </a:ln>
              <a:solidFill>
                <a:srgbClr val="212940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srgbClr val="2129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MILJARDER KRONOR PER ÅR</a:t>
            </a:r>
            <a:endParaRPr kumimoji="0" lang="sv-SE" sz="1200" b="1" i="0" u="none" strike="noStrike" kern="1200" cap="none" spc="0" normalizeH="0" baseline="0" noProof="0" dirty="0">
              <a:ln>
                <a:noFill/>
              </a:ln>
              <a:solidFill>
                <a:srgbClr val="2129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ktangel 24">
            <a:extLst>
              <a:ext uri="{FF2B5EF4-FFF2-40B4-BE49-F238E27FC236}">
                <a16:creationId xmlns:a16="http://schemas.microsoft.com/office/drawing/2014/main" id="{6E1BA997-362E-4C9E-AB5F-E7C9F01B7E4C}"/>
              </a:ext>
            </a:extLst>
          </p:cNvPr>
          <p:cNvSpPr/>
          <p:nvPr/>
        </p:nvSpPr>
        <p:spPr>
          <a:xfrm>
            <a:off x="1140523" y="4839870"/>
            <a:ext cx="1871310" cy="1000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800" b="1" i="0" u="none" strike="noStrike" kern="1200" cap="none" spc="0" normalizeH="0" baseline="0" noProof="0" dirty="0">
                <a:ln>
                  <a:noFill/>
                </a:ln>
                <a:solidFill>
                  <a:srgbClr val="2129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56%</a:t>
            </a:r>
            <a:endParaRPr kumimoji="0" lang="sv-SE" sz="4800" b="1" i="0" u="none" strike="noStrike" kern="1200" cap="none" spc="0" normalizeH="0" baseline="0" noProof="0" dirty="0">
              <a:ln>
                <a:noFill/>
              </a:ln>
              <a:solidFill>
                <a:srgbClr val="212940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srgbClr val="2129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MISSTÄNKT MEDVETET</a:t>
            </a:r>
            <a:endParaRPr kumimoji="0" lang="sv-SE" sz="1200" b="1" i="0" u="none" strike="noStrike" kern="1200" cap="none" spc="0" normalizeH="0" baseline="0" noProof="0" dirty="0">
              <a:ln>
                <a:noFill/>
              </a:ln>
              <a:solidFill>
                <a:srgbClr val="2129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0941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" name="Rak pilkoppling 107">
            <a:extLst>
              <a:ext uri="{FF2B5EF4-FFF2-40B4-BE49-F238E27FC236}">
                <a16:creationId xmlns:a16="http://schemas.microsoft.com/office/drawing/2014/main" id="{DA91B515-9C4B-4F96-A222-D3215F01CAB7}"/>
              </a:ext>
            </a:extLst>
          </p:cNvPr>
          <p:cNvCxnSpPr>
            <a:cxnSpLocks/>
          </p:cNvCxnSpPr>
          <p:nvPr/>
        </p:nvCxnSpPr>
        <p:spPr>
          <a:xfrm flipV="1">
            <a:off x="8606619" y="2925266"/>
            <a:ext cx="1" cy="1658435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Rak pilkoppling 106">
            <a:extLst>
              <a:ext uri="{FF2B5EF4-FFF2-40B4-BE49-F238E27FC236}">
                <a16:creationId xmlns:a16="http://schemas.microsoft.com/office/drawing/2014/main" id="{ADE39047-BB1E-4D2A-9D38-DC199510DA5B}"/>
              </a:ext>
            </a:extLst>
          </p:cNvPr>
          <p:cNvCxnSpPr>
            <a:cxnSpLocks/>
          </p:cNvCxnSpPr>
          <p:nvPr/>
        </p:nvCxnSpPr>
        <p:spPr>
          <a:xfrm flipH="1" flipV="1">
            <a:off x="7720906" y="3381587"/>
            <a:ext cx="1798899" cy="838963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2" name="Grupp 151">
            <a:extLst>
              <a:ext uri="{FF2B5EF4-FFF2-40B4-BE49-F238E27FC236}">
                <a16:creationId xmlns:a16="http://schemas.microsoft.com/office/drawing/2014/main" id="{A28B9EFE-5FA9-4910-B7DF-49867F821D1F}"/>
              </a:ext>
            </a:extLst>
          </p:cNvPr>
          <p:cNvGrpSpPr/>
          <p:nvPr/>
        </p:nvGrpSpPr>
        <p:grpSpPr>
          <a:xfrm>
            <a:off x="1701321" y="3947676"/>
            <a:ext cx="1620000" cy="1620000"/>
            <a:chOff x="3877076" y="2060031"/>
            <a:chExt cx="1978168" cy="1994181"/>
          </a:xfrm>
        </p:grpSpPr>
        <p:sp>
          <p:nvSpPr>
            <p:cNvPr id="41" name="Ellips 40">
              <a:extLst>
                <a:ext uri="{FF2B5EF4-FFF2-40B4-BE49-F238E27FC236}">
                  <a16:creationId xmlns:a16="http://schemas.microsoft.com/office/drawing/2014/main" id="{A360CAD2-6338-4002-AD2B-286D968966B7}"/>
                </a:ext>
              </a:extLst>
            </p:cNvPr>
            <p:cNvSpPr/>
            <p:nvPr/>
          </p:nvSpPr>
          <p:spPr>
            <a:xfrm>
              <a:off x="3877806" y="2454270"/>
              <a:ext cx="540000" cy="540000"/>
            </a:xfrm>
            <a:prstGeom prst="ellipse">
              <a:avLst/>
            </a:prstGeom>
            <a:solidFill>
              <a:schemeClr val="tx1">
                <a:lumMod val="10000"/>
                <a:lumOff val="90000"/>
              </a:schemeClr>
            </a:solidFill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Ellips 41">
              <a:extLst>
                <a:ext uri="{FF2B5EF4-FFF2-40B4-BE49-F238E27FC236}">
                  <a16:creationId xmlns:a16="http://schemas.microsoft.com/office/drawing/2014/main" id="{30B7ACFF-7EFE-4467-81EA-6C1E08CEE603}"/>
                </a:ext>
              </a:extLst>
            </p:cNvPr>
            <p:cNvSpPr/>
            <p:nvPr/>
          </p:nvSpPr>
          <p:spPr>
            <a:xfrm>
              <a:off x="5315244" y="2453006"/>
              <a:ext cx="540000" cy="540000"/>
            </a:xfrm>
            <a:prstGeom prst="ellipse">
              <a:avLst/>
            </a:prstGeom>
            <a:solidFill>
              <a:schemeClr val="tx1">
                <a:lumMod val="10000"/>
                <a:lumOff val="90000"/>
              </a:schemeClr>
            </a:solidFill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43" name="Rak koppling 42">
              <a:extLst>
                <a:ext uri="{FF2B5EF4-FFF2-40B4-BE49-F238E27FC236}">
                  <a16:creationId xmlns:a16="http://schemas.microsoft.com/office/drawing/2014/main" id="{4B7B747D-CF31-4E8B-9B82-ACFCCF2D74D4}"/>
                </a:ext>
              </a:extLst>
            </p:cNvPr>
            <p:cNvCxnSpPr>
              <a:cxnSpLocks/>
              <a:stCxn id="52" idx="0"/>
              <a:endCxn id="41" idx="4"/>
            </p:cNvCxnSpPr>
            <p:nvPr/>
          </p:nvCxnSpPr>
          <p:spPr>
            <a:xfrm flipV="1">
              <a:off x="4147076" y="2994270"/>
              <a:ext cx="730" cy="214899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ak koppling 44">
              <a:extLst>
                <a:ext uri="{FF2B5EF4-FFF2-40B4-BE49-F238E27FC236}">
                  <a16:creationId xmlns:a16="http://schemas.microsoft.com/office/drawing/2014/main" id="{59A22D84-0D22-4C84-B668-A33EAD9AA47F}"/>
                </a:ext>
              </a:extLst>
            </p:cNvPr>
            <p:cNvCxnSpPr>
              <a:cxnSpLocks/>
              <a:stCxn id="53" idx="2"/>
              <a:endCxn id="41" idx="7"/>
            </p:cNvCxnSpPr>
            <p:nvPr/>
          </p:nvCxnSpPr>
          <p:spPr>
            <a:xfrm flipH="1">
              <a:off x="4338725" y="2330031"/>
              <a:ext cx="260035" cy="20332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Rak koppling 45">
              <a:extLst>
                <a:ext uri="{FF2B5EF4-FFF2-40B4-BE49-F238E27FC236}">
                  <a16:creationId xmlns:a16="http://schemas.microsoft.com/office/drawing/2014/main" id="{EE07ED63-7743-42EA-BC7F-ACE3FA51F555}"/>
                </a:ext>
              </a:extLst>
            </p:cNvPr>
            <p:cNvCxnSpPr>
              <a:cxnSpLocks/>
              <a:stCxn id="99" idx="2"/>
              <a:endCxn id="52" idx="5"/>
            </p:cNvCxnSpPr>
            <p:nvPr/>
          </p:nvCxnSpPr>
          <p:spPr>
            <a:xfrm flipH="1" flipV="1">
              <a:off x="4337995" y="3670088"/>
              <a:ext cx="260765" cy="114124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Ellips 46">
              <a:extLst>
                <a:ext uri="{FF2B5EF4-FFF2-40B4-BE49-F238E27FC236}">
                  <a16:creationId xmlns:a16="http://schemas.microsoft.com/office/drawing/2014/main" id="{2F671354-7244-41E4-AB8B-9D3D3B9DEDB1}"/>
                </a:ext>
              </a:extLst>
            </p:cNvPr>
            <p:cNvSpPr/>
            <p:nvPr/>
          </p:nvSpPr>
          <p:spPr>
            <a:xfrm>
              <a:off x="5315244" y="3209168"/>
              <a:ext cx="540000" cy="540000"/>
            </a:xfrm>
            <a:prstGeom prst="ellipse">
              <a:avLst/>
            </a:prstGeom>
            <a:solidFill>
              <a:schemeClr val="tx1">
                <a:lumMod val="10000"/>
                <a:lumOff val="90000"/>
              </a:schemeClr>
            </a:solidFill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48" name="Rak koppling 47">
              <a:extLst>
                <a:ext uri="{FF2B5EF4-FFF2-40B4-BE49-F238E27FC236}">
                  <a16:creationId xmlns:a16="http://schemas.microsoft.com/office/drawing/2014/main" id="{9D3A8551-A4C7-4259-A825-B588FC821D06}"/>
                </a:ext>
              </a:extLst>
            </p:cNvPr>
            <p:cNvCxnSpPr>
              <a:cxnSpLocks/>
              <a:stCxn id="42" idx="4"/>
              <a:endCxn id="47" idx="0"/>
            </p:cNvCxnSpPr>
            <p:nvPr/>
          </p:nvCxnSpPr>
          <p:spPr>
            <a:xfrm>
              <a:off x="5585244" y="2993006"/>
              <a:ext cx="0" cy="216162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Rak koppling 49">
              <a:extLst>
                <a:ext uri="{FF2B5EF4-FFF2-40B4-BE49-F238E27FC236}">
                  <a16:creationId xmlns:a16="http://schemas.microsoft.com/office/drawing/2014/main" id="{A7ED4ED1-7205-4CB7-BE97-51A2E9AE361E}"/>
                </a:ext>
              </a:extLst>
            </p:cNvPr>
            <p:cNvCxnSpPr>
              <a:cxnSpLocks/>
              <a:stCxn id="47" idx="3"/>
              <a:endCxn id="99" idx="6"/>
            </p:cNvCxnSpPr>
            <p:nvPr/>
          </p:nvCxnSpPr>
          <p:spPr>
            <a:xfrm flipH="1">
              <a:off x="5138760" y="3670087"/>
              <a:ext cx="255565" cy="114125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ak koppling 50">
              <a:extLst>
                <a:ext uri="{FF2B5EF4-FFF2-40B4-BE49-F238E27FC236}">
                  <a16:creationId xmlns:a16="http://schemas.microsoft.com/office/drawing/2014/main" id="{B3522D06-84EB-42A3-85F0-6A22EED148E2}"/>
                </a:ext>
              </a:extLst>
            </p:cNvPr>
            <p:cNvCxnSpPr>
              <a:cxnSpLocks/>
              <a:stCxn id="42" idx="1"/>
              <a:endCxn id="53" idx="6"/>
            </p:cNvCxnSpPr>
            <p:nvPr/>
          </p:nvCxnSpPr>
          <p:spPr>
            <a:xfrm flipH="1" flipV="1">
              <a:off x="5138760" y="2330031"/>
              <a:ext cx="255565" cy="202056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Ellips 51">
              <a:extLst>
                <a:ext uri="{FF2B5EF4-FFF2-40B4-BE49-F238E27FC236}">
                  <a16:creationId xmlns:a16="http://schemas.microsoft.com/office/drawing/2014/main" id="{27EF6434-C8B2-4033-BAC7-B1B3620E58F1}"/>
                </a:ext>
              </a:extLst>
            </p:cNvPr>
            <p:cNvSpPr/>
            <p:nvPr/>
          </p:nvSpPr>
          <p:spPr>
            <a:xfrm>
              <a:off x="3877076" y="3209169"/>
              <a:ext cx="540000" cy="540000"/>
            </a:xfrm>
            <a:prstGeom prst="ellipse">
              <a:avLst/>
            </a:prstGeom>
            <a:solidFill>
              <a:schemeClr val="tx1">
                <a:lumMod val="10000"/>
                <a:lumOff val="90000"/>
              </a:schemeClr>
            </a:solidFill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Ellips 52">
              <a:extLst>
                <a:ext uri="{FF2B5EF4-FFF2-40B4-BE49-F238E27FC236}">
                  <a16:creationId xmlns:a16="http://schemas.microsoft.com/office/drawing/2014/main" id="{A27E689F-02F3-44CE-8C10-BE331FB61792}"/>
                </a:ext>
              </a:extLst>
            </p:cNvPr>
            <p:cNvSpPr/>
            <p:nvPr/>
          </p:nvSpPr>
          <p:spPr>
            <a:xfrm>
              <a:off x="4598760" y="2060031"/>
              <a:ext cx="540000" cy="540000"/>
            </a:xfrm>
            <a:prstGeom prst="ellipse">
              <a:avLst/>
            </a:prstGeom>
            <a:solidFill>
              <a:schemeClr val="tx1">
                <a:lumMod val="10000"/>
                <a:lumOff val="90000"/>
              </a:schemeClr>
            </a:solidFill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66" name="Rak koppling 65">
              <a:extLst>
                <a:ext uri="{FF2B5EF4-FFF2-40B4-BE49-F238E27FC236}">
                  <a16:creationId xmlns:a16="http://schemas.microsoft.com/office/drawing/2014/main" id="{235EF5AA-CE00-4C3A-A07A-BF12D77A2D01}"/>
                </a:ext>
              </a:extLst>
            </p:cNvPr>
            <p:cNvCxnSpPr>
              <a:cxnSpLocks/>
              <a:stCxn id="99" idx="0"/>
              <a:endCxn id="53" idx="4"/>
            </p:cNvCxnSpPr>
            <p:nvPr/>
          </p:nvCxnSpPr>
          <p:spPr>
            <a:xfrm flipV="1">
              <a:off x="4868760" y="2600031"/>
              <a:ext cx="0" cy="914181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Rak koppling 68">
              <a:extLst>
                <a:ext uri="{FF2B5EF4-FFF2-40B4-BE49-F238E27FC236}">
                  <a16:creationId xmlns:a16="http://schemas.microsoft.com/office/drawing/2014/main" id="{7BB24CA1-727A-4335-B82C-FECA763DDCBC}"/>
                </a:ext>
              </a:extLst>
            </p:cNvPr>
            <p:cNvCxnSpPr>
              <a:cxnSpLocks/>
              <a:stCxn id="41" idx="6"/>
              <a:endCxn id="42" idx="2"/>
            </p:cNvCxnSpPr>
            <p:nvPr/>
          </p:nvCxnSpPr>
          <p:spPr>
            <a:xfrm flipV="1">
              <a:off x="4417806" y="2723006"/>
              <a:ext cx="897438" cy="1264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ak koppling 71">
              <a:extLst>
                <a:ext uri="{FF2B5EF4-FFF2-40B4-BE49-F238E27FC236}">
                  <a16:creationId xmlns:a16="http://schemas.microsoft.com/office/drawing/2014/main" id="{5EDFEF1A-16FC-4EC1-8EE6-6017D95414CA}"/>
                </a:ext>
              </a:extLst>
            </p:cNvPr>
            <p:cNvCxnSpPr>
              <a:cxnSpLocks/>
              <a:stCxn id="52" idx="7"/>
              <a:endCxn id="42" idx="3"/>
            </p:cNvCxnSpPr>
            <p:nvPr/>
          </p:nvCxnSpPr>
          <p:spPr>
            <a:xfrm flipV="1">
              <a:off x="4337995" y="2913925"/>
              <a:ext cx="1056330" cy="374325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Rak koppling 74">
              <a:extLst>
                <a:ext uri="{FF2B5EF4-FFF2-40B4-BE49-F238E27FC236}">
                  <a16:creationId xmlns:a16="http://schemas.microsoft.com/office/drawing/2014/main" id="{AE8E7ACA-230F-425F-B996-83528219FFDC}"/>
                </a:ext>
              </a:extLst>
            </p:cNvPr>
            <p:cNvCxnSpPr>
              <a:cxnSpLocks/>
              <a:stCxn id="41" idx="5"/>
              <a:endCxn id="99" idx="0"/>
            </p:cNvCxnSpPr>
            <p:nvPr/>
          </p:nvCxnSpPr>
          <p:spPr>
            <a:xfrm>
              <a:off x="4338725" y="2915189"/>
              <a:ext cx="530035" cy="599023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Rak koppling 77">
              <a:extLst>
                <a:ext uri="{FF2B5EF4-FFF2-40B4-BE49-F238E27FC236}">
                  <a16:creationId xmlns:a16="http://schemas.microsoft.com/office/drawing/2014/main" id="{30EAA62E-0E2D-4CA7-B548-A59CDD645382}"/>
                </a:ext>
              </a:extLst>
            </p:cNvPr>
            <p:cNvCxnSpPr>
              <a:cxnSpLocks/>
              <a:stCxn id="41" idx="5"/>
              <a:endCxn id="47" idx="1"/>
            </p:cNvCxnSpPr>
            <p:nvPr/>
          </p:nvCxnSpPr>
          <p:spPr>
            <a:xfrm>
              <a:off x="4338725" y="2915189"/>
              <a:ext cx="1055600" cy="37306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Rak koppling 81">
              <a:extLst>
                <a:ext uri="{FF2B5EF4-FFF2-40B4-BE49-F238E27FC236}">
                  <a16:creationId xmlns:a16="http://schemas.microsoft.com/office/drawing/2014/main" id="{5BE96D53-CE55-47D6-9139-1FDD5785650E}"/>
                </a:ext>
              </a:extLst>
            </p:cNvPr>
            <p:cNvCxnSpPr>
              <a:cxnSpLocks/>
              <a:stCxn id="53" idx="4"/>
              <a:endCxn id="52" idx="7"/>
            </p:cNvCxnSpPr>
            <p:nvPr/>
          </p:nvCxnSpPr>
          <p:spPr>
            <a:xfrm flipH="1">
              <a:off x="4337995" y="2600031"/>
              <a:ext cx="530765" cy="688219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Rak koppling 84">
              <a:extLst>
                <a:ext uri="{FF2B5EF4-FFF2-40B4-BE49-F238E27FC236}">
                  <a16:creationId xmlns:a16="http://schemas.microsoft.com/office/drawing/2014/main" id="{991C507A-6FE9-4B37-80FF-080FB0EA9486}"/>
                </a:ext>
              </a:extLst>
            </p:cNvPr>
            <p:cNvCxnSpPr>
              <a:cxnSpLocks/>
              <a:stCxn id="47" idx="2"/>
              <a:endCxn id="52" idx="6"/>
            </p:cNvCxnSpPr>
            <p:nvPr/>
          </p:nvCxnSpPr>
          <p:spPr>
            <a:xfrm flipH="1">
              <a:off x="4417076" y="3479168"/>
              <a:ext cx="898168" cy="1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Rak koppling 88">
              <a:extLst>
                <a:ext uri="{FF2B5EF4-FFF2-40B4-BE49-F238E27FC236}">
                  <a16:creationId xmlns:a16="http://schemas.microsoft.com/office/drawing/2014/main" id="{347DEE67-A115-4407-A920-580DAD81CEBF}"/>
                </a:ext>
              </a:extLst>
            </p:cNvPr>
            <p:cNvCxnSpPr>
              <a:cxnSpLocks/>
              <a:stCxn id="42" idx="3"/>
              <a:endCxn id="99" idx="0"/>
            </p:cNvCxnSpPr>
            <p:nvPr/>
          </p:nvCxnSpPr>
          <p:spPr>
            <a:xfrm flipH="1">
              <a:off x="4868760" y="2913925"/>
              <a:ext cx="525565" cy="600287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Rak koppling 91">
              <a:extLst>
                <a:ext uri="{FF2B5EF4-FFF2-40B4-BE49-F238E27FC236}">
                  <a16:creationId xmlns:a16="http://schemas.microsoft.com/office/drawing/2014/main" id="{B69A5BA5-C7BB-4CE2-B15B-BFD1F9D26BA9}"/>
                </a:ext>
              </a:extLst>
            </p:cNvPr>
            <p:cNvCxnSpPr>
              <a:cxnSpLocks/>
              <a:stCxn id="53" idx="4"/>
              <a:endCxn id="47" idx="1"/>
            </p:cNvCxnSpPr>
            <p:nvPr/>
          </p:nvCxnSpPr>
          <p:spPr>
            <a:xfrm>
              <a:off x="4868760" y="2600031"/>
              <a:ext cx="525565" cy="688218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Moln 160">
              <a:extLst>
                <a:ext uri="{FF2B5EF4-FFF2-40B4-BE49-F238E27FC236}">
                  <a16:creationId xmlns:a16="http://schemas.microsoft.com/office/drawing/2014/main" id="{48B2F3F5-EE94-428B-B7F3-2C7EF36A9993}"/>
                </a:ext>
              </a:extLst>
            </p:cNvPr>
            <p:cNvSpPr/>
            <p:nvPr/>
          </p:nvSpPr>
          <p:spPr>
            <a:xfrm>
              <a:off x="4457640" y="2628427"/>
              <a:ext cx="787671" cy="731781"/>
            </a:xfrm>
            <a:prstGeom prst="cloud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3200" dirty="0">
                  <a:solidFill>
                    <a:schemeClr val="tx1"/>
                  </a:solidFill>
                </a:rPr>
                <a:t>?</a:t>
              </a:r>
              <a:endParaRPr lang="sv-SE" sz="1200" dirty="0">
                <a:solidFill>
                  <a:schemeClr val="tx1"/>
                </a:solidFill>
              </a:endParaRPr>
            </a:p>
          </p:txBody>
        </p:sp>
        <p:sp>
          <p:nvSpPr>
            <p:cNvPr id="99" name="Ellips 98">
              <a:extLst>
                <a:ext uri="{FF2B5EF4-FFF2-40B4-BE49-F238E27FC236}">
                  <a16:creationId xmlns:a16="http://schemas.microsoft.com/office/drawing/2014/main" id="{041C9E51-4585-422E-9FE1-65902F376C99}"/>
                </a:ext>
              </a:extLst>
            </p:cNvPr>
            <p:cNvSpPr/>
            <p:nvPr/>
          </p:nvSpPr>
          <p:spPr>
            <a:xfrm>
              <a:off x="4598760" y="3514212"/>
              <a:ext cx="540000" cy="540000"/>
            </a:xfrm>
            <a:prstGeom prst="ellipse">
              <a:avLst/>
            </a:prstGeom>
            <a:solidFill>
              <a:schemeClr val="tx1">
                <a:lumMod val="10000"/>
                <a:lumOff val="90000"/>
              </a:schemeClr>
            </a:solidFill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50" name="Grupp 149">
            <a:extLst>
              <a:ext uri="{FF2B5EF4-FFF2-40B4-BE49-F238E27FC236}">
                <a16:creationId xmlns:a16="http://schemas.microsoft.com/office/drawing/2014/main" id="{F96855A1-DCF5-4234-8FB7-4AB1E5224C8B}"/>
              </a:ext>
            </a:extLst>
          </p:cNvPr>
          <p:cNvGrpSpPr>
            <a:grpSpLocks/>
          </p:cNvGrpSpPr>
          <p:nvPr/>
        </p:nvGrpSpPr>
        <p:grpSpPr>
          <a:xfrm>
            <a:off x="1701321" y="1551014"/>
            <a:ext cx="1620000" cy="1620000"/>
            <a:chOff x="623110" y="2062156"/>
            <a:chExt cx="1980000" cy="1980001"/>
          </a:xfrm>
        </p:grpSpPr>
        <p:sp>
          <p:nvSpPr>
            <p:cNvPr id="123" name="Ellips 122">
              <a:extLst>
                <a:ext uri="{FF2B5EF4-FFF2-40B4-BE49-F238E27FC236}">
                  <a16:creationId xmlns:a16="http://schemas.microsoft.com/office/drawing/2014/main" id="{870371A0-21D9-4AEA-B19A-07478A6B145D}"/>
                </a:ext>
              </a:extLst>
            </p:cNvPr>
            <p:cNvSpPr/>
            <p:nvPr/>
          </p:nvSpPr>
          <p:spPr>
            <a:xfrm>
              <a:off x="725155" y="2454755"/>
              <a:ext cx="540000" cy="540000"/>
            </a:xfrm>
            <a:prstGeom prst="ellipse">
              <a:avLst/>
            </a:prstGeom>
            <a:solidFill>
              <a:schemeClr val="tx1">
                <a:lumMod val="10000"/>
                <a:lumOff val="90000"/>
              </a:schemeClr>
            </a:solidFill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4" name="Ellips 123">
              <a:extLst>
                <a:ext uri="{FF2B5EF4-FFF2-40B4-BE49-F238E27FC236}">
                  <a16:creationId xmlns:a16="http://schemas.microsoft.com/office/drawing/2014/main" id="{EE29B97B-EF26-4EB3-B08D-558B6DC02CFB}"/>
                </a:ext>
              </a:extLst>
            </p:cNvPr>
            <p:cNvSpPr/>
            <p:nvPr/>
          </p:nvSpPr>
          <p:spPr>
            <a:xfrm>
              <a:off x="2011998" y="2453496"/>
              <a:ext cx="540000" cy="540000"/>
            </a:xfrm>
            <a:prstGeom prst="ellipse">
              <a:avLst/>
            </a:prstGeom>
            <a:solidFill>
              <a:schemeClr val="tx1">
                <a:lumMod val="10000"/>
                <a:lumOff val="90000"/>
              </a:schemeClr>
            </a:solidFill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5" name="Ellips 124">
              <a:extLst>
                <a:ext uri="{FF2B5EF4-FFF2-40B4-BE49-F238E27FC236}">
                  <a16:creationId xmlns:a16="http://schemas.microsoft.com/office/drawing/2014/main" id="{0C7CFB50-54F9-4A83-B144-C4795272B1BE}"/>
                </a:ext>
              </a:extLst>
            </p:cNvPr>
            <p:cNvSpPr/>
            <p:nvPr/>
          </p:nvSpPr>
          <p:spPr>
            <a:xfrm>
              <a:off x="2011998" y="3206512"/>
              <a:ext cx="540000" cy="540000"/>
            </a:xfrm>
            <a:prstGeom prst="ellipse">
              <a:avLst/>
            </a:prstGeom>
            <a:solidFill>
              <a:schemeClr val="tx1">
                <a:lumMod val="10000"/>
                <a:lumOff val="90000"/>
              </a:schemeClr>
            </a:solidFill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Ellips 125">
              <a:extLst>
                <a:ext uri="{FF2B5EF4-FFF2-40B4-BE49-F238E27FC236}">
                  <a16:creationId xmlns:a16="http://schemas.microsoft.com/office/drawing/2014/main" id="{4CC44336-51A4-4692-A000-718DDA9A9B18}"/>
                </a:ext>
              </a:extLst>
            </p:cNvPr>
            <p:cNvSpPr/>
            <p:nvPr/>
          </p:nvSpPr>
          <p:spPr>
            <a:xfrm>
              <a:off x="724501" y="3206513"/>
              <a:ext cx="540000" cy="540000"/>
            </a:xfrm>
            <a:prstGeom prst="ellipse">
              <a:avLst/>
            </a:prstGeom>
            <a:solidFill>
              <a:schemeClr val="tx1">
                <a:lumMod val="10000"/>
                <a:lumOff val="90000"/>
              </a:schemeClr>
            </a:solidFill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Ellips 126">
              <a:extLst>
                <a:ext uri="{FF2B5EF4-FFF2-40B4-BE49-F238E27FC236}">
                  <a16:creationId xmlns:a16="http://schemas.microsoft.com/office/drawing/2014/main" id="{211BBF89-A759-4AC2-9D02-B0D71789AE7B}"/>
                </a:ext>
              </a:extLst>
            </p:cNvPr>
            <p:cNvSpPr/>
            <p:nvPr/>
          </p:nvSpPr>
          <p:spPr>
            <a:xfrm>
              <a:off x="1370577" y="2062156"/>
              <a:ext cx="540000" cy="540000"/>
            </a:xfrm>
            <a:prstGeom prst="ellipse">
              <a:avLst/>
            </a:prstGeom>
            <a:solidFill>
              <a:schemeClr val="tx1">
                <a:lumMod val="10000"/>
                <a:lumOff val="90000"/>
              </a:schemeClr>
            </a:solidFill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Ellips 127">
              <a:extLst>
                <a:ext uri="{FF2B5EF4-FFF2-40B4-BE49-F238E27FC236}">
                  <a16:creationId xmlns:a16="http://schemas.microsoft.com/office/drawing/2014/main" id="{3F299DBC-3B26-44D1-9709-C628863F7F22}"/>
                </a:ext>
              </a:extLst>
            </p:cNvPr>
            <p:cNvSpPr/>
            <p:nvPr/>
          </p:nvSpPr>
          <p:spPr>
            <a:xfrm>
              <a:off x="1370577" y="3450911"/>
              <a:ext cx="540000" cy="540000"/>
            </a:xfrm>
            <a:prstGeom prst="ellipse">
              <a:avLst/>
            </a:prstGeom>
            <a:solidFill>
              <a:schemeClr val="tx1">
                <a:lumMod val="10000"/>
                <a:lumOff val="90000"/>
              </a:schemeClr>
            </a:solidFill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04" name="Rak koppling 103">
              <a:extLst>
                <a:ext uri="{FF2B5EF4-FFF2-40B4-BE49-F238E27FC236}">
                  <a16:creationId xmlns:a16="http://schemas.microsoft.com/office/drawing/2014/main" id="{F6105761-B213-4992-B5A6-17DDA873681D}"/>
                </a:ext>
              </a:extLst>
            </p:cNvPr>
            <p:cNvCxnSpPr>
              <a:cxnSpLocks/>
            </p:cNvCxnSpPr>
            <p:nvPr/>
          </p:nvCxnSpPr>
          <p:spPr>
            <a:xfrm>
              <a:off x="1057851" y="2209763"/>
              <a:ext cx="1198222" cy="1832394"/>
            </a:xfrm>
            <a:prstGeom prst="line">
              <a:avLst/>
            </a:prstGeom>
            <a:ln w="28575">
              <a:prstDash val="dash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5" name="Rak koppling 104">
              <a:extLst>
                <a:ext uri="{FF2B5EF4-FFF2-40B4-BE49-F238E27FC236}">
                  <a16:creationId xmlns:a16="http://schemas.microsoft.com/office/drawing/2014/main" id="{0DC4FBEC-613A-4AA2-BAFA-5A5D8205C8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21161" y="2181875"/>
              <a:ext cx="1112214" cy="1860282"/>
            </a:xfrm>
            <a:prstGeom prst="line">
              <a:avLst/>
            </a:prstGeom>
            <a:ln w="28575">
              <a:prstDash val="dash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6" name="Rak koppling 105">
              <a:extLst>
                <a:ext uri="{FF2B5EF4-FFF2-40B4-BE49-F238E27FC236}">
                  <a16:creationId xmlns:a16="http://schemas.microsoft.com/office/drawing/2014/main" id="{92338DED-62A9-4470-8F67-C88AD1DC19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3110" y="3085221"/>
              <a:ext cx="1980000" cy="0"/>
            </a:xfrm>
            <a:prstGeom prst="line">
              <a:avLst/>
            </a:prstGeom>
            <a:ln w="28575">
              <a:prstDash val="dash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4" name="Rubrik 3">
            <a:extLst>
              <a:ext uri="{FF2B5EF4-FFF2-40B4-BE49-F238E27FC236}">
                <a16:creationId xmlns:a16="http://schemas.microsoft.com/office/drawing/2014/main" id="{73490ECF-1DA1-4A95-A079-DF21BF0FE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Hindret är större än sekretess</a:t>
            </a:r>
          </a:p>
        </p:txBody>
      </p:sp>
      <p:grpSp>
        <p:nvGrpSpPr>
          <p:cNvPr id="71" name="Grupp 70">
            <a:extLst>
              <a:ext uri="{FF2B5EF4-FFF2-40B4-BE49-F238E27FC236}">
                <a16:creationId xmlns:a16="http://schemas.microsoft.com/office/drawing/2014/main" id="{ECC0055A-EC1B-4648-8A0A-31BB1B833664}"/>
              </a:ext>
            </a:extLst>
          </p:cNvPr>
          <p:cNvGrpSpPr/>
          <p:nvPr/>
        </p:nvGrpSpPr>
        <p:grpSpPr>
          <a:xfrm>
            <a:off x="6632389" y="1753670"/>
            <a:ext cx="3977399" cy="3996073"/>
            <a:chOff x="8836501" y="2302624"/>
            <a:chExt cx="2727736" cy="2881399"/>
          </a:xfrm>
        </p:grpSpPr>
        <p:cxnSp>
          <p:nvCxnSpPr>
            <p:cNvPr id="86" name="Rak pilkoppling 85">
              <a:extLst>
                <a:ext uri="{FF2B5EF4-FFF2-40B4-BE49-F238E27FC236}">
                  <a16:creationId xmlns:a16="http://schemas.microsoft.com/office/drawing/2014/main" id="{DC103E9F-3785-4049-BD8B-71FC8576CB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83016" y="3476446"/>
              <a:ext cx="1260756" cy="688034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Ellips 72">
              <a:extLst>
                <a:ext uri="{FF2B5EF4-FFF2-40B4-BE49-F238E27FC236}">
                  <a16:creationId xmlns:a16="http://schemas.microsoft.com/office/drawing/2014/main" id="{124043D2-7166-48C9-8044-21C4651F384D}"/>
                </a:ext>
              </a:extLst>
            </p:cNvPr>
            <p:cNvSpPr/>
            <p:nvPr/>
          </p:nvSpPr>
          <p:spPr>
            <a:xfrm>
              <a:off x="8837507" y="2876329"/>
              <a:ext cx="746515" cy="779443"/>
            </a:xfrm>
            <a:prstGeom prst="ellipse">
              <a:avLst/>
            </a:prstGeom>
            <a:solidFill>
              <a:schemeClr val="tx1">
                <a:lumMod val="10000"/>
                <a:lumOff val="9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Ellips 73">
              <a:extLst>
                <a:ext uri="{FF2B5EF4-FFF2-40B4-BE49-F238E27FC236}">
                  <a16:creationId xmlns:a16="http://schemas.microsoft.com/office/drawing/2014/main" id="{AD47734B-5057-4F07-ADD0-E286945CF0E1}"/>
                </a:ext>
              </a:extLst>
            </p:cNvPr>
            <p:cNvSpPr/>
            <p:nvPr/>
          </p:nvSpPr>
          <p:spPr>
            <a:xfrm>
              <a:off x="10817722" y="2874490"/>
              <a:ext cx="746515" cy="779443"/>
            </a:xfrm>
            <a:prstGeom prst="ellipse">
              <a:avLst/>
            </a:prstGeom>
            <a:solidFill>
              <a:schemeClr val="tx1">
                <a:lumMod val="10000"/>
                <a:lumOff val="9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Ellips 75">
              <a:extLst>
                <a:ext uri="{FF2B5EF4-FFF2-40B4-BE49-F238E27FC236}">
                  <a16:creationId xmlns:a16="http://schemas.microsoft.com/office/drawing/2014/main" id="{DE926776-5C57-437D-847B-246137DA63B9}"/>
                </a:ext>
              </a:extLst>
            </p:cNvPr>
            <p:cNvSpPr/>
            <p:nvPr/>
          </p:nvSpPr>
          <p:spPr>
            <a:xfrm>
              <a:off x="9763346" y="3423317"/>
              <a:ext cx="882526" cy="64296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UBM</a:t>
              </a:r>
            </a:p>
          </p:txBody>
        </p:sp>
        <p:sp>
          <p:nvSpPr>
            <p:cNvPr id="77" name="Ellips 76">
              <a:extLst>
                <a:ext uri="{FF2B5EF4-FFF2-40B4-BE49-F238E27FC236}">
                  <a16:creationId xmlns:a16="http://schemas.microsoft.com/office/drawing/2014/main" id="{F6B89C32-ED19-4245-8232-626289929886}"/>
                </a:ext>
              </a:extLst>
            </p:cNvPr>
            <p:cNvSpPr/>
            <p:nvPr/>
          </p:nvSpPr>
          <p:spPr>
            <a:xfrm>
              <a:off x="10817722" y="3974879"/>
              <a:ext cx="746515" cy="779443"/>
            </a:xfrm>
            <a:prstGeom prst="ellipse">
              <a:avLst/>
            </a:prstGeom>
            <a:solidFill>
              <a:schemeClr val="tx1">
                <a:lumMod val="10000"/>
                <a:lumOff val="9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" name="Ellips 78">
              <a:extLst>
                <a:ext uri="{FF2B5EF4-FFF2-40B4-BE49-F238E27FC236}">
                  <a16:creationId xmlns:a16="http://schemas.microsoft.com/office/drawing/2014/main" id="{46642CC4-56C7-41AE-8EC6-F1D3348ED32B}"/>
                </a:ext>
              </a:extLst>
            </p:cNvPr>
            <p:cNvSpPr/>
            <p:nvPr/>
          </p:nvSpPr>
          <p:spPr>
            <a:xfrm>
              <a:off x="9827111" y="4404580"/>
              <a:ext cx="746515" cy="779443"/>
            </a:xfrm>
            <a:prstGeom prst="ellipse">
              <a:avLst/>
            </a:prstGeom>
            <a:solidFill>
              <a:schemeClr val="tx1">
                <a:lumMod val="10000"/>
                <a:lumOff val="9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" name="Ellips 79">
              <a:extLst>
                <a:ext uri="{FF2B5EF4-FFF2-40B4-BE49-F238E27FC236}">
                  <a16:creationId xmlns:a16="http://schemas.microsoft.com/office/drawing/2014/main" id="{E1D58A75-7F45-4D8E-993A-61140E3F4BDA}"/>
                </a:ext>
              </a:extLst>
            </p:cNvPr>
            <p:cNvSpPr/>
            <p:nvPr/>
          </p:nvSpPr>
          <p:spPr>
            <a:xfrm>
              <a:off x="8836501" y="3974879"/>
              <a:ext cx="746515" cy="779443"/>
            </a:xfrm>
            <a:prstGeom prst="ellipse">
              <a:avLst/>
            </a:prstGeom>
            <a:solidFill>
              <a:schemeClr val="tx1">
                <a:lumMod val="10000"/>
                <a:lumOff val="9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" name="Ellips 80">
              <a:extLst>
                <a:ext uri="{FF2B5EF4-FFF2-40B4-BE49-F238E27FC236}">
                  <a16:creationId xmlns:a16="http://schemas.microsoft.com/office/drawing/2014/main" id="{542F22A8-7331-4B49-AD5F-345AC1F842FE}"/>
                </a:ext>
              </a:extLst>
            </p:cNvPr>
            <p:cNvSpPr/>
            <p:nvPr/>
          </p:nvSpPr>
          <p:spPr>
            <a:xfrm>
              <a:off x="9830691" y="2302624"/>
              <a:ext cx="746515" cy="779443"/>
            </a:xfrm>
            <a:prstGeom prst="ellipse">
              <a:avLst/>
            </a:prstGeom>
            <a:solidFill>
              <a:schemeClr val="tx1">
                <a:lumMod val="10000"/>
                <a:lumOff val="9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1" name="Rektangel 12">
            <a:extLst>
              <a:ext uri="{FF2B5EF4-FFF2-40B4-BE49-F238E27FC236}">
                <a16:creationId xmlns:a16="http://schemas.microsoft.com/office/drawing/2014/main" id="{A62CE1EC-012D-41FD-8D77-C7DD8C298916}"/>
              </a:ext>
            </a:extLst>
          </p:cNvPr>
          <p:cNvSpPr/>
          <p:nvPr/>
        </p:nvSpPr>
        <p:spPr>
          <a:xfrm>
            <a:off x="1206742" y="3255220"/>
            <a:ext cx="331445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srgbClr val="2129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Rättsliga hinder för informationsutbyte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dirty="0">
                <a:solidFill>
                  <a:srgbClr val="212940"/>
                </a:solidFill>
                <a:latin typeface="Arial"/>
              </a:rPr>
              <a:t>Sekretess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dirty="0">
                <a:solidFill>
                  <a:srgbClr val="212940"/>
                </a:solidFill>
                <a:latin typeface="Arial"/>
              </a:rPr>
              <a:t>Personuppgiftsbehandling</a:t>
            </a:r>
            <a:endParaRPr kumimoji="0" lang="sv-SE" sz="1200" i="0" u="none" strike="noStrike" kern="1200" cap="none" spc="0" normalizeH="0" baseline="0" noProof="0" dirty="0">
              <a:ln>
                <a:noFill/>
              </a:ln>
              <a:solidFill>
                <a:srgbClr val="2129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Rektangel 12">
            <a:extLst>
              <a:ext uri="{FF2B5EF4-FFF2-40B4-BE49-F238E27FC236}">
                <a16:creationId xmlns:a16="http://schemas.microsoft.com/office/drawing/2014/main" id="{41A43CC3-498A-4DCC-A464-DC1F2F3D00C3}"/>
              </a:ext>
            </a:extLst>
          </p:cNvPr>
          <p:cNvSpPr/>
          <p:nvPr/>
        </p:nvSpPr>
        <p:spPr>
          <a:xfrm>
            <a:off x="1206742" y="5653712"/>
            <a:ext cx="3060458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srgbClr val="2129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Bristande överblick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i="0" u="none" strike="noStrike" kern="1200" cap="none" spc="0" normalizeH="0" baseline="0" noProof="0" dirty="0">
                <a:ln>
                  <a:noFill/>
                </a:ln>
                <a:solidFill>
                  <a:srgbClr val="2129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Vem har uppgifter som jag behöver?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i="0" u="none" strike="noStrike" kern="1200" cap="none" spc="0" normalizeH="0" baseline="0" noProof="0" dirty="0">
                <a:ln>
                  <a:noFill/>
                </a:ln>
                <a:solidFill>
                  <a:srgbClr val="2129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Vem behöver mina uppgifter?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i="0" u="none" strike="noStrike" kern="1200" cap="none" spc="0" normalizeH="0" baseline="0" noProof="0" dirty="0">
                <a:ln>
                  <a:noFill/>
                </a:ln>
                <a:solidFill>
                  <a:srgbClr val="2129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Hur ska data överlämnas?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i="0" u="none" strike="noStrike" kern="1200" cap="none" spc="0" normalizeH="0" baseline="0" noProof="0" dirty="0">
                <a:ln>
                  <a:noFill/>
                </a:ln>
                <a:solidFill>
                  <a:srgbClr val="2129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Håller data tillräcklig kvalitet?</a:t>
            </a:r>
          </a:p>
        </p:txBody>
      </p:sp>
      <p:sp>
        <p:nvSpPr>
          <p:cNvPr id="94" name="Isosceles Triangle 42">
            <a:extLst>
              <a:ext uri="{FF2B5EF4-FFF2-40B4-BE49-F238E27FC236}">
                <a16:creationId xmlns:a16="http://schemas.microsoft.com/office/drawing/2014/main" id="{C85E22A3-150A-42C0-99D0-5F5E0602C215}"/>
              </a:ext>
            </a:extLst>
          </p:cNvPr>
          <p:cNvSpPr/>
          <p:nvPr/>
        </p:nvSpPr>
        <p:spPr>
          <a:xfrm rot="5400000">
            <a:off x="3701361" y="3528091"/>
            <a:ext cx="3166780" cy="381002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5" name="Rektangel 12">
            <a:extLst>
              <a:ext uri="{FF2B5EF4-FFF2-40B4-BE49-F238E27FC236}">
                <a16:creationId xmlns:a16="http://schemas.microsoft.com/office/drawing/2014/main" id="{47BBCB3B-9025-4F07-828A-10FBE0CE2A00}"/>
              </a:ext>
            </a:extLst>
          </p:cNvPr>
          <p:cNvSpPr/>
          <p:nvPr/>
        </p:nvSpPr>
        <p:spPr>
          <a:xfrm>
            <a:off x="6277298" y="5956756"/>
            <a:ext cx="4687577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lang="sv-SE" sz="1600" dirty="0">
                <a:solidFill>
                  <a:srgbClr val="212940"/>
                </a:solidFill>
              </a:rPr>
              <a:t>Stor potential i dataanalys av flera myndigheters data för att hitta fler felaktiga utbetalningar</a:t>
            </a:r>
          </a:p>
        </p:txBody>
      </p:sp>
      <p:pic>
        <p:nvPicPr>
          <p:cNvPr id="96" name="Picture 12">
            <a:extLst>
              <a:ext uri="{FF2B5EF4-FFF2-40B4-BE49-F238E27FC236}">
                <a16:creationId xmlns:a16="http://schemas.microsoft.com/office/drawing/2014/main" id="{31BEC84E-01E0-445D-8598-CB8E6F5F9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7833" r="90000">
                        <a14:foregroundMark x1="18000" y1="30794" x2="18000" y2="30794"/>
                        <a14:foregroundMark x1="32833" y1="39683" x2="32833" y2="39683"/>
                        <a14:foregroundMark x1="38917" y1="37619" x2="38917" y2="37619"/>
                        <a14:foregroundMark x1="63250" y1="62540" x2="63250" y2="62540"/>
                        <a14:foregroundMark x1="66917" y1="60000" x2="66917" y2="60000"/>
                        <a14:foregroundMark x1="66250" y1="61746" x2="66250" y2="61746"/>
                        <a14:foregroundMark x1="75750" y1="56190" x2="75917" y2="56349"/>
                        <a14:foregroundMark x1="80417" y1="56190" x2="80417" y2="56190"/>
                        <a14:foregroundMark x1="87917" y1="57619" x2="87917" y2="57619"/>
                        <a14:foregroundMark x1="51583" y1="63016" x2="51583" y2="63016"/>
                        <a14:foregroundMark x1="42250" y1="60317" x2="42250" y2="60317"/>
                        <a14:foregroundMark x1="46667" y1="58254" x2="46667" y2="58254"/>
                        <a14:foregroundMark x1="46667" y1="40000" x2="46667" y2="40000"/>
                        <a14:foregroundMark x1="60667" y1="35238" x2="60667" y2="35238"/>
                        <a14:foregroundMark x1="67083" y1="33016" x2="67083" y2="33016"/>
                        <a14:foregroundMark x1="31583" y1="59365" x2="31583" y2="59365"/>
                        <a14:foregroundMark x1="25167" y1="60794" x2="25167" y2="60794"/>
                        <a14:foregroundMark x1="19333" y1="57937" x2="19333" y2="57937"/>
                        <a14:foregroundMark x1="23333" y1="30794" x2="23333" y2="30794"/>
                        <a14:foregroundMark x1="54167" y1="31111" x2="54167" y2="31111"/>
                        <a14:foregroundMark x1="30750" y1="35238" x2="30750" y2="35238"/>
                        <a14:foregroundMark x1="30583" y1="35238" x2="30583" y2="35238"/>
                        <a14:foregroundMark x1="30667" y1="35397" x2="30667" y2="35397"/>
                        <a14:foregroundMark x1="30750" y1="34603" x2="30917" y2="35238"/>
                        <a14:foregroundMark x1="30833" y1="34921" x2="30833" y2="34921"/>
                        <a14:foregroundMark x1="8000" y1="31429" x2="8000" y2="32222"/>
                        <a14:foregroundMark x1="8167" y1="31111" x2="8167" y2="31746"/>
                        <a14:backgroundMark x1="52417" y1="37619" x2="52417" y2="37619"/>
                        <a14:backgroundMark x1="18083" y1="34762" x2="18083" y2="34762"/>
                        <a14:backgroundMark x1="30583" y1="35397" x2="30583" y2="353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921" y="2848026"/>
            <a:ext cx="850318" cy="44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38">
            <a:extLst>
              <a:ext uri="{FF2B5EF4-FFF2-40B4-BE49-F238E27FC236}">
                <a16:creationId xmlns:a16="http://schemas.microsoft.com/office/drawing/2014/main" id="{B2F3E196-C8CD-4C20-A00D-E226EC098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255" y="4437139"/>
            <a:ext cx="1030681" cy="268452"/>
          </a:xfrm>
          <a:prstGeom prst="rect">
            <a:avLst/>
          </a:prstGeom>
        </p:spPr>
      </p:pic>
      <p:pic>
        <p:nvPicPr>
          <p:cNvPr id="98" name="Picture 22" descr="Sveriges a-kassor - arbetslöshetskassornas service och ...">
            <a:extLst>
              <a:ext uri="{FF2B5EF4-FFF2-40B4-BE49-F238E27FC236}">
                <a16:creationId xmlns:a16="http://schemas.microsoft.com/office/drawing/2014/main" id="{E298F91D-D6D7-4B80-BA68-88F14E48C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172" b="96983" l="435" r="97717">
                        <a14:foregroundMark x1="35217" y1="27155" x2="35000" y2="25862"/>
                        <a14:foregroundMark x1="41522" y1="15948" x2="41522" y2="15948"/>
                        <a14:foregroundMark x1="52935" y1="17241" x2="52935" y2="17241"/>
                        <a14:foregroundMark x1="19457" y1="13362" x2="19457" y2="13362"/>
                        <a14:foregroundMark x1="19457" y1="66379" x2="19457" y2="66379"/>
                        <a14:foregroundMark x1="7717" y1="66379" x2="7717" y2="66379"/>
                        <a14:foregroundMark x1="3696" y1="59052" x2="3696" y2="59052"/>
                        <a14:foregroundMark x1="435" y1="96121" x2="435" y2="96983"/>
                        <a14:foregroundMark x1="31957" y1="59052" x2="31957" y2="59052"/>
                        <a14:foregroundMark x1="42174" y1="60776" x2="42174" y2="60776"/>
                        <a14:foregroundMark x1="54239" y1="59914" x2="54239" y2="59914"/>
                        <a14:foregroundMark x1="64348" y1="60345" x2="64348" y2="60345"/>
                        <a14:foregroundMark x1="64457" y1="27586" x2="64457" y2="27586"/>
                        <a14:foregroundMark x1="70978" y1="19397" x2="70978" y2="19397"/>
                        <a14:foregroundMark x1="82935" y1="20259" x2="82935" y2="20259"/>
                        <a14:foregroundMark x1="92826" y1="15086" x2="92826" y2="15086"/>
                        <a14:foregroundMark x1="93152" y1="6034" x2="93152" y2="6034"/>
                        <a14:foregroundMark x1="97717" y1="5172" x2="97717" y2="5172"/>
                        <a14:foregroundMark x1="75109" y1="68534" x2="75109" y2="685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582" y="4524279"/>
            <a:ext cx="783378" cy="19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26">
            <a:extLst>
              <a:ext uri="{FF2B5EF4-FFF2-40B4-BE49-F238E27FC236}">
                <a16:creationId xmlns:a16="http://schemas.microsoft.com/office/drawing/2014/main" id="{3BC0DFB3-2BD1-4900-89B2-B71936C54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35" b="89381" l="2714" r="96201">
                        <a14:foregroundMark x1="11126" y1="25664" x2="8141" y2="36283"/>
                        <a14:foregroundMark x1="8141" y1="36283" x2="4478" y2="29204"/>
                        <a14:foregroundMark x1="4478" y1="29204" x2="7734" y2="39823"/>
                        <a14:foregroundMark x1="7734" y1="39823" x2="10312" y2="64602"/>
                        <a14:foregroundMark x1="10312" y1="64602" x2="10176" y2="62832"/>
                        <a14:foregroundMark x1="7191" y1="18584" x2="3935" y2="61947"/>
                        <a14:foregroundMark x1="3935" y1="61947" x2="2849" y2="15044"/>
                        <a14:foregroundMark x1="2849" y1="15044" x2="3935" y2="13274"/>
                        <a14:foregroundMark x1="19132" y1="50442" x2="19132" y2="50442"/>
                        <a14:foregroundMark x1="24830" y1="48673" x2="25645" y2="50442"/>
                        <a14:foregroundMark x1="20760" y1="38938" x2="21167" y2="39823"/>
                        <a14:foregroundMark x1="29172" y1="54867" x2="28765" y2="61062"/>
                        <a14:foregroundMark x1="26459" y1="52212" x2="27137" y2="61062"/>
                        <a14:foregroundMark x1="33379" y1="49558" x2="34328" y2="48673"/>
                        <a14:foregroundMark x1="37856" y1="53097" x2="38263" y2="52212"/>
                        <a14:foregroundMark x1="42741" y1="47788" x2="42741" y2="57522"/>
                        <a14:foregroundMark x1="48033" y1="57522" x2="47897" y2="70796"/>
                        <a14:foregroundMark x1="51560" y1="53982" x2="51560" y2="70796"/>
                        <a14:foregroundMark x1="51832" y1="38053" x2="51832" y2="38053"/>
                        <a14:foregroundMark x1="53867" y1="53982" x2="53731" y2="64602"/>
                        <a14:foregroundMark x1="56174" y1="49558" x2="57259" y2="54867"/>
                        <a14:foregroundMark x1="60923" y1="50442" x2="59701" y2="50442"/>
                        <a14:foregroundMark x1="62551" y1="53982" x2="62280" y2="62832"/>
                        <a14:foregroundMark x1="66350" y1="50442" x2="64586" y2="50442"/>
                        <a14:foregroundMark x1="69064" y1="46903" x2="68657" y2="56637"/>
                        <a14:foregroundMark x1="71235" y1="57522" x2="69064" y2="62832"/>
                        <a14:foregroundMark x1="76526" y1="46903" x2="77612" y2="54867"/>
                        <a14:foregroundMark x1="80326" y1="49558" x2="80326" y2="49558"/>
                        <a14:foregroundMark x1="84125" y1="52212" x2="84125" y2="52212"/>
                        <a14:foregroundMark x1="90231" y1="50442" x2="90231" y2="50442"/>
                        <a14:foregroundMark x1="94301" y1="53097" x2="94301" y2="53097"/>
                        <a14:foregroundMark x1="96201" y1="50442" x2="96201" y2="50442"/>
                        <a14:foregroundMark x1="40706" y1="63717" x2="40706" y2="63717"/>
                        <a14:foregroundMark x1="40299" y1="38053" x2="40299" y2="38053"/>
                        <a14:foregroundMark x1="38128" y1="38053" x2="38128" y2="38053"/>
                        <a14:foregroundMark x1="33379" y1="61062" x2="33379" y2="61062"/>
                        <a14:foregroundMark x1="79783" y1="57522" x2="79783" y2="57522"/>
                        <a14:foregroundMark x1="92130" y1="53982" x2="92130" y2="53982"/>
                        <a14:foregroundMark x1="82361" y1="69027" x2="82361" y2="69027"/>
                        <a14:foregroundMark x1="24559" y1="38938" x2="24559" y2="38938"/>
                        <a14:foregroundMark x1="26459" y1="38053" x2="26459" y2="38053"/>
                        <a14:foregroundMark x1="75848" y1="46903" x2="76255" y2="46903"/>
                        <a14:foregroundMark x1="75984" y1="46903" x2="76526" y2="46903"/>
                        <a14:backgroundMark x1="27273" y1="38938" x2="27273" y2="39823"/>
                        <a14:backgroundMark x1="27273" y1="38938" x2="27273" y2="39823"/>
                        <a14:backgroundMark x1="27273" y1="38053" x2="27273" y2="38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001" y="2192684"/>
            <a:ext cx="951236" cy="14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6">
            <a:extLst>
              <a:ext uri="{FF2B5EF4-FFF2-40B4-BE49-F238E27FC236}">
                <a16:creationId xmlns:a16="http://schemas.microsoft.com/office/drawing/2014/main" id="{C11A1ECE-9A20-47CE-A782-546F44061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604" y="2755164"/>
            <a:ext cx="607119" cy="60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46">
            <a:extLst>
              <a:ext uri="{FF2B5EF4-FFF2-40B4-BE49-F238E27FC236}">
                <a16:creationId xmlns:a16="http://schemas.microsoft.com/office/drawing/2014/main" id="{68DFED94-AF7A-422C-B7D6-B359683FF0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874" y="5106689"/>
            <a:ext cx="984064" cy="12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855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33E267-0083-452B-B5B9-217B3CEFB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Utbetalningsmyndighetens uppdrag</a:t>
            </a:r>
          </a:p>
        </p:txBody>
      </p:sp>
      <p:sp>
        <p:nvSpPr>
          <p:cNvPr id="9" name="Platshållare för innehåll 5">
            <a:extLst>
              <a:ext uri="{FF2B5EF4-FFF2-40B4-BE49-F238E27FC236}">
                <a16:creationId xmlns:a16="http://schemas.microsoft.com/office/drawing/2014/main" id="{E919299E-EF2C-4494-BB35-72689065AEDE}"/>
              </a:ext>
            </a:extLst>
          </p:cNvPr>
          <p:cNvSpPr txBox="1">
            <a:spLocks/>
          </p:cNvSpPr>
          <p:nvPr/>
        </p:nvSpPr>
        <p:spPr>
          <a:xfrm>
            <a:off x="622799" y="2770495"/>
            <a:ext cx="5220000" cy="2631499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/>
          <a:lstStyle>
            <a:lvl1pPr marL="284400" indent="-28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 sz="2400" dirty="0"/>
          </a:p>
          <a:p>
            <a:pPr algn="ctr"/>
            <a:endParaRPr lang="sv-SE" sz="2400" dirty="0"/>
          </a:p>
          <a:p>
            <a:pPr algn="ctr"/>
            <a:endParaRPr lang="sv-SE" sz="2400" dirty="0"/>
          </a:p>
          <a:p>
            <a:pPr marL="0" indent="0" algn="ctr">
              <a:buNone/>
            </a:pPr>
            <a:r>
              <a:rPr lang="sv-SE" sz="2400" b="1" dirty="0"/>
              <a:t>Dataanalys och granskning</a:t>
            </a:r>
          </a:p>
          <a:p>
            <a:pPr marL="0" indent="0" algn="ctr">
              <a:buNone/>
            </a:pPr>
            <a:r>
              <a:rPr lang="sv-SE" sz="2000" dirty="0"/>
              <a:t>Genomföra systemövergripande dataanalyser och granskningar på individ- och organisationsnivå </a:t>
            </a:r>
          </a:p>
        </p:txBody>
      </p:sp>
      <p:sp>
        <p:nvSpPr>
          <p:cNvPr id="10" name="Platshållare för innehåll 6">
            <a:extLst>
              <a:ext uri="{FF2B5EF4-FFF2-40B4-BE49-F238E27FC236}">
                <a16:creationId xmlns:a16="http://schemas.microsoft.com/office/drawing/2014/main" id="{87A85C45-AC6F-4F92-ADCE-2BB4CA10088B}"/>
              </a:ext>
            </a:extLst>
          </p:cNvPr>
          <p:cNvSpPr txBox="1">
            <a:spLocks/>
          </p:cNvSpPr>
          <p:nvPr/>
        </p:nvSpPr>
        <p:spPr>
          <a:xfrm>
            <a:off x="6349203" y="2770495"/>
            <a:ext cx="5220000" cy="2631499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/>
          <a:lstStyle>
            <a:lvl1pPr marL="284400" indent="-28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 sz="2400" dirty="0"/>
          </a:p>
          <a:p>
            <a:pPr algn="ctr"/>
            <a:endParaRPr lang="sv-SE" sz="2400" dirty="0"/>
          </a:p>
          <a:p>
            <a:pPr algn="ctr"/>
            <a:endParaRPr lang="sv-SE" sz="2400" dirty="0"/>
          </a:p>
          <a:p>
            <a:pPr marL="0" indent="0" algn="ctr">
              <a:buNone/>
            </a:pPr>
            <a:r>
              <a:rPr lang="sv-SE" sz="2400" b="1" dirty="0"/>
              <a:t>Betalningsförmedling</a:t>
            </a:r>
          </a:p>
          <a:p>
            <a:pPr marL="0" indent="0" algn="ctr">
              <a:buNone/>
            </a:pPr>
            <a:r>
              <a:rPr lang="sv-SE" sz="2000" dirty="0"/>
              <a:t>Administrera ett system med transaktionskonto för enskilda, </a:t>
            </a:r>
          </a:p>
          <a:p>
            <a:pPr marL="0" indent="0" algn="ctr">
              <a:buNone/>
            </a:pPr>
            <a:r>
              <a:rPr lang="sv-SE" sz="2000" dirty="0"/>
              <a:t>företag och andra organisationer</a:t>
            </a:r>
          </a:p>
        </p:txBody>
      </p:sp>
      <p:pic>
        <p:nvPicPr>
          <p:cNvPr id="11" name="Bild 10" descr="Kassaskåp med hel fyllning">
            <a:extLst>
              <a:ext uri="{FF2B5EF4-FFF2-40B4-BE49-F238E27FC236}">
                <a16:creationId xmlns:a16="http://schemas.microsoft.com/office/drawing/2014/main" id="{63716ABF-7A82-4CEB-B0A4-7A24296F4F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07240" y="3018906"/>
            <a:ext cx="903925" cy="903925"/>
          </a:xfrm>
          <a:prstGeom prst="rect">
            <a:avLst/>
          </a:prstGeom>
          <a:effectLst/>
        </p:spPr>
      </p:pic>
      <p:pic>
        <p:nvPicPr>
          <p:cNvPr id="12" name="Bild 11" descr="Sök i lager med hel fyllning">
            <a:extLst>
              <a:ext uri="{FF2B5EF4-FFF2-40B4-BE49-F238E27FC236}">
                <a16:creationId xmlns:a16="http://schemas.microsoft.com/office/drawing/2014/main" id="{3E89B726-B060-48A3-82B2-C21DD710CD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28387" y="2972384"/>
            <a:ext cx="996970" cy="996970"/>
          </a:xfrm>
          <a:prstGeom prst="rect">
            <a:avLst/>
          </a:prstGeom>
          <a:effectLst/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19051E31-F03A-4D51-8E37-76E15F4CCF8D}"/>
              </a:ext>
            </a:extLst>
          </p:cNvPr>
          <p:cNvSpPr/>
          <p:nvPr/>
        </p:nvSpPr>
        <p:spPr>
          <a:xfrm>
            <a:off x="622800" y="1565247"/>
            <a:ext cx="10944804" cy="10297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/>
              <a:t>Upptäcka, förhindra och förebygga felaktiga utbetalningar</a:t>
            </a:r>
          </a:p>
        </p:txBody>
      </p:sp>
      <p:sp>
        <p:nvSpPr>
          <p:cNvPr id="8" name="Platshållare för innehåll 5">
            <a:extLst>
              <a:ext uri="{FF2B5EF4-FFF2-40B4-BE49-F238E27FC236}">
                <a16:creationId xmlns:a16="http://schemas.microsoft.com/office/drawing/2014/main" id="{CFE4D50C-62DF-4485-98FB-C9FE8B49534B}"/>
              </a:ext>
            </a:extLst>
          </p:cNvPr>
          <p:cNvSpPr txBox="1">
            <a:spLocks/>
          </p:cNvSpPr>
          <p:nvPr/>
        </p:nvSpPr>
        <p:spPr>
          <a:xfrm>
            <a:off x="622799" y="5622053"/>
            <a:ext cx="3268800" cy="900000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anchor="t" anchorCtr="0"/>
          <a:lstStyle>
            <a:lvl1pPr marL="284400" indent="-28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v-SE" sz="2000" b="1" dirty="0"/>
              <a:t>Inriktning 2025</a:t>
            </a:r>
          </a:p>
          <a:p>
            <a:pPr marL="0" indent="0" algn="ctr">
              <a:buNone/>
            </a:pPr>
            <a:r>
              <a:rPr lang="sv-SE" sz="1800" dirty="0"/>
              <a:t>Avancerade angrepp på välfärdssystemen</a:t>
            </a:r>
          </a:p>
        </p:txBody>
      </p:sp>
      <p:sp>
        <p:nvSpPr>
          <p:cNvPr id="14" name="Platshållare för innehåll 5">
            <a:extLst>
              <a:ext uri="{FF2B5EF4-FFF2-40B4-BE49-F238E27FC236}">
                <a16:creationId xmlns:a16="http://schemas.microsoft.com/office/drawing/2014/main" id="{3652E1C7-61AA-49C7-B34B-7D018ECBE664}"/>
              </a:ext>
            </a:extLst>
          </p:cNvPr>
          <p:cNvSpPr txBox="1">
            <a:spLocks/>
          </p:cNvSpPr>
          <p:nvPr/>
        </p:nvSpPr>
        <p:spPr>
          <a:xfrm>
            <a:off x="8302170" y="5622053"/>
            <a:ext cx="3268800" cy="900000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anchor="t" anchorCtr="0"/>
          <a:lstStyle>
            <a:lvl1pPr marL="284400" indent="-28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v-SE" sz="2000" b="1" dirty="0"/>
              <a:t>Beredskapsmyndighet</a:t>
            </a:r>
          </a:p>
          <a:p>
            <a:pPr marL="0" indent="0" algn="ctr">
              <a:buNone/>
            </a:pPr>
            <a:r>
              <a:rPr lang="sv-SE" sz="1800" dirty="0"/>
              <a:t>Beredskapssektor </a:t>
            </a:r>
          </a:p>
          <a:p>
            <a:pPr marL="0" indent="0" algn="ctr">
              <a:buNone/>
            </a:pPr>
            <a:r>
              <a:rPr lang="sv-SE" sz="1800" dirty="0"/>
              <a:t>ekonomisk säkerhet</a:t>
            </a:r>
          </a:p>
        </p:txBody>
      </p:sp>
      <p:sp>
        <p:nvSpPr>
          <p:cNvPr id="15" name="Platshållare för innehåll 5">
            <a:extLst>
              <a:ext uri="{FF2B5EF4-FFF2-40B4-BE49-F238E27FC236}">
                <a16:creationId xmlns:a16="http://schemas.microsoft.com/office/drawing/2014/main" id="{BA350FD4-CACD-4D45-B1AB-29C49D08550B}"/>
              </a:ext>
            </a:extLst>
          </p:cNvPr>
          <p:cNvSpPr txBox="1">
            <a:spLocks/>
          </p:cNvSpPr>
          <p:nvPr/>
        </p:nvSpPr>
        <p:spPr>
          <a:xfrm>
            <a:off x="4462485" y="5622053"/>
            <a:ext cx="3268800" cy="900000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anchor="t" anchorCtr="0"/>
          <a:lstStyle>
            <a:lvl1pPr marL="284400" indent="-28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v-SE" sz="2000" b="1" dirty="0"/>
              <a:t>Kunskapsuppdrag </a:t>
            </a:r>
          </a:p>
          <a:p>
            <a:pPr marL="0" indent="0" algn="ctr">
              <a:buNone/>
            </a:pPr>
            <a:r>
              <a:rPr lang="sv-SE" sz="1800" dirty="0"/>
              <a:t>Samla, analysera och </a:t>
            </a:r>
          </a:p>
          <a:p>
            <a:pPr marL="0" indent="0" algn="ctr">
              <a:buNone/>
            </a:pPr>
            <a:r>
              <a:rPr lang="sv-SE" sz="1800" dirty="0"/>
              <a:t>förmedla kunskap</a:t>
            </a:r>
          </a:p>
        </p:txBody>
      </p:sp>
    </p:spTree>
    <p:extLst>
      <p:ext uri="{BB962C8B-B14F-4D97-AF65-F5344CB8AC3E}">
        <p14:creationId xmlns:p14="http://schemas.microsoft.com/office/powerpoint/2010/main" val="427847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99">
            <a:extLst>
              <a:ext uri="{FF2B5EF4-FFF2-40B4-BE49-F238E27FC236}">
                <a16:creationId xmlns:a16="http://schemas.microsoft.com/office/drawing/2014/main" id="{6518DD15-72DE-4359-B72F-5042157A7E33}"/>
              </a:ext>
            </a:extLst>
          </p:cNvPr>
          <p:cNvGrpSpPr/>
          <p:nvPr/>
        </p:nvGrpSpPr>
        <p:grpSpPr>
          <a:xfrm>
            <a:off x="547368" y="5217965"/>
            <a:ext cx="1749761" cy="1376584"/>
            <a:chOff x="547368" y="5217965"/>
            <a:chExt cx="1749761" cy="1376584"/>
          </a:xfrm>
          <a:solidFill>
            <a:schemeClr val="accent6"/>
          </a:solidFill>
        </p:grpSpPr>
        <p:sp>
          <p:nvSpPr>
            <p:cNvPr id="97" name="Pil: nedåt 4">
              <a:extLst>
                <a:ext uri="{FF2B5EF4-FFF2-40B4-BE49-F238E27FC236}">
                  <a16:creationId xmlns:a16="http://schemas.microsoft.com/office/drawing/2014/main" id="{7D14D92B-6359-44C0-B476-B36621E512D1}"/>
                </a:ext>
              </a:extLst>
            </p:cNvPr>
            <p:cNvSpPr/>
            <p:nvPr/>
          </p:nvSpPr>
          <p:spPr>
            <a:xfrm rot="16200000">
              <a:off x="1855626" y="5649182"/>
              <a:ext cx="292757" cy="590248"/>
            </a:xfrm>
            <a:prstGeom prst="down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7" name="Rektangel 2">
              <a:extLst>
                <a:ext uri="{FF2B5EF4-FFF2-40B4-BE49-F238E27FC236}">
                  <a16:creationId xmlns:a16="http://schemas.microsoft.com/office/drawing/2014/main" id="{AC13B1F7-4EDB-4189-A5D9-8FFE08FEBC71}"/>
                </a:ext>
              </a:extLst>
            </p:cNvPr>
            <p:cNvSpPr/>
            <p:nvPr/>
          </p:nvSpPr>
          <p:spPr>
            <a:xfrm>
              <a:off x="547368" y="5217965"/>
              <a:ext cx="1292590" cy="1376584"/>
            </a:xfrm>
            <a:prstGeom prst="roundRect">
              <a:avLst>
                <a:gd name="adj" fmla="val 8031"/>
              </a:avLst>
            </a:prstGeom>
            <a:grpFill/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36000" tIns="180000" rIns="36000" bIns="108000" rtlCol="0" anchor="b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2129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Relevanta uppgifter från myndigheter och kreditinstitut</a:t>
              </a:r>
            </a:p>
          </p:txBody>
        </p:sp>
        <p:pic>
          <p:nvPicPr>
            <p:cNvPr id="89" name="Graphic 88" descr="Bank with solid fill">
              <a:extLst>
                <a:ext uri="{FF2B5EF4-FFF2-40B4-BE49-F238E27FC236}">
                  <a16:creationId xmlns:a16="http://schemas.microsoft.com/office/drawing/2014/main" id="{9F32864C-E7B8-40A0-B836-508EB66AF1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0800" y="5330257"/>
              <a:ext cx="576000" cy="576000"/>
            </a:xfrm>
            <a:prstGeom prst="rect">
              <a:avLst/>
            </a:prstGeom>
          </p:spPr>
        </p:pic>
      </p:grpSp>
      <p:grpSp>
        <p:nvGrpSpPr>
          <p:cNvPr id="2" name="Grupp 1">
            <a:extLst>
              <a:ext uri="{FF2B5EF4-FFF2-40B4-BE49-F238E27FC236}">
                <a16:creationId xmlns:a16="http://schemas.microsoft.com/office/drawing/2014/main" id="{447E091A-C039-4059-942B-D1B769EF6E8B}"/>
              </a:ext>
            </a:extLst>
          </p:cNvPr>
          <p:cNvGrpSpPr/>
          <p:nvPr/>
        </p:nvGrpSpPr>
        <p:grpSpPr>
          <a:xfrm>
            <a:off x="549266" y="1566657"/>
            <a:ext cx="11091872" cy="1354344"/>
            <a:chOff x="549266" y="1566657"/>
            <a:chExt cx="11091872" cy="1354344"/>
          </a:xfrm>
        </p:grpSpPr>
        <p:sp>
          <p:nvSpPr>
            <p:cNvPr id="91" name="Pil: nedåt 4">
              <a:extLst>
                <a:ext uri="{FF2B5EF4-FFF2-40B4-BE49-F238E27FC236}">
                  <a16:creationId xmlns:a16="http://schemas.microsoft.com/office/drawing/2014/main" id="{145C0912-5368-49AE-83CE-E7F44AEB736B}"/>
                </a:ext>
              </a:extLst>
            </p:cNvPr>
            <p:cNvSpPr/>
            <p:nvPr/>
          </p:nvSpPr>
          <p:spPr>
            <a:xfrm>
              <a:off x="2745489" y="2546754"/>
              <a:ext cx="292757" cy="374247"/>
            </a:xfrm>
            <a:prstGeom prst="down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" name="Rektangel 25">
              <a:extLst>
                <a:ext uri="{FF2B5EF4-FFF2-40B4-BE49-F238E27FC236}">
                  <a16:creationId xmlns:a16="http://schemas.microsoft.com/office/drawing/2014/main" id="{F6005C2C-A4AB-4430-83D4-4AFF640EBDF2}"/>
                </a:ext>
              </a:extLst>
            </p:cNvPr>
            <p:cNvSpPr/>
            <p:nvPr/>
          </p:nvSpPr>
          <p:spPr>
            <a:xfrm>
              <a:off x="549266" y="1566657"/>
              <a:ext cx="11091872" cy="1171178"/>
            </a:xfrm>
            <a:prstGeom prst="roundRect">
              <a:avLst>
                <a:gd name="adj" fmla="val 872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180000" tIns="180000" rIns="180000" bIns="180000"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2129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0" name="Rubrik 49">
            <a:extLst>
              <a:ext uri="{FF2B5EF4-FFF2-40B4-BE49-F238E27FC236}">
                <a16:creationId xmlns:a16="http://schemas.microsoft.com/office/drawing/2014/main" id="{CAF747C8-8102-4DD4-81B0-328BD81EB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UBM har unikt omfattande tillgång till data</a:t>
            </a:r>
          </a:p>
        </p:txBody>
      </p:sp>
      <p:sp>
        <p:nvSpPr>
          <p:cNvPr id="5" name="Pil: nedåt 4">
            <a:extLst>
              <a:ext uri="{FF2B5EF4-FFF2-40B4-BE49-F238E27FC236}">
                <a16:creationId xmlns:a16="http://schemas.microsoft.com/office/drawing/2014/main" id="{7C9803CF-55B7-41C3-A30B-03D2DB7C0EC6}"/>
              </a:ext>
            </a:extLst>
          </p:cNvPr>
          <p:cNvSpPr/>
          <p:nvPr/>
        </p:nvSpPr>
        <p:spPr>
          <a:xfrm>
            <a:off x="2738604" y="3866415"/>
            <a:ext cx="292757" cy="374247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37F8706-8EBE-4D70-978A-63505C617371}"/>
              </a:ext>
            </a:extLst>
          </p:cNvPr>
          <p:cNvSpPr/>
          <p:nvPr/>
        </p:nvSpPr>
        <p:spPr>
          <a:xfrm>
            <a:off x="2951935" y="3907031"/>
            <a:ext cx="4540074" cy="1631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Pil: nedåt 9">
            <a:extLst>
              <a:ext uri="{FF2B5EF4-FFF2-40B4-BE49-F238E27FC236}">
                <a16:creationId xmlns:a16="http://schemas.microsoft.com/office/drawing/2014/main" id="{B08A128E-5321-406F-8661-231A48898400}"/>
              </a:ext>
            </a:extLst>
          </p:cNvPr>
          <p:cNvSpPr/>
          <p:nvPr/>
        </p:nvSpPr>
        <p:spPr>
          <a:xfrm>
            <a:off x="7325194" y="3907031"/>
            <a:ext cx="292756" cy="950852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0EA4E439-A22B-4116-B81B-8E66A15866CB}"/>
              </a:ext>
            </a:extLst>
          </p:cNvPr>
          <p:cNvSpPr/>
          <p:nvPr/>
        </p:nvSpPr>
        <p:spPr>
          <a:xfrm rot="5400000">
            <a:off x="2798160" y="6419990"/>
            <a:ext cx="211698" cy="1374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614D008B-EDDC-462C-A4B9-FAC72E9F5200}"/>
              </a:ext>
            </a:extLst>
          </p:cNvPr>
          <p:cNvSpPr/>
          <p:nvPr/>
        </p:nvSpPr>
        <p:spPr>
          <a:xfrm>
            <a:off x="2969436" y="6451284"/>
            <a:ext cx="4540074" cy="142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Pil: nedåt 12">
            <a:extLst>
              <a:ext uri="{FF2B5EF4-FFF2-40B4-BE49-F238E27FC236}">
                <a16:creationId xmlns:a16="http://schemas.microsoft.com/office/drawing/2014/main" id="{D762C4DB-3857-41FA-B7CC-75BA7F8AE5BC}"/>
              </a:ext>
            </a:extLst>
          </p:cNvPr>
          <p:cNvSpPr/>
          <p:nvPr/>
        </p:nvSpPr>
        <p:spPr>
          <a:xfrm rot="10800000">
            <a:off x="7327645" y="5704757"/>
            <a:ext cx="292757" cy="882664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il: nedåt 3">
            <a:extLst>
              <a:ext uri="{FF2B5EF4-FFF2-40B4-BE49-F238E27FC236}">
                <a16:creationId xmlns:a16="http://schemas.microsoft.com/office/drawing/2014/main" id="{86C0CB4F-4475-4102-BDD9-9474D0FFE4A0}"/>
              </a:ext>
            </a:extLst>
          </p:cNvPr>
          <p:cNvSpPr/>
          <p:nvPr/>
        </p:nvSpPr>
        <p:spPr>
          <a:xfrm>
            <a:off x="2735996" y="5114492"/>
            <a:ext cx="292757" cy="374247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Pil: nedåt 14">
            <a:extLst>
              <a:ext uri="{FF2B5EF4-FFF2-40B4-BE49-F238E27FC236}">
                <a16:creationId xmlns:a16="http://schemas.microsoft.com/office/drawing/2014/main" id="{772B3065-2D95-47BD-ABC3-BCAF18B5F245}"/>
              </a:ext>
            </a:extLst>
          </p:cNvPr>
          <p:cNvSpPr/>
          <p:nvPr/>
        </p:nvSpPr>
        <p:spPr>
          <a:xfrm rot="16200000">
            <a:off x="4765907" y="3299090"/>
            <a:ext cx="272032" cy="3899968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076A7C9-D85F-4126-A2C4-0F53446A4947}"/>
              </a:ext>
            </a:extLst>
          </p:cNvPr>
          <p:cNvGrpSpPr/>
          <p:nvPr/>
        </p:nvGrpSpPr>
        <p:grpSpPr>
          <a:xfrm>
            <a:off x="2313317" y="2931657"/>
            <a:ext cx="1136906" cy="907078"/>
            <a:chOff x="4538747" y="3146777"/>
            <a:chExt cx="1418705" cy="1131911"/>
          </a:xfrm>
        </p:grpSpPr>
        <p:sp>
          <p:nvSpPr>
            <p:cNvPr id="38" name="Ellips 37">
              <a:extLst>
                <a:ext uri="{FF2B5EF4-FFF2-40B4-BE49-F238E27FC236}">
                  <a16:creationId xmlns:a16="http://schemas.microsoft.com/office/drawing/2014/main" id="{227DBA9D-ECD7-4706-B411-E73E5BC1ADDA}"/>
                </a:ext>
              </a:extLst>
            </p:cNvPr>
            <p:cNvSpPr/>
            <p:nvPr/>
          </p:nvSpPr>
          <p:spPr>
            <a:xfrm>
              <a:off x="4593871" y="3275411"/>
              <a:ext cx="1307237" cy="421847"/>
            </a:xfrm>
            <a:prstGeom prst="ellipse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Ellips 38">
              <a:extLst>
                <a:ext uri="{FF2B5EF4-FFF2-40B4-BE49-F238E27FC236}">
                  <a16:creationId xmlns:a16="http://schemas.microsoft.com/office/drawing/2014/main" id="{0A067715-2CA2-44B6-9354-15ED83306308}"/>
                </a:ext>
              </a:extLst>
            </p:cNvPr>
            <p:cNvSpPr/>
            <p:nvPr/>
          </p:nvSpPr>
          <p:spPr>
            <a:xfrm>
              <a:off x="5163027" y="3384389"/>
              <a:ext cx="310901" cy="288891"/>
            </a:xfrm>
            <a:prstGeom prst="ellipse">
              <a:avLst/>
            </a:prstGeom>
            <a:solidFill>
              <a:srgbClr val="1A3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Ellips 39">
              <a:extLst>
                <a:ext uri="{FF2B5EF4-FFF2-40B4-BE49-F238E27FC236}">
                  <a16:creationId xmlns:a16="http://schemas.microsoft.com/office/drawing/2014/main" id="{E89D515E-D727-4005-B156-4399DB960C5F}"/>
                </a:ext>
              </a:extLst>
            </p:cNvPr>
            <p:cNvSpPr/>
            <p:nvPr/>
          </p:nvSpPr>
          <p:spPr>
            <a:xfrm>
              <a:off x="5014325" y="3609839"/>
              <a:ext cx="310901" cy="288891"/>
            </a:xfrm>
            <a:prstGeom prst="ellipse">
              <a:avLst/>
            </a:prstGeom>
            <a:solidFill>
              <a:srgbClr val="1A3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Ellips 40">
              <a:extLst>
                <a:ext uri="{FF2B5EF4-FFF2-40B4-BE49-F238E27FC236}">
                  <a16:creationId xmlns:a16="http://schemas.microsoft.com/office/drawing/2014/main" id="{A3D4746A-EBA6-478D-9329-B226CEE93748}"/>
                </a:ext>
              </a:extLst>
            </p:cNvPr>
            <p:cNvSpPr/>
            <p:nvPr/>
          </p:nvSpPr>
          <p:spPr>
            <a:xfrm>
              <a:off x="5149297" y="3837555"/>
              <a:ext cx="310901" cy="288891"/>
            </a:xfrm>
            <a:prstGeom prst="ellipse">
              <a:avLst/>
            </a:prstGeom>
            <a:solidFill>
              <a:srgbClr val="1A3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Ellips 41">
              <a:extLst>
                <a:ext uri="{FF2B5EF4-FFF2-40B4-BE49-F238E27FC236}">
                  <a16:creationId xmlns:a16="http://schemas.microsoft.com/office/drawing/2014/main" id="{5CA84623-9B69-4C3F-87EF-C1EA33AE19CE}"/>
                </a:ext>
              </a:extLst>
            </p:cNvPr>
            <p:cNvSpPr/>
            <p:nvPr/>
          </p:nvSpPr>
          <p:spPr>
            <a:xfrm>
              <a:off x="4723044" y="3474519"/>
              <a:ext cx="310901" cy="288891"/>
            </a:xfrm>
            <a:prstGeom prst="ellipse">
              <a:avLst/>
            </a:prstGeom>
            <a:solidFill>
              <a:srgbClr val="1A3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Ellips 42">
              <a:extLst>
                <a:ext uri="{FF2B5EF4-FFF2-40B4-BE49-F238E27FC236}">
                  <a16:creationId xmlns:a16="http://schemas.microsoft.com/office/drawing/2014/main" id="{0C8F6681-A5BC-43B0-B19F-3FE84E7F6249}"/>
                </a:ext>
              </a:extLst>
            </p:cNvPr>
            <p:cNvSpPr/>
            <p:nvPr/>
          </p:nvSpPr>
          <p:spPr>
            <a:xfrm>
              <a:off x="5395593" y="3496180"/>
              <a:ext cx="310901" cy="288891"/>
            </a:xfrm>
            <a:prstGeom prst="ellipse">
              <a:avLst/>
            </a:prstGeom>
            <a:solidFill>
              <a:srgbClr val="1A3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Form 43">
              <a:extLst>
                <a:ext uri="{FF2B5EF4-FFF2-40B4-BE49-F238E27FC236}">
                  <a16:creationId xmlns:a16="http://schemas.microsoft.com/office/drawing/2014/main" id="{CA95BCAF-5BF7-40A7-8EBF-918E12D74FE4}"/>
                </a:ext>
              </a:extLst>
            </p:cNvPr>
            <p:cNvSpPr/>
            <p:nvPr/>
          </p:nvSpPr>
          <p:spPr>
            <a:xfrm>
              <a:off x="4538747" y="3224382"/>
              <a:ext cx="1418705" cy="1054306"/>
            </a:xfrm>
            <a:prstGeom prst="funnel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Ellips 44">
              <a:extLst>
                <a:ext uri="{FF2B5EF4-FFF2-40B4-BE49-F238E27FC236}">
                  <a16:creationId xmlns:a16="http://schemas.microsoft.com/office/drawing/2014/main" id="{ACD04C5A-B641-45E6-A142-E3015C783B97}"/>
                </a:ext>
              </a:extLst>
            </p:cNvPr>
            <p:cNvSpPr/>
            <p:nvPr/>
          </p:nvSpPr>
          <p:spPr>
            <a:xfrm>
              <a:off x="5473928" y="3146777"/>
              <a:ext cx="310901" cy="288891"/>
            </a:xfrm>
            <a:prstGeom prst="ellipse">
              <a:avLst/>
            </a:prstGeom>
            <a:solidFill>
              <a:srgbClr val="1A3050"/>
            </a:solidFill>
            <a:ln w="8930" cap="flat">
              <a:noFill/>
              <a:prstDash val="solid"/>
              <a:miter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Ellips 45">
              <a:extLst>
                <a:ext uri="{FF2B5EF4-FFF2-40B4-BE49-F238E27FC236}">
                  <a16:creationId xmlns:a16="http://schemas.microsoft.com/office/drawing/2014/main" id="{0DA1A2DB-5597-484A-BB73-3BF4F0626BF3}"/>
                </a:ext>
              </a:extLst>
            </p:cNvPr>
            <p:cNvSpPr/>
            <p:nvPr/>
          </p:nvSpPr>
          <p:spPr>
            <a:xfrm>
              <a:off x="4634249" y="3174807"/>
              <a:ext cx="310901" cy="288891"/>
            </a:xfrm>
            <a:prstGeom prst="ellipse">
              <a:avLst/>
            </a:prstGeom>
            <a:solidFill>
              <a:srgbClr val="1A305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Ellips 46">
              <a:extLst>
                <a:ext uri="{FF2B5EF4-FFF2-40B4-BE49-F238E27FC236}">
                  <a16:creationId xmlns:a16="http://schemas.microsoft.com/office/drawing/2014/main" id="{F5B02AD6-5F07-4BEA-90FD-58078CBFDA04}"/>
                </a:ext>
              </a:extLst>
            </p:cNvPr>
            <p:cNvSpPr/>
            <p:nvPr/>
          </p:nvSpPr>
          <p:spPr>
            <a:xfrm>
              <a:off x="4976113" y="3146780"/>
              <a:ext cx="310901" cy="288891"/>
            </a:xfrm>
            <a:prstGeom prst="ellipse">
              <a:avLst/>
            </a:prstGeom>
            <a:solidFill>
              <a:srgbClr val="1A3050"/>
            </a:solidFill>
            <a:ln w="8930" cap="flat">
              <a:noFill/>
              <a:prstDash val="solid"/>
              <a:miter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3" name="Rektangel 2">
            <a:extLst>
              <a:ext uri="{FF2B5EF4-FFF2-40B4-BE49-F238E27FC236}">
                <a16:creationId xmlns:a16="http://schemas.microsoft.com/office/drawing/2014/main" id="{15B8381D-322E-49F3-9BD5-B2EEEED16AB5}"/>
              </a:ext>
            </a:extLst>
          </p:cNvPr>
          <p:cNvSpPr/>
          <p:nvPr/>
        </p:nvSpPr>
        <p:spPr>
          <a:xfrm>
            <a:off x="4136446" y="3126188"/>
            <a:ext cx="2236760" cy="51801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2129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Dataanalys</a:t>
            </a:r>
          </a:p>
        </p:txBody>
      </p:sp>
      <p:pic>
        <p:nvPicPr>
          <p:cNvPr id="14" name="Graphic 13" descr="Statistics with solid fill">
            <a:extLst>
              <a:ext uri="{FF2B5EF4-FFF2-40B4-BE49-F238E27FC236}">
                <a16:creationId xmlns:a16="http://schemas.microsoft.com/office/drawing/2014/main" id="{2ACEAF9A-86DD-4DE7-83FE-8AAE9EB942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08579" y="3097196"/>
            <a:ext cx="576000" cy="576000"/>
          </a:xfrm>
          <a:prstGeom prst="rect">
            <a:avLst/>
          </a:prstGeom>
        </p:spPr>
      </p:pic>
      <p:grpSp>
        <p:nvGrpSpPr>
          <p:cNvPr id="72" name="Group 71">
            <a:extLst>
              <a:ext uri="{FF2B5EF4-FFF2-40B4-BE49-F238E27FC236}">
                <a16:creationId xmlns:a16="http://schemas.microsoft.com/office/drawing/2014/main" id="{DB86D7EC-FF87-4D08-B3E9-90654D281B06}"/>
              </a:ext>
            </a:extLst>
          </p:cNvPr>
          <p:cNvGrpSpPr/>
          <p:nvPr/>
        </p:nvGrpSpPr>
        <p:grpSpPr>
          <a:xfrm>
            <a:off x="2313317" y="4247069"/>
            <a:ext cx="1136906" cy="845138"/>
            <a:chOff x="4522222" y="4759062"/>
            <a:chExt cx="1418705" cy="1054617"/>
          </a:xfrm>
        </p:grpSpPr>
        <p:sp>
          <p:nvSpPr>
            <p:cNvPr id="32" name="Ellips 31">
              <a:extLst>
                <a:ext uri="{FF2B5EF4-FFF2-40B4-BE49-F238E27FC236}">
                  <a16:creationId xmlns:a16="http://schemas.microsoft.com/office/drawing/2014/main" id="{B652B541-4939-4964-A626-8CAB0214FFC7}"/>
                </a:ext>
              </a:extLst>
            </p:cNvPr>
            <p:cNvSpPr/>
            <p:nvPr/>
          </p:nvSpPr>
          <p:spPr>
            <a:xfrm>
              <a:off x="4577351" y="4810397"/>
              <a:ext cx="1307237" cy="421847"/>
            </a:xfrm>
            <a:prstGeom prst="ellipse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Ellips 32">
              <a:extLst>
                <a:ext uri="{FF2B5EF4-FFF2-40B4-BE49-F238E27FC236}">
                  <a16:creationId xmlns:a16="http://schemas.microsoft.com/office/drawing/2014/main" id="{587438FF-31B8-4D6F-8541-780619B8D2C2}"/>
                </a:ext>
              </a:extLst>
            </p:cNvPr>
            <p:cNvSpPr/>
            <p:nvPr/>
          </p:nvSpPr>
          <p:spPr>
            <a:xfrm>
              <a:off x="4997802" y="5144825"/>
              <a:ext cx="310901" cy="288890"/>
            </a:xfrm>
            <a:prstGeom prst="ellipse">
              <a:avLst/>
            </a:prstGeom>
            <a:solidFill>
              <a:srgbClr val="1A3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Ellips 33">
              <a:extLst>
                <a:ext uri="{FF2B5EF4-FFF2-40B4-BE49-F238E27FC236}">
                  <a16:creationId xmlns:a16="http://schemas.microsoft.com/office/drawing/2014/main" id="{180CF09F-6FBB-47FA-B8BC-267176B156E7}"/>
                </a:ext>
              </a:extLst>
            </p:cNvPr>
            <p:cNvSpPr/>
            <p:nvPr/>
          </p:nvSpPr>
          <p:spPr>
            <a:xfrm>
              <a:off x="5132774" y="5372540"/>
              <a:ext cx="310901" cy="288890"/>
            </a:xfrm>
            <a:prstGeom prst="ellipse">
              <a:avLst/>
            </a:prstGeom>
            <a:solidFill>
              <a:srgbClr val="1A3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Ellips 34">
              <a:extLst>
                <a:ext uri="{FF2B5EF4-FFF2-40B4-BE49-F238E27FC236}">
                  <a16:creationId xmlns:a16="http://schemas.microsoft.com/office/drawing/2014/main" id="{7408F51D-45F9-4E03-BBBC-DC857B3FCE44}"/>
                </a:ext>
              </a:extLst>
            </p:cNvPr>
            <p:cNvSpPr/>
            <p:nvPr/>
          </p:nvSpPr>
          <p:spPr>
            <a:xfrm>
              <a:off x="4706524" y="5009506"/>
              <a:ext cx="310901" cy="288890"/>
            </a:xfrm>
            <a:prstGeom prst="ellipse">
              <a:avLst/>
            </a:prstGeom>
            <a:solidFill>
              <a:srgbClr val="1A3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Ellips 35">
              <a:extLst>
                <a:ext uri="{FF2B5EF4-FFF2-40B4-BE49-F238E27FC236}">
                  <a16:creationId xmlns:a16="http://schemas.microsoft.com/office/drawing/2014/main" id="{9CC1F597-A6CD-45D8-8491-CA7F938A965A}"/>
                </a:ext>
              </a:extLst>
            </p:cNvPr>
            <p:cNvSpPr/>
            <p:nvPr/>
          </p:nvSpPr>
          <p:spPr>
            <a:xfrm>
              <a:off x="5379072" y="5031167"/>
              <a:ext cx="310901" cy="288890"/>
            </a:xfrm>
            <a:prstGeom prst="ellipse">
              <a:avLst/>
            </a:prstGeom>
            <a:solidFill>
              <a:srgbClr val="1A3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Form 36">
              <a:extLst>
                <a:ext uri="{FF2B5EF4-FFF2-40B4-BE49-F238E27FC236}">
                  <a16:creationId xmlns:a16="http://schemas.microsoft.com/office/drawing/2014/main" id="{68A969F3-77F5-4E68-8E24-6BB2F7EAF9C9}"/>
                </a:ext>
              </a:extLst>
            </p:cNvPr>
            <p:cNvSpPr/>
            <p:nvPr/>
          </p:nvSpPr>
          <p:spPr>
            <a:xfrm>
              <a:off x="4522222" y="4759062"/>
              <a:ext cx="1418705" cy="1054617"/>
            </a:xfrm>
            <a:prstGeom prst="funnel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6" name="Rektangel 5">
            <a:extLst>
              <a:ext uri="{FF2B5EF4-FFF2-40B4-BE49-F238E27FC236}">
                <a16:creationId xmlns:a16="http://schemas.microsoft.com/office/drawing/2014/main" id="{35FD265A-11AE-4754-B54D-3EB90E277202}"/>
              </a:ext>
            </a:extLst>
          </p:cNvPr>
          <p:cNvSpPr/>
          <p:nvPr/>
        </p:nvSpPr>
        <p:spPr>
          <a:xfrm>
            <a:off x="4152971" y="4410630"/>
            <a:ext cx="2220235" cy="51801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2129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Inledande granskning</a:t>
            </a:r>
          </a:p>
        </p:txBody>
      </p:sp>
      <p:pic>
        <p:nvPicPr>
          <p:cNvPr id="25" name="Graphic 24" descr="Research with solid fill">
            <a:extLst>
              <a:ext uri="{FF2B5EF4-FFF2-40B4-BE49-F238E27FC236}">
                <a16:creationId xmlns:a16="http://schemas.microsoft.com/office/drawing/2014/main" id="{C080BE23-7FE0-432F-9920-4F8D815338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25104" y="4381638"/>
            <a:ext cx="576000" cy="576000"/>
          </a:xfrm>
          <a:prstGeom prst="rect">
            <a:avLst/>
          </a:prstGeom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89214EE0-D441-424C-A9DB-38BD364C7189}"/>
              </a:ext>
            </a:extLst>
          </p:cNvPr>
          <p:cNvGrpSpPr/>
          <p:nvPr/>
        </p:nvGrpSpPr>
        <p:grpSpPr>
          <a:xfrm>
            <a:off x="2313317" y="5509820"/>
            <a:ext cx="1136906" cy="845136"/>
            <a:chOff x="4538748" y="6300200"/>
            <a:chExt cx="1418705" cy="1054616"/>
          </a:xfrm>
        </p:grpSpPr>
        <p:sp>
          <p:nvSpPr>
            <p:cNvPr id="27" name="Ellips 26">
              <a:extLst>
                <a:ext uri="{FF2B5EF4-FFF2-40B4-BE49-F238E27FC236}">
                  <a16:creationId xmlns:a16="http://schemas.microsoft.com/office/drawing/2014/main" id="{32BC81A7-878F-4EFB-A0CD-979E8086D2B4}"/>
                </a:ext>
              </a:extLst>
            </p:cNvPr>
            <p:cNvSpPr/>
            <p:nvPr/>
          </p:nvSpPr>
          <p:spPr>
            <a:xfrm>
              <a:off x="4593873" y="6351536"/>
              <a:ext cx="1307237" cy="421847"/>
            </a:xfrm>
            <a:prstGeom prst="ellipse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Ellips 27">
              <a:extLst>
                <a:ext uri="{FF2B5EF4-FFF2-40B4-BE49-F238E27FC236}">
                  <a16:creationId xmlns:a16="http://schemas.microsoft.com/office/drawing/2014/main" id="{04A4D83C-A798-4715-B2E2-7827F087893D}"/>
                </a:ext>
              </a:extLst>
            </p:cNvPr>
            <p:cNvSpPr/>
            <p:nvPr/>
          </p:nvSpPr>
          <p:spPr>
            <a:xfrm>
              <a:off x="5149299" y="6913680"/>
              <a:ext cx="310901" cy="288891"/>
            </a:xfrm>
            <a:prstGeom prst="ellipse">
              <a:avLst/>
            </a:prstGeom>
            <a:solidFill>
              <a:srgbClr val="1A3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Ellips 28">
              <a:extLst>
                <a:ext uri="{FF2B5EF4-FFF2-40B4-BE49-F238E27FC236}">
                  <a16:creationId xmlns:a16="http://schemas.microsoft.com/office/drawing/2014/main" id="{F71F5245-3560-4CA8-BD19-6A79F604C628}"/>
                </a:ext>
              </a:extLst>
            </p:cNvPr>
            <p:cNvSpPr/>
            <p:nvPr/>
          </p:nvSpPr>
          <p:spPr>
            <a:xfrm>
              <a:off x="4723046" y="6550644"/>
              <a:ext cx="310901" cy="288891"/>
            </a:xfrm>
            <a:prstGeom prst="ellipse">
              <a:avLst/>
            </a:prstGeom>
            <a:solidFill>
              <a:srgbClr val="1A3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Ellips 29">
              <a:extLst>
                <a:ext uri="{FF2B5EF4-FFF2-40B4-BE49-F238E27FC236}">
                  <a16:creationId xmlns:a16="http://schemas.microsoft.com/office/drawing/2014/main" id="{1769E9D5-B01B-4F6C-BABE-87FB24AFFFFA}"/>
                </a:ext>
              </a:extLst>
            </p:cNvPr>
            <p:cNvSpPr/>
            <p:nvPr/>
          </p:nvSpPr>
          <p:spPr>
            <a:xfrm>
              <a:off x="5395595" y="6572305"/>
              <a:ext cx="310901" cy="288891"/>
            </a:xfrm>
            <a:prstGeom prst="ellipse">
              <a:avLst/>
            </a:prstGeom>
            <a:solidFill>
              <a:srgbClr val="1A3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Form 30">
              <a:extLst>
                <a:ext uri="{FF2B5EF4-FFF2-40B4-BE49-F238E27FC236}">
                  <a16:creationId xmlns:a16="http://schemas.microsoft.com/office/drawing/2014/main" id="{FE3452E9-ED9F-4847-83C7-55C61C4C5EEF}"/>
                </a:ext>
              </a:extLst>
            </p:cNvPr>
            <p:cNvSpPr/>
            <p:nvPr/>
          </p:nvSpPr>
          <p:spPr>
            <a:xfrm>
              <a:off x="4538748" y="6300200"/>
              <a:ext cx="1418705" cy="1054616"/>
            </a:xfrm>
            <a:prstGeom prst="funnel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7" name="Rektangel 6">
            <a:extLst>
              <a:ext uri="{FF2B5EF4-FFF2-40B4-BE49-F238E27FC236}">
                <a16:creationId xmlns:a16="http://schemas.microsoft.com/office/drawing/2014/main" id="{0491E16E-3702-401F-9B28-B6C3750CD0D9}"/>
              </a:ext>
            </a:extLst>
          </p:cNvPr>
          <p:cNvSpPr/>
          <p:nvPr/>
        </p:nvSpPr>
        <p:spPr>
          <a:xfrm>
            <a:off x="4136445" y="5673380"/>
            <a:ext cx="2236761" cy="51801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2129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Fördjupad granskning</a:t>
            </a:r>
          </a:p>
        </p:txBody>
      </p:sp>
      <p:pic>
        <p:nvPicPr>
          <p:cNvPr id="51" name="Graphic 50" descr="Research with solid fill">
            <a:extLst>
              <a:ext uri="{FF2B5EF4-FFF2-40B4-BE49-F238E27FC236}">
                <a16:creationId xmlns:a16="http://schemas.microsoft.com/office/drawing/2014/main" id="{078C1BA4-664B-443F-93F4-1604B4C353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08578" y="5644388"/>
            <a:ext cx="576000" cy="576000"/>
          </a:xfrm>
          <a:prstGeom prst="rect">
            <a:avLst/>
          </a:prstGeom>
        </p:spPr>
      </p:pic>
      <p:pic>
        <p:nvPicPr>
          <p:cNvPr id="48" name="Bild 36" descr="Manlig profil med hel fyllning">
            <a:extLst>
              <a:ext uri="{FF2B5EF4-FFF2-40B4-BE49-F238E27FC236}">
                <a16:creationId xmlns:a16="http://schemas.microsoft.com/office/drawing/2014/main" id="{FCAE42CA-524A-40BC-9729-1D455533EC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28800" y="1601573"/>
            <a:ext cx="540000" cy="540000"/>
          </a:xfrm>
          <a:prstGeom prst="rect">
            <a:avLst/>
          </a:prstGeom>
        </p:spPr>
      </p:pic>
      <p:pic>
        <p:nvPicPr>
          <p:cNvPr id="57" name="Bild 42" descr="Dokumentkartong (arkiv) med hel fyllning">
            <a:extLst>
              <a:ext uri="{FF2B5EF4-FFF2-40B4-BE49-F238E27FC236}">
                <a16:creationId xmlns:a16="http://schemas.microsoft.com/office/drawing/2014/main" id="{CAD45E5A-DC3C-4E82-ACB1-0FAFC6A0118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327271" y="1601573"/>
            <a:ext cx="540000" cy="540000"/>
          </a:xfrm>
          <a:prstGeom prst="rect">
            <a:avLst/>
          </a:prstGeom>
        </p:spPr>
      </p:pic>
      <p:pic>
        <p:nvPicPr>
          <p:cNvPr id="55" name="Bild 40" descr="Adressbok med hel fyllning">
            <a:extLst>
              <a:ext uri="{FF2B5EF4-FFF2-40B4-BE49-F238E27FC236}">
                <a16:creationId xmlns:a16="http://schemas.microsoft.com/office/drawing/2014/main" id="{0F1D3EEA-1AD9-416C-A4A5-DC9E9522B4F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725742" y="1601573"/>
            <a:ext cx="540000" cy="540000"/>
          </a:xfrm>
          <a:prstGeom prst="rect">
            <a:avLst/>
          </a:prstGeom>
        </p:spPr>
      </p:pic>
      <p:pic>
        <p:nvPicPr>
          <p:cNvPr id="52" name="Bild 38" descr="Karta med markör med hel fyllning">
            <a:extLst>
              <a:ext uri="{FF2B5EF4-FFF2-40B4-BE49-F238E27FC236}">
                <a16:creationId xmlns:a16="http://schemas.microsoft.com/office/drawing/2014/main" id="{B7C0EF50-97A6-409A-9B3A-1CBC379A632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124213" y="1601573"/>
            <a:ext cx="540000" cy="540000"/>
          </a:xfrm>
          <a:prstGeom prst="rect">
            <a:avLst/>
          </a:prstGeom>
        </p:spPr>
      </p:pic>
      <p:pic>
        <p:nvPicPr>
          <p:cNvPr id="59" name="Bild 44" descr="Transfer1 med hel fyllning">
            <a:extLst>
              <a:ext uri="{FF2B5EF4-FFF2-40B4-BE49-F238E27FC236}">
                <a16:creationId xmlns:a16="http://schemas.microsoft.com/office/drawing/2014/main" id="{D8ED82CC-A83B-42EC-98D2-64326B83D9B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522684" y="1601573"/>
            <a:ext cx="540000" cy="540000"/>
          </a:xfrm>
          <a:prstGeom prst="rect">
            <a:avLst/>
          </a:prstGeom>
        </p:spPr>
      </p:pic>
      <p:pic>
        <p:nvPicPr>
          <p:cNvPr id="49" name="Bild 37" descr="Cykel med människor med hel fyllning">
            <a:extLst>
              <a:ext uri="{FF2B5EF4-FFF2-40B4-BE49-F238E27FC236}">
                <a16:creationId xmlns:a16="http://schemas.microsoft.com/office/drawing/2014/main" id="{2B0606C5-BA44-4388-902C-DFC046EA81E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921155" y="1601573"/>
            <a:ext cx="540000" cy="540000"/>
          </a:xfrm>
          <a:prstGeom prst="rect">
            <a:avLst/>
          </a:prstGeom>
        </p:spPr>
      </p:pic>
      <p:pic>
        <p:nvPicPr>
          <p:cNvPr id="54" name="Bild 39" descr="Stad med hel fyllning">
            <a:extLst>
              <a:ext uri="{FF2B5EF4-FFF2-40B4-BE49-F238E27FC236}">
                <a16:creationId xmlns:a16="http://schemas.microsoft.com/office/drawing/2014/main" id="{811B4BDB-1135-403D-A28E-2229E0EADBA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319626" y="1601573"/>
            <a:ext cx="540000" cy="540000"/>
          </a:xfrm>
          <a:prstGeom prst="rect">
            <a:avLst/>
          </a:prstGeom>
        </p:spPr>
      </p:pic>
      <p:pic>
        <p:nvPicPr>
          <p:cNvPr id="58" name="Bild 43" descr="Lista med hel fyllning">
            <a:extLst>
              <a:ext uri="{FF2B5EF4-FFF2-40B4-BE49-F238E27FC236}">
                <a16:creationId xmlns:a16="http://schemas.microsoft.com/office/drawing/2014/main" id="{31A24B2A-1B13-4B51-98F4-50AE5A208D7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0718099" y="1601573"/>
            <a:ext cx="540000" cy="540000"/>
          </a:xfrm>
          <a:prstGeom prst="rect">
            <a:avLst/>
          </a:prstGeom>
        </p:spPr>
      </p:pic>
      <p:sp>
        <p:nvSpPr>
          <p:cNvPr id="60" name="Rektangel 34">
            <a:extLst>
              <a:ext uri="{FF2B5EF4-FFF2-40B4-BE49-F238E27FC236}">
                <a16:creationId xmlns:a16="http://schemas.microsoft.com/office/drawing/2014/main" id="{48E5A8E4-3346-40C9-A399-942B6B01465F}"/>
              </a:ext>
            </a:extLst>
          </p:cNvPr>
          <p:cNvSpPr/>
          <p:nvPr/>
        </p:nvSpPr>
        <p:spPr>
          <a:xfrm>
            <a:off x="542256" y="2165289"/>
            <a:ext cx="1313088" cy="50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>
                <a:ln>
                  <a:noFill/>
                </a:ln>
                <a:solidFill>
                  <a:srgbClr val="2129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Uppehållstillstånd och arbetstillstånd samt underlag</a:t>
            </a:r>
          </a:p>
        </p:txBody>
      </p:sp>
      <p:sp>
        <p:nvSpPr>
          <p:cNvPr id="61" name="Rektangel 34">
            <a:extLst>
              <a:ext uri="{FF2B5EF4-FFF2-40B4-BE49-F238E27FC236}">
                <a16:creationId xmlns:a16="http://schemas.microsoft.com/office/drawing/2014/main" id="{0224359B-289F-41ED-BAE6-12D603E0B995}"/>
              </a:ext>
            </a:extLst>
          </p:cNvPr>
          <p:cNvSpPr/>
          <p:nvPr/>
        </p:nvSpPr>
        <p:spPr>
          <a:xfrm>
            <a:off x="1940227" y="2165289"/>
            <a:ext cx="1313088" cy="50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rgbClr val="2129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Underlag från 8 myndigheter och </a:t>
            </a:r>
            <a:b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rgbClr val="2129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rgbClr val="2129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A-kassor</a:t>
            </a:r>
          </a:p>
        </p:txBody>
      </p:sp>
      <p:sp>
        <p:nvSpPr>
          <p:cNvPr id="62" name="Rektangel 34">
            <a:extLst>
              <a:ext uri="{FF2B5EF4-FFF2-40B4-BE49-F238E27FC236}">
                <a16:creationId xmlns:a16="http://schemas.microsoft.com/office/drawing/2014/main" id="{BF094822-E03D-4C89-8EE0-982381A03404}"/>
              </a:ext>
            </a:extLst>
          </p:cNvPr>
          <p:cNvSpPr/>
          <p:nvPr/>
        </p:nvSpPr>
        <p:spPr>
          <a:xfrm>
            <a:off x="3338198" y="2165289"/>
            <a:ext cx="1313088" cy="50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rgbClr val="2129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Kontaktuppgifter från 8 myndigheter och </a:t>
            </a:r>
            <a:b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rgbClr val="2129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rgbClr val="2129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A-kassor</a:t>
            </a:r>
          </a:p>
        </p:txBody>
      </p:sp>
      <p:sp>
        <p:nvSpPr>
          <p:cNvPr id="63" name="Rektangel 34">
            <a:extLst>
              <a:ext uri="{FF2B5EF4-FFF2-40B4-BE49-F238E27FC236}">
                <a16:creationId xmlns:a16="http://schemas.microsoft.com/office/drawing/2014/main" id="{859687D4-57A8-46D8-8220-EBB4A2F56C5F}"/>
              </a:ext>
            </a:extLst>
          </p:cNvPr>
          <p:cNvSpPr/>
          <p:nvPr/>
        </p:nvSpPr>
        <p:spPr>
          <a:xfrm>
            <a:off x="4736169" y="2165289"/>
            <a:ext cx="1313088" cy="50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>
                <a:ln>
                  <a:noFill/>
                </a:ln>
                <a:solidFill>
                  <a:srgbClr val="2129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Folkbokföring</a:t>
            </a:r>
          </a:p>
        </p:txBody>
      </p:sp>
      <p:sp>
        <p:nvSpPr>
          <p:cNvPr id="64" name="Rektangel 34">
            <a:extLst>
              <a:ext uri="{FF2B5EF4-FFF2-40B4-BE49-F238E27FC236}">
                <a16:creationId xmlns:a16="http://schemas.microsoft.com/office/drawing/2014/main" id="{B3F2E275-6739-42F9-8214-DEEF77D13744}"/>
              </a:ext>
            </a:extLst>
          </p:cNvPr>
          <p:cNvSpPr/>
          <p:nvPr/>
        </p:nvSpPr>
        <p:spPr>
          <a:xfrm>
            <a:off x="6134140" y="2165289"/>
            <a:ext cx="1313088" cy="50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>
                <a:ln>
                  <a:noFill/>
                </a:ln>
                <a:solidFill>
                  <a:srgbClr val="2129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Skatteinbetalningar</a:t>
            </a:r>
          </a:p>
        </p:txBody>
      </p:sp>
      <p:sp>
        <p:nvSpPr>
          <p:cNvPr id="65" name="Rektangel 34">
            <a:extLst>
              <a:ext uri="{FF2B5EF4-FFF2-40B4-BE49-F238E27FC236}">
                <a16:creationId xmlns:a16="http://schemas.microsoft.com/office/drawing/2014/main" id="{787667BC-2398-470C-8842-19A4232DEA22}"/>
              </a:ext>
            </a:extLst>
          </p:cNvPr>
          <p:cNvSpPr/>
          <p:nvPr/>
        </p:nvSpPr>
        <p:spPr>
          <a:xfrm>
            <a:off x="7532111" y="2165289"/>
            <a:ext cx="1313088" cy="50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>
                <a:ln>
                  <a:noFill/>
                </a:ln>
                <a:solidFill>
                  <a:srgbClr val="2129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Information om företrädare </a:t>
            </a:r>
          </a:p>
        </p:txBody>
      </p:sp>
      <p:sp>
        <p:nvSpPr>
          <p:cNvPr id="66" name="Rektangel 34">
            <a:extLst>
              <a:ext uri="{FF2B5EF4-FFF2-40B4-BE49-F238E27FC236}">
                <a16:creationId xmlns:a16="http://schemas.microsoft.com/office/drawing/2014/main" id="{1B1E4433-A4CE-47E3-A26C-B785069F0CEA}"/>
              </a:ext>
            </a:extLst>
          </p:cNvPr>
          <p:cNvSpPr/>
          <p:nvPr/>
        </p:nvSpPr>
        <p:spPr>
          <a:xfrm>
            <a:off x="8930082" y="2165289"/>
            <a:ext cx="1313088" cy="50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>
                <a:ln>
                  <a:noFill/>
                </a:ln>
                <a:solidFill>
                  <a:srgbClr val="2129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Företagsinformation från 9 myndigheter </a:t>
            </a:r>
            <a:br>
              <a:rPr kumimoji="0" lang="sv-SE" sz="1000" b="0" i="0" u="none" strike="noStrike" kern="1200" cap="none" spc="0" normalizeH="0" baseline="0">
                <a:ln>
                  <a:noFill/>
                </a:ln>
                <a:solidFill>
                  <a:srgbClr val="2129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sv-SE" sz="1000" b="0" i="0" u="none" strike="noStrike" kern="1200" cap="none" spc="0" normalizeH="0" baseline="0">
                <a:ln>
                  <a:noFill/>
                </a:ln>
                <a:solidFill>
                  <a:srgbClr val="2129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och A-kassor</a:t>
            </a:r>
          </a:p>
        </p:txBody>
      </p:sp>
      <p:sp>
        <p:nvSpPr>
          <p:cNvPr id="67" name="Rektangel 34">
            <a:extLst>
              <a:ext uri="{FF2B5EF4-FFF2-40B4-BE49-F238E27FC236}">
                <a16:creationId xmlns:a16="http://schemas.microsoft.com/office/drawing/2014/main" id="{F5D4DEAF-344F-4BA4-B52A-90F1BA891C60}"/>
              </a:ext>
            </a:extLst>
          </p:cNvPr>
          <p:cNvSpPr/>
          <p:nvPr/>
        </p:nvSpPr>
        <p:spPr>
          <a:xfrm>
            <a:off x="10328050" y="2165289"/>
            <a:ext cx="1313088" cy="50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>
                <a:ln>
                  <a:noFill/>
                </a:ln>
                <a:solidFill>
                  <a:srgbClr val="2129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Tillstånd för assistansbolag</a:t>
            </a:r>
          </a:p>
        </p:txBody>
      </p:sp>
      <p:sp>
        <p:nvSpPr>
          <p:cNvPr id="81" name="Frihandsfigur: Form 16">
            <a:extLst>
              <a:ext uri="{FF2B5EF4-FFF2-40B4-BE49-F238E27FC236}">
                <a16:creationId xmlns:a16="http://schemas.microsoft.com/office/drawing/2014/main" id="{39CC0A32-FD6A-4FCA-B3C9-3D0270D0C712}"/>
              </a:ext>
            </a:extLst>
          </p:cNvPr>
          <p:cNvSpPr/>
          <p:nvPr/>
        </p:nvSpPr>
        <p:spPr>
          <a:xfrm>
            <a:off x="6917883" y="4916209"/>
            <a:ext cx="1147624" cy="810293"/>
          </a:xfrm>
          <a:custGeom>
            <a:avLst/>
            <a:gdLst>
              <a:gd name="connsiteX0" fmla="*/ 690644 w 1015652"/>
              <a:gd name="connsiteY0" fmla="*/ 142191 h 914087"/>
              <a:gd name="connsiteX1" fmla="*/ 1015653 w 1015652"/>
              <a:gd name="connsiteY1" fmla="*/ 142191 h 914087"/>
              <a:gd name="connsiteX2" fmla="*/ 1015653 w 1015652"/>
              <a:gd name="connsiteY2" fmla="*/ 81252 h 914087"/>
              <a:gd name="connsiteX3" fmla="*/ 934400 w 1015652"/>
              <a:gd name="connsiteY3" fmla="*/ 0 h 914087"/>
              <a:gd name="connsiteX4" fmla="*/ 81252 w 1015652"/>
              <a:gd name="connsiteY4" fmla="*/ 0 h 914087"/>
              <a:gd name="connsiteX5" fmla="*/ 0 w 1015652"/>
              <a:gd name="connsiteY5" fmla="*/ 81252 h 914087"/>
              <a:gd name="connsiteX6" fmla="*/ 0 w 1015652"/>
              <a:gd name="connsiteY6" fmla="*/ 629705 h 914087"/>
              <a:gd name="connsiteX7" fmla="*/ 81252 w 1015652"/>
              <a:gd name="connsiteY7" fmla="*/ 710957 h 914087"/>
              <a:gd name="connsiteX8" fmla="*/ 203131 w 1015652"/>
              <a:gd name="connsiteY8" fmla="*/ 710957 h 914087"/>
              <a:gd name="connsiteX9" fmla="*/ 203131 w 1015652"/>
              <a:gd name="connsiteY9" fmla="*/ 914087 h 914087"/>
              <a:gd name="connsiteX10" fmla="*/ 406261 w 1015652"/>
              <a:gd name="connsiteY10" fmla="*/ 710957 h 914087"/>
              <a:gd name="connsiteX11" fmla="*/ 528139 w 1015652"/>
              <a:gd name="connsiteY11" fmla="*/ 710957 h 914087"/>
              <a:gd name="connsiteX12" fmla="*/ 528139 w 1015652"/>
              <a:gd name="connsiteY12" fmla="*/ 304696 h 914087"/>
              <a:gd name="connsiteX13" fmla="*/ 690644 w 1015652"/>
              <a:gd name="connsiteY13" fmla="*/ 142191 h 91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15652" h="914087">
                <a:moveTo>
                  <a:pt x="690644" y="142191"/>
                </a:moveTo>
                <a:lnTo>
                  <a:pt x="1015653" y="142191"/>
                </a:lnTo>
                <a:lnTo>
                  <a:pt x="1015653" y="81252"/>
                </a:lnTo>
                <a:cubicBezTo>
                  <a:pt x="1015653" y="36563"/>
                  <a:pt x="979089" y="0"/>
                  <a:pt x="934400" y="0"/>
                </a:cubicBezTo>
                <a:lnTo>
                  <a:pt x="81252" y="0"/>
                </a:lnTo>
                <a:cubicBezTo>
                  <a:pt x="36563" y="0"/>
                  <a:pt x="0" y="36563"/>
                  <a:pt x="0" y="81252"/>
                </a:cubicBezTo>
                <a:lnTo>
                  <a:pt x="0" y="629705"/>
                </a:lnTo>
                <a:cubicBezTo>
                  <a:pt x="0" y="674393"/>
                  <a:pt x="36563" y="710957"/>
                  <a:pt x="81252" y="710957"/>
                </a:cubicBezTo>
                <a:lnTo>
                  <a:pt x="203131" y="710957"/>
                </a:lnTo>
                <a:lnTo>
                  <a:pt x="203131" y="914087"/>
                </a:lnTo>
                <a:lnTo>
                  <a:pt x="406261" y="710957"/>
                </a:lnTo>
                <a:lnTo>
                  <a:pt x="528139" y="710957"/>
                </a:lnTo>
                <a:lnTo>
                  <a:pt x="528139" y="304696"/>
                </a:lnTo>
                <a:cubicBezTo>
                  <a:pt x="528139" y="215318"/>
                  <a:pt x="601266" y="142191"/>
                  <a:pt x="690644" y="142191"/>
                </a:cubicBezTo>
                <a:close/>
              </a:path>
            </a:pathLst>
          </a:cu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Frihandsfigur: Form 17">
            <a:extLst>
              <a:ext uri="{FF2B5EF4-FFF2-40B4-BE49-F238E27FC236}">
                <a16:creationId xmlns:a16="http://schemas.microsoft.com/office/drawing/2014/main" id="{5D6E8D15-5D32-40EF-B413-F9A00FB15DDA}"/>
              </a:ext>
            </a:extLst>
          </p:cNvPr>
          <p:cNvSpPr/>
          <p:nvPr/>
        </p:nvSpPr>
        <p:spPr>
          <a:xfrm>
            <a:off x="7391882" y="5033077"/>
            <a:ext cx="1147624" cy="810293"/>
          </a:xfrm>
          <a:custGeom>
            <a:avLst/>
            <a:gdLst>
              <a:gd name="connsiteX0" fmla="*/ 934400 w 1015652"/>
              <a:gd name="connsiteY0" fmla="*/ 0 h 914087"/>
              <a:gd name="connsiteX1" fmla="*/ 81252 w 1015652"/>
              <a:gd name="connsiteY1" fmla="*/ 0 h 914087"/>
              <a:gd name="connsiteX2" fmla="*/ 0 w 1015652"/>
              <a:gd name="connsiteY2" fmla="*/ 81252 h 914087"/>
              <a:gd name="connsiteX3" fmla="*/ 0 w 1015652"/>
              <a:gd name="connsiteY3" fmla="*/ 629705 h 914087"/>
              <a:gd name="connsiteX4" fmla="*/ 81252 w 1015652"/>
              <a:gd name="connsiteY4" fmla="*/ 710957 h 914087"/>
              <a:gd name="connsiteX5" fmla="*/ 609392 w 1015652"/>
              <a:gd name="connsiteY5" fmla="*/ 710957 h 914087"/>
              <a:gd name="connsiteX6" fmla="*/ 812522 w 1015652"/>
              <a:gd name="connsiteY6" fmla="*/ 914087 h 914087"/>
              <a:gd name="connsiteX7" fmla="*/ 812522 w 1015652"/>
              <a:gd name="connsiteY7" fmla="*/ 710957 h 914087"/>
              <a:gd name="connsiteX8" fmla="*/ 934400 w 1015652"/>
              <a:gd name="connsiteY8" fmla="*/ 710957 h 914087"/>
              <a:gd name="connsiteX9" fmla="*/ 1015653 w 1015652"/>
              <a:gd name="connsiteY9" fmla="*/ 629705 h 914087"/>
              <a:gd name="connsiteX10" fmla="*/ 1015653 w 1015652"/>
              <a:gd name="connsiteY10" fmla="*/ 81252 h 914087"/>
              <a:gd name="connsiteX11" fmla="*/ 934400 w 1015652"/>
              <a:gd name="connsiteY11" fmla="*/ 0 h 91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15652" h="914087">
                <a:moveTo>
                  <a:pt x="934400" y="0"/>
                </a:moveTo>
                <a:lnTo>
                  <a:pt x="81252" y="0"/>
                </a:lnTo>
                <a:cubicBezTo>
                  <a:pt x="36563" y="0"/>
                  <a:pt x="0" y="36563"/>
                  <a:pt x="0" y="81252"/>
                </a:cubicBezTo>
                <a:lnTo>
                  <a:pt x="0" y="629705"/>
                </a:lnTo>
                <a:cubicBezTo>
                  <a:pt x="0" y="674393"/>
                  <a:pt x="36563" y="710957"/>
                  <a:pt x="81252" y="710957"/>
                </a:cubicBezTo>
                <a:lnTo>
                  <a:pt x="609392" y="710957"/>
                </a:lnTo>
                <a:lnTo>
                  <a:pt x="812522" y="914087"/>
                </a:lnTo>
                <a:lnTo>
                  <a:pt x="812522" y="710957"/>
                </a:lnTo>
                <a:lnTo>
                  <a:pt x="934400" y="710957"/>
                </a:lnTo>
                <a:cubicBezTo>
                  <a:pt x="979089" y="710957"/>
                  <a:pt x="1015653" y="674393"/>
                  <a:pt x="1015653" y="629705"/>
                </a:cubicBezTo>
                <a:lnTo>
                  <a:pt x="1015653" y="81252"/>
                </a:lnTo>
                <a:cubicBezTo>
                  <a:pt x="1015653" y="36563"/>
                  <a:pt x="979089" y="0"/>
                  <a:pt x="934400" y="0"/>
                </a:cubicBezTo>
                <a:close/>
              </a:path>
            </a:pathLst>
          </a:cu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Rektangel 34">
            <a:extLst>
              <a:ext uri="{FF2B5EF4-FFF2-40B4-BE49-F238E27FC236}">
                <a16:creationId xmlns:a16="http://schemas.microsoft.com/office/drawing/2014/main" id="{1C12D1FE-4508-47E1-BF92-059595A1C352}"/>
              </a:ext>
            </a:extLst>
          </p:cNvPr>
          <p:cNvSpPr/>
          <p:nvPr/>
        </p:nvSpPr>
        <p:spPr>
          <a:xfrm>
            <a:off x="7391882" y="5239968"/>
            <a:ext cx="1147623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Underrättelse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4" name="Bild 20" descr="Bakåt med hel fyllning">
            <a:extLst>
              <a:ext uri="{FF2B5EF4-FFF2-40B4-BE49-F238E27FC236}">
                <a16:creationId xmlns:a16="http://schemas.microsoft.com/office/drawing/2014/main" id="{E008447C-01C4-4E40-8C34-6905869ADDF5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/>
        </p:blipFill>
        <p:spPr>
          <a:xfrm>
            <a:off x="8182241" y="4321452"/>
            <a:ext cx="775393" cy="775393"/>
          </a:xfrm>
          <a:prstGeom prst="rect">
            <a:avLst/>
          </a:prstGeom>
        </p:spPr>
      </p:pic>
      <p:sp>
        <p:nvSpPr>
          <p:cNvPr id="105" name="Rektangel: rundade hörn 55">
            <a:extLst>
              <a:ext uri="{FF2B5EF4-FFF2-40B4-BE49-F238E27FC236}">
                <a16:creationId xmlns:a16="http://schemas.microsoft.com/office/drawing/2014/main" id="{2FAB8822-030F-442A-AC0A-1A0D05E92851}"/>
              </a:ext>
            </a:extLst>
          </p:cNvPr>
          <p:cNvSpPr/>
          <p:nvPr/>
        </p:nvSpPr>
        <p:spPr>
          <a:xfrm>
            <a:off x="9094600" y="3903439"/>
            <a:ext cx="2546538" cy="1665120"/>
          </a:xfrm>
          <a:prstGeom prst="roundRect">
            <a:avLst>
              <a:gd name="adj" fmla="val 7175"/>
            </a:avLst>
          </a:prstGeom>
          <a:solidFill>
            <a:schemeClr val="accent6">
              <a:lumMod val="9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2129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Beslutande myndighet: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2129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Stoppad utbetalning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2129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Återkrav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2129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Polisanmälan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2129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Andra åtgärder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29581BF-4F8E-461D-88F8-B837216F6381}"/>
              </a:ext>
            </a:extLst>
          </p:cNvPr>
          <p:cNvGrpSpPr/>
          <p:nvPr/>
        </p:nvGrpSpPr>
        <p:grpSpPr>
          <a:xfrm>
            <a:off x="547368" y="2936887"/>
            <a:ext cx="1749761" cy="1134952"/>
            <a:chOff x="547368" y="2914752"/>
            <a:chExt cx="1749761" cy="1134952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5028D341-F197-4D87-A5AF-8CC26A5688D0}"/>
                </a:ext>
              </a:extLst>
            </p:cNvPr>
            <p:cNvGrpSpPr/>
            <p:nvPr/>
          </p:nvGrpSpPr>
          <p:grpSpPr>
            <a:xfrm>
              <a:off x="547368" y="2914752"/>
              <a:ext cx="1749761" cy="1134952"/>
              <a:chOff x="547368" y="5459597"/>
              <a:chExt cx="1749761" cy="1134952"/>
            </a:xfrm>
            <a:solidFill>
              <a:schemeClr val="accent6"/>
            </a:solidFill>
          </p:grpSpPr>
          <p:sp>
            <p:nvSpPr>
              <p:cNvPr id="93" name="Pil: nedåt 4">
                <a:extLst>
                  <a:ext uri="{FF2B5EF4-FFF2-40B4-BE49-F238E27FC236}">
                    <a16:creationId xmlns:a16="http://schemas.microsoft.com/office/drawing/2014/main" id="{2B6466C8-E4FA-4398-AE42-27D9D6D22959}"/>
                  </a:ext>
                </a:extLst>
              </p:cNvPr>
              <p:cNvSpPr/>
              <p:nvPr/>
            </p:nvSpPr>
            <p:spPr>
              <a:xfrm rot="16200000">
                <a:off x="1855626" y="5649182"/>
                <a:ext cx="292757" cy="590248"/>
              </a:xfrm>
              <a:prstGeom prst="downArrow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8" name="Rektangel 2">
                <a:extLst>
                  <a:ext uri="{FF2B5EF4-FFF2-40B4-BE49-F238E27FC236}">
                    <a16:creationId xmlns:a16="http://schemas.microsoft.com/office/drawing/2014/main" id="{49D05C29-D74B-48F7-BBB5-0247E0430415}"/>
                  </a:ext>
                </a:extLst>
              </p:cNvPr>
              <p:cNvSpPr/>
              <p:nvPr/>
            </p:nvSpPr>
            <p:spPr>
              <a:xfrm>
                <a:off x="547368" y="5459597"/>
                <a:ext cx="1292590" cy="1134952"/>
              </a:xfrm>
              <a:prstGeom prst="roundRect">
                <a:avLst>
                  <a:gd name="adj" fmla="val 8031"/>
                </a:avLst>
              </a:prstGeom>
              <a:grpFill/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lIns="36000" tIns="180000" rIns="36000" bIns="144000" rtlCol="0" anchor="b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294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Utbetalningsdata</a:t>
                </a:r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FFBCF7D7-7780-468E-B572-9876BA3C8B4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10326" y="3102367"/>
              <a:ext cx="576000" cy="468199"/>
              <a:chOff x="12527257" y="3220056"/>
              <a:chExt cx="513505" cy="468199"/>
            </a:xfrm>
            <a:solidFill>
              <a:schemeClr val="accent1"/>
            </a:solidFill>
          </p:grpSpPr>
          <p:sp>
            <p:nvSpPr>
              <p:cNvPr id="85" name="Freeform: Shape 5440">
                <a:extLst>
                  <a:ext uri="{FF2B5EF4-FFF2-40B4-BE49-F238E27FC236}">
                    <a16:creationId xmlns:a16="http://schemas.microsoft.com/office/drawing/2014/main" id="{D8191B83-D44A-47C0-80D3-00A064767F1C}"/>
                  </a:ext>
                </a:extLst>
              </p:cNvPr>
              <p:cNvSpPr/>
              <p:nvPr/>
            </p:nvSpPr>
            <p:spPr>
              <a:xfrm>
                <a:off x="12527257" y="3220056"/>
                <a:ext cx="286959" cy="468199"/>
              </a:xfrm>
              <a:custGeom>
                <a:avLst/>
                <a:gdLst>
                  <a:gd name="connsiteX0" fmla="*/ 65881 w 85152"/>
                  <a:gd name="connsiteY0" fmla="*/ 129521 h 138932"/>
                  <a:gd name="connsiteX1" fmla="*/ 61847 w 85152"/>
                  <a:gd name="connsiteY1" fmla="*/ 131314 h 138932"/>
                  <a:gd name="connsiteX2" fmla="*/ 42576 w 85152"/>
                  <a:gd name="connsiteY2" fmla="*/ 134451 h 138932"/>
                  <a:gd name="connsiteX3" fmla="*/ 4482 w 85152"/>
                  <a:gd name="connsiteY3" fmla="*/ 113387 h 138932"/>
                  <a:gd name="connsiteX4" fmla="*/ 4482 w 85152"/>
                  <a:gd name="connsiteY4" fmla="*/ 112491 h 138932"/>
                  <a:gd name="connsiteX5" fmla="*/ 4482 w 85152"/>
                  <a:gd name="connsiteY5" fmla="*/ 111594 h 138932"/>
                  <a:gd name="connsiteX6" fmla="*/ 4482 w 85152"/>
                  <a:gd name="connsiteY6" fmla="*/ 95012 h 138932"/>
                  <a:gd name="connsiteX7" fmla="*/ 42576 w 85152"/>
                  <a:gd name="connsiteY7" fmla="*/ 109354 h 138932"/>
                  <a:gd name="connsiteX8" fmla="*/ 53780 w 85152"/>
                  <a:gd name="connsiteY8" fmla="*/ 108457 h 138932"/>
                  <a:gd name="connsiteX9" fmla="*/ 55573 w 85152"/>
                  <a:gd name="connsiteY9" fmla="*/ 105768 h 138932"/>
                  <a:gd name="connsiteX10" fmla="*/ 52884 w 85152"/>
                  <a:gd name="connsiteY10" fmla="*/ 103975 h 138932"/>
                  <a:gd name="connsiteX11" fmla="*/ 42576 w 85152"/>
                  <a:gd name="connsiteY11" fmla="*/ 104872 h 138932"/>
                  <a:gd name="connsiteX12" fmla="*/ 4482 w 85152"/>
                  <a:gd name="connsiteY12" fmla="*/ 83808 h 138932"/>
                  <a:gd name="connsiteX13" fmla="*/ 4482 w 85152"/>
                  <a:gd name="connsiteY13" fmla="*/ 65881 h 138932"/>
                  <a:gd name="connsiteX14" fmla="*/ 42576 w 85152"/>
                  <a:gd name="connsiteY14" fmla="*/ 80223 h 138932"/>
                  <a:gd name="connsiteX15" fmla="*/ 56917 w 85152"/>
                  <a:gd name="connsiteY15" fmla="*/ 78878 h 138932"/>
                  <a:gd name="connsiteX16" fmla="*/ 58710 w 85152"/>
                  <a:gd name="connsiteY16" fmla="*/ 76189 h 138932"/>
                  <a:gd name="connsiteX17" fmla="*/ 56021 w 85152"/>
                  <a:gd name="connsiteY17" fmla="*/ 74396 h 138932"/>
                  <a:gd name="connsiteX18" fmla="*/ 42576 w 85152"/>
                  <a:gd name="connsiteY18" fmla="*/ 75741 h 138932"/>
                  <a:gd name="connsiteX19" fmla="*/ 4482 w 85152"/>
                  <a:gd name="connsiteY19" fmla="*/ 54677 h 138932"/>
                  <a:gd name="connsiteX20" fmla="*/ 4482 w 85152"/>
                  <a:gd name="connsiteY20" fmla="*/ 37198 h 138932"/>
                  <a:gd name="connsiteX21" fmla="*/ 42576 w 85152"/>
                  <a:gd name="connsiteY21" fmla="*/ 51091 h 138932"/>
                  <a:gd name="connsiteX22" fmla="*/ 80671 w 85152"/>
                  <a:gd name="connsiteY22" fmla="*/ 37198 h 138932"/>
                  <a:gd name="connsiteX23" fmla="*/ 80671 w 85152"/>
                  <a:gd name="connsiteY23" fmla="*/ 50195 h 138932"/>
                  <a:gd name="connsiteX24" fmla="*/ 82911 w 85152"/>
                  <a:gd name="connsiteY24" fmla="*/ 52436 h 138932"/>
                  <a:gd name="connsiteX25" fmla="*/ 85152 w 85152"/>
                  <a:gd name="connsiteY25" fmla="*/ 50195 h 138932"/>
                  <a:gd name="connsiteX26" fmla="*/ 85152 w 85152"/>
                  <a:gd name="connsiteY26" fmla="*/ 25994 h 138932"/>
                  <a:gd name="connsiteX27" fmla="*/ 85152 w 85152"/>
                  <a:gd name="connsiteY27" fmla="*/ 25994 h 138932"/>
                  <a:gd name="connsiteX28" fmla="*/ 85152 w 85152"/>
                  <a:gd name="connsiteY28" fmla="*/ 25546 h 138932"/>
                  <a:gd name="connsiteX29" fmla="*/ 42576 w 85152"/>
                  <a:gd name="connsiteY29" fmla="*/ 0 h 138932"/>
                  <a:gd name="connsiteX30" fmla="*/ 0 w 85152"/>
                  <a:gd name="connsiteY30" fmla="*/ 25546 h 138932"/>
                  <a:gd name="connsiteX31" fmla="*/ 0 w 85152"/>
                  <a:gd name="connsiteY31" fmla="*/ 25546 h 138932"/>
                  <a:gd name="connsiteX32" fmla="*/ 0 w 85152"/>
                  <a:gd name="connsiteY32" fmla="*/ 25546 h 138932"/>
                  <a:gd name="connsiteX33" fmla="*/ 0 w 85152"/>
                  <a:gd name="connsiteY33" fmla="*/ 54677 h 138932"/>
                  <a:gd name="connsiteX34" fmla="*/ 0 w 85152"/>
                  <a:gd name="connsiteY34" fmla="*/ 54677 h 138932"/>
                  <a:gd name="connsiteX35" fmla="*/ 0 w 85152"/>
                  <a:gd name="connsiteY35" fmla="*/ 54677 h 138932"/>
                  <a:gd name="connsiteX36" fmla="*/ 0 w 85152"/>
                  <a:gd name="connsiteY36" fmla="*/ 83808 h 138932"/>
                  <a:gd name="connsiteX37" fmla="*/ 0 w 85152"/>
                  <a:gd name="connsiteY37" fmla="*/ 83808 h 138932"/>
                  <a:gd name="connsiteX38" fmla="*/ 0 w 85152"/>
                  <a:gd name="connsiteY38" fmla="*/ 83808 h 138932"/>
                  <a:gd name="connsiteX39" fmla="*/ 0 w 85152"/>
                  <a:gd name="connsiteY39" fmla="*/ 111594 h 138932"/>
                  <a:gd name="connsiteX40" fmla="*/ 0 w 85152"/>
                  <a:gd name="connsiteY40" fmla="*/ 112491 h 138932"/>
                  <a:gd name="connsiteX41" fmla="*/ 0 w 85152"/>
                  <a:gd name="connsiteY41" fmla="*/ 113387 h 138932"/>
                  <a:gd name="connsiteX42" fmla="*/ 42576 w 85152"/>
                  <a:gd name="connsiteY42" fmla="*/ 138933 h 138932"/>
                  <a:gd name="connsiteX43" fmla="*/ 63192 w 85152"/>
                  <a:gd name="connsiteY43" fmla="*/ 135796 h 138932"/>
                  <a:gd name="connsiteX44" fmla="*/ 67674 w 85152"/>
                  <a:gd name="connsiteY44" fmla="*/ 134003 h 138932"/>
                  <a:gd name="connsiteX45" fmla="*/ 68570 w 85152"/>
                  <a:gd name="connsiteY45" fmla="*/ 130866 h 138932"/>
                  <a:gd name="connsiteX46" fmla="*/ 65881 w 85152"/>
                  <a:gd name="connsiteY46" fmla="*/ 129521 h 138932"/>
                  <a:gd name="connsiteX47" fmla="*/ 42576 w 85152"/>
                  <a:gd name="connsiteY47" fmla="*/ 4482 h 138932"/>
                  <a:gd name="connsiteX48" fmla="*/ 80671 w 85152"/>
                  <a:gd name="connsiteY48" fmla="*/ 25546 h 138932"/>
                  <a:gd name="connsiteX49" fmla="*/ 42576 w 85152"/>
                  <a:gd name="connsiteY49" fmla="*/ 46610 h 138932"/>
                  <a:gd name="connsiteX50" fmla="*/ 4482 w 85152"/>
                  <a:gd name="connsiteY50" fmla="*/ 25546 h 138932"/>
                  <a:gd name="connsiteX51" fmla="*/ 42576 w 85152"/>
                  <a:gd name="connsiteY51" fmla="*/ 4482 h 138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85152" h="138932">
                    <a:moveTo>
                      <a:pt x="65881" y="129521"/>
                    </a:moveTo>
                    <a:cubicBezTo>
                      <a:pt x="64536" y="130418"/>
                      <a:pt x="61847" y="131314"/>
                      <a:pt x="61847" y="131314"/>
                    </a:cubicBezTo>
                    <a:cubicBezTo>
                      <a:pt x="56021" y="133107"/>
                      <a:pt x="49299" y="134451"/>
                      <a:pt x="42576" y="134451"/>
                    </a:cubicBezTo>
                    <a:cubicBezTo>
                      <a:pt x="21960" y="134451"/>
                      <a:pt x="4482" y="124591"/>
                      <a:pt x="4482" y="113387"/>
                    </a:cubicBezTo>
                    <a:cubicBezTo>
                      <a:pt x="4482" y="112939"/>
                      <a:pt x="4482" y="112939"/>
                      <a:pt x="4482" y="112491"/>
                    </a:cubicBezTo>
                    <a:cubicBezTo>
                      <a:pt x="4482" y="112043"/>
                      <a:pt x="4482" y="112043"/>
                      <a:pt x="4482" y="111594"/>
                    </a:cubicBezTo>
                    <a:lnTo>
                      <a:pt x="4482" y="95012"/>
                    </a:lnTo>
                    <a:cubicBezTo>
                      <a:pt x="11652" y="103527"/>
                      <a:pt x="25994" y="109354"/>
                      <a:pt x="42576" y="109354"/>
                    </a:cubicBezTo>
                    <a:cubicBezTo>
                      <a:pt x="47058" y="109354"/>
                      <a:pt x="50195" y="108905"/>
                      <a:pt x="53780" y="108457"/>
                    </a:cubicBezTo>
                    <a:cubicBezTo>
                      <a:pt x="55125" y="108457"/>
                      <a:pt x="56021" y="107113"/>
                      <a:pt x="55573" y="105768"/>
                    </a:cubicBezTo>
                    <a:cubicBezTo>
                      <a:pt x="55125" y="104424"/>
                      <a:pt x="54228" y="103527"/>
                      <a:pt x="52884" y="103975"/>
                    </a:cubicBezTo>
                    <a:cubicBezTo>
                      <a:pt x="49747" y="104424"/>
                      <a:pt x="46610" y="104872"/>
                      <a:pt x="42576" y="104872"/>
                    </a:cubicBezTo>
                    <a:cubicBezTo>
                      <a:pt x="21960" y="104872"/>
                      <a:pt x="4482" y="95012"/>
                      <a:pt x="4482" y="83808"/>
                    </a:cubicBezTo>
                    <a:lnTo>
                      <a:pt x="4482" y="65881"/>
                    </a:lnTo>
                    <a:cubicBezTo>
                      <a:pt x="11652" y="74396"/>
                      <a:pt x="25994" y="80223"/>
                      <a:pt x="42576" y="80223"/>
                    </a:cubicBezTo>
                    <a:cubicBezTo>
                      <a:pt x="46161" y="80223"/>
                      <a:pt x="51988" y="79774"/>
                      <a:pt x="56917" y="78878"/>
                    </a:cubicBezTo>
                    <a:cubicBezTo>
                      <a:pt x="58262" y="78430"/>
                      <a:pt x="58710" y="77533"/>
                      <a:pt x="58710" y="76189"/>
                    </a:cubicBezTo>
                    <a:cubicBezTo>
                      <a:pt x="58262" y="74844"/>
                      <a:pt x="57366" y="74396"/>
                      <a:pt x="56021" y="74396"/>
                    </a:cubicBezTo>
                    <a:cubicBezTo>
                      <a:pt x="51540" y="75741"/>
                      <a:pt x="46161" y="75741"/>
                      <a:pt x="42576" y="75741"/>
                    </a:cubicBezTo>
                    <a:cubicBezTo>
                      <a:pt x="21960" y="75741"/>
                      <a:pt x="4482" y="65881"/>
                      <a:pt x="4482" y="54677"/>
                    </a:cubicBezTo>
                    <a:lnTo>
                      <a:pt x="4482" y="37198"/>
                    </a:lnTo>
                    <a:cubicBezTo>
                      <a:pt x="11204" y="45713"/>
                      <a:pt x="25545" y="51091"/>
                      <a:pt x="42576" y="51091"/>
                    </a:cubicBezTo>
                    <a:cubicBezTo>
                      <a:pt x="59607" y="51091"/>
                      <a:pt x="73948" y="45265"/>
                      <a:pt x="80671" y="37198"/>
                    </a:cubicBezTo>
                    <a:lnTo>
                      <a:pt x="80671" y="50195"/>
                    </a:lnTo>
                    <a:cubicBezTo>
                      <a:pt x="80671" y="51540"/>
                      <a:pt x="81567" y="52436"/>
                      <a:pt x="82911" y="52436"/>
                    </a:cubicBezTo>
                    <a:cubicBezTo>
                      <a:pt x="84256" y="52436"/>
                      <a:pt x="85152" y="51540"/>
                      <a:pt x="85152" y="50195"/>
                    </a:cubicBezTo>
                    <a:lnTo>
                      <a:pt x="85152" y="25994"/>
                    </a:lnTo>
                    <a:cubicBezTo>
                      <a:pt x="85152" y="25994"/>
                      <a:pt x="85152" y="25994"/>
                      <a:pt x="85152" y="25994"/>
                    </a:cubicBezTo>
                    <a:cubicBezTo>
                      <a:pt x="85152" y="25994"/>
                      <a:pt x="85152" y="25546"/>
                      <a:pt x="85152" y="25546"/>
                    </a:cubicBezTo>
                    <a:cubicBezTo>
                      <a:pt x="85152" y="11204"/>
                      <a:pt x="66329" y="0"/>
                      <a:pt x="42576" y="0"/>
                    </a:cubicBezTo>
                    <a:cubicBezTo>
                      <a:pt x="18823" y="0"/>
                      <a:pt x="0" y="11204"/>
                      <a:pt x="0" y="25546"/>
                    </a:cubicBezTo>
                    <a:cubicBezTo>
                      <a:pt x="0" y="25546"/>
                      <a:pt x="0" y="25546"/>
                      <a:pt x="0" y="25546"/>
                    </a:cubicBezTo>
                    <a:cubicBezTo>
                      <a:pt x="0" y="25546"/>
                      <a:pt x="0" y="25546"/>
                      <a:pt x="0" y="25546"/>
                    </a:cubicBezTo>
                    <a:lnTo>
                      <a:pt x="0" y="54677"/>
                    </a:lnTo>
                    <a:cubicBezTo>
                      <a:pt x="0" y="54677"/>
                      <a:pt x="0" y="54677"/>
                      <a:pt x="0" y="54677"/>
                    </a:cubicBezTo>
                    <a:cubicBezTo>
                      <a:pt x="0" y="54677"/>
                      <a:pt x="0" y="54677"/>
                      <a:pt x="0" y="54677"/>
                    </a:cubicBezTo>
                    <a:lnTo>
                      <a:pt x="0" y="83808"/>
                    </a:lnTo>
                    <a:cubicBezTo>
                      <a:pt x="0" y="83808"/>
                      <a:pt x="0" y="83808"/>
                      <a:pt x="0" y="83808"/>
                    </a:cubicBezTo>
                    <a:lnTo>
                      <a:pt x="0" y="83808"/>
                    </a:lnTo>
                    <a:lnTo>
                      <a:pt x="0" y="111594"/>
                    </a:lnTo>
                    <a:cubicBezTo>
                      <a:pt x="0" y="112043"/>
                      <a:pt x="0" y="112043"/>
                      <a:pt x="0" y="112491"/>
                    </a:cubicBezTo>
                    <a:cubicBezTo>
                      <a:pt x="0" y="112939"/>
                      <a:pt x="0" y="112939"/>
                      <a:pt x="0" y="113387"/>
                    </a:cubicBezTo>
                    <a:cubicBezTo>
                      <a:pt x="0" y="127729"/>
                      <a:pt x="18823" y="138933"/>
                      <a:pt x="42576" y="138933"/>
                    </a:cubicBezTo>
                    <a:cubicBezTo>
                      <a:pt x="49747" y="138933"/>
                      <a:pt x="56917" y="138036"/>
                      <a:pt x="63192" y="135796"/>
                    </a:cubicBezTo>
                    <a:cubicBezTo>
                      <a:pt x="63192" y="135796"/>
                      <a:pt x="65881" y="134899"/>
                      <a:pt x="67674" y="134003"/>
                    </a:cubicBezTo>
                    <a:cubicBezTo>
                      <a:pt x="68570" y="133555"/>
                      <a:pt x="69466" y="132210"/>
                      <a:pt x="68570" y="130866"/>
                    </a:cubicBezTo>
                    <a:cubicBezTo>
                      <a:pt x="68570" y="129521"/>
                      <a:pt x="67226" y="129073"/>
                      <a:pt x="65881" y="129521"/>
                    </a:cubicBezTo>
                    <a:close/>
                    <a:moveTo>
                      <a:pt x="42576" y="4482"/>
                    </a:moveTo>
                    <a:cubicBezTo>
                      <a:pt x="63192" y="4482"/>
                      <a:pt x="80671" y="14341"/>
                      <a:pt x="80671" y="25546"/>
                    </a:cubicBezTo>
                    <a:cubicBezTo>
                      <a:pt x="80671" y="37198"/>
                      <a:pt x="63192" y="46610"/>
                      <a:pt x="42576" y="46610"/>
                    </a:cubicBezTo>
                    <a:cubicBezTo>
                      <a:pt x="21960" y="46610"/>
                      <a:pt x="4482" y="36750"/>
                      <a:pt x="4482" y="25546"/>
                    </a:cubicBezTo>
                    <a:cubicBezTo>
                      <a:pt x="4482" y="13893"/>
                      <a:pt x="21960" y="4482"/>
                      <a:pt x="42576" y="4482"/>
                    </a:cubicBezTo>
                    <a:close/>
                  </a:path>
                </a:pathLst>
              </a:custGeom>
              <a:grpFill/>
              <a:ln w="127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pt-P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129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8" name="Freeform: Shape 5441">
                <a:extLst>
                  <a:ext uri="{FF2B5EF4-FFF2-40B4-BE49-F238E27FC236}">
                    <a16:creationId xmlns:a16="http://schemas.microsoft.com/office/drawing/2014/main" id="{21A9B31C-28FD-40F7-AD2E-578BC630C47B}"/>
                  </a:ext>
                </a:extLst>
              </p:cNvPr>
              <p:cNvSpPr/>
              <p:nvPr/>
            </p:nvSpPr>
            <p:spPr>
              <a:xfrm>
                <a:off x="12753803" y="3401296"/>
                <a:ext cx="286959" cy="286959"/>
              </a:xfrm>
              <a:custGeom>
                <a:avLst/>
                <a:gdLst>
                  <a:gd name="connsiteX0" fmla="*/ 42576 w 85152"/>
                  <a:gd name="connsiteY0" fmla="*/ 0 h 85152"/>
                  <a:gd name="connsiteX1" fmla="*/ 0 w 85152"/>
                  <a:gd name="connsiteY1" fmla="*/ 42576 h 85152"/>
                  <a:gd name="connsiteX2" fmla="*/ 13893 w 85152"/>
                  <a:gd name="connsiteY2" fmla="*/ 74396 h 85152"/>
                  <a:gd name="connsiteX3" fmla="*/ 42576 w 85152"/>
                  <a:gd name="connsiteY3" fmla="*/ 85152 h 85152"/>
                  <a:gd name="connsiteX4" fmla="*/ 85152 w 85152"/>
                  <a:gd name="connsiteY4" fmla="*/ 42576 h 85152"/>
                  <a:gd name="connsiteX5" fmla="*/ 42576 w 85152"/>
                  <a:gd name="connsiteY5" fmla="*/ 0 h 85152"/>
                  <a:gd name="connsiteX6" fmla="*/ 42576 w 85152"/>
                  <a:gd name="connsiteY6" fmla="*/ 80671 h 85152"/>
                  <a:gd name="connsiteX7" fmla="*/ 17030 w 85152"/>
                  <a:gd name="connsiteY7" fmla="*/ 70811 h 85152"/>
                  <a:gd name="connsiteX8" fmla="*/ 4482 w 85152"/>
                  <a:gd name="connsiteY8" fmla="*/ 42576 h 85152"/>
                  <a:gd name="connsiteX9" fmla="*/ 42576 w 85152"/>
                  <a:gd name="connsiteY9" fmla="*/ 4482 h 85152"/>
                  <a:gd name="connsiteX10" fmla="*/ 80671 w 85152"/>
                  <a:gd name="connsiteY10" fmla="*/ 42576 h 85152"/>
                  <a:gd name="connsiteX11" fmla="*/ 42576 w 85152"/>
                  <a:gd name="connsiteY11" fmla="*/ 80671 h 85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5152" h="85152">
                    <a:moveTo>
                      <a:pt x="42576" y="0"/>
                    </a:moveTo>
                    <a:cubicBezTo>
                      <a:pt x="19271" y="0"/>
                      <a:pt x="0" y="19271"/>
                      <a:pt x="0" y="42576"/>
                    </a:cubicBezTo>
                    <a:cubicBezTo>
                      <a:pt x="0" y="54677"/>
                      <a:pt x="4930" y="66329"/>
                      <a:pt x="13893" y="74396"/>
                    </a:cubicBezTo>
                    <a:cubicBezTo>
                      <a:pt x="21512" y="81567"/>
                      <a:pt x="31820" y="85152"/>
                      <a:pt x="42576" y="85152"/>
                    </a:cubicBezTo>
                    <a:cubicBezTo>
                      <a:pt x="65881" y="85152"/>
                      <a:pt x="85152" y="65881"/>
                      <a:pt x="85152" y="42576"/>
                    </a:cubicBezTo>
                    <a:cubicBezTo>
                      <a:pt x="85152" y="19271"/>
                      <a:pt x="65881" y="0"/>
                      <a:pt x="42576" y="0"/>
                    </a:cubicBezTo>
                    <a:close/>
                    <a:moveTo>
                      <a:pt x="42576" y="80671"/>
                    </a:moveTo>
                    <a:cubicBezTo>
                      <a:pt x="33164" y="80671"/>
                      <a:pt x="24201" y="77085"/>
                      <a:pt x="17030" y="70811"/>
                    </a:cubicBezTo>
                    <a:cubicBezTo>
                      <a:pt x="8963" y="63640"/>
                      <a:pt x="4482" y="53332"/>
                      <a:pt x="4482" y="42576"/>
                    </a:cubicBezTo>
                    <a:cubicBezTo>
                      <a:pt x="4482" y="21512"/>
                      <a:pt x="21512" y="4482"/>
                      <a:pt x="42576" y="4482"/>
                    </a:cubicBezTo>
                    <a:cubicBezTo>
                      <a:pt x="63640" y="4482"/>
                      <a:pt x="80671" y="21512"/>
                      <a:pt x="80671" y="42576"/>
                    </a:cubicBezTo>
                    <a:cubicBezTo>
                      <a:pt x="80671" y="63640"/>
                      <a:pt x="63640" y="80671"/>
                      <a:pt x="42576" y="80671"/>
                    </a:cubicBezTo>
                    <a:close/>
                  </a:path>
                </a:pathLst>
              </a:custGeom>
              <a:grpFill/>
              <a:ln w="127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lIns="0" tIns="0" rIns="0" bIns="0" rtlCol="0" anchor="ctr"/>
              <a:lstStyle>
                <a:defPPr>
                  <a:defRPr lang="pt-P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294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Kr</a:t>
                </a:r>
              </a:p>
            </p:txBody>
          </p:sp>
        </p:grpSp>
      </p:grpSp>
      <p:pic>
        <p:nvPicPr>
          <p:cNvPr id="76" name="Bild 20" descr="Bakåt med hel fyllning">
            <a:extLst>
              <a:ext uri="{FF2B5EF4-FFF2-40B4-BE49-F238E27FC236}">
                <a16:creationId xmlns:a16="http://schemas.microsoft.com/office/drawing/2014/main" id="{48D5D43B-FED4-4A61-B17A-D3CDD4852BFB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/>
        </p:blipFill>
        <p:spPr>
          <a:xfrm rot="10800000">
            <a:off x="8182240" y="5759631"/>
            <a:ext cx="775393" cy="77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012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ktangel 21">
            <a:extLst>
              <a:ext uri="{FF2B5EF4-FFF2-40B4-BE49-F238E27FC236}">
                <a16:creationId xmlns:a16="http://schemas.microsoft.com/office/drawing/2014/main" id="{B5A2D141-E927-4D46-9B71-BB697F936C9A}"/>
              </a:ext>
            </a:extLst>
          </p:cNvPr>
          <p:cNvSpPr/>
          <p:nvPr/>
        </p:nvSpPr>
        <p:spPr>
          <a:xfrm rot="16200000">
            <a:off x="3406941" y="1559303"/>
            <a:ext cx="1983563" cy="7180486"/>
          </a:xfrm>
          <a:prstGeom prst="flowChartOffpageConnector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srgbClr val="2129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Rektangel 21">
            <a:extLst>
              <a:ext uri="{FF2B5EF4-FFF2-40B4-BE49-F238E27FC236}">
                <a16:creationId xmlns:a16="http://schemas.microsoft.com/office/drawing/2014/main" id="{1A5C1C2D-D298-4D64-B922-A2B45A02DCC0}"/>
              </a:ext>
            </a:extLst>
          </p:cNvPr>
          <p:cNvSpPr/>
          <p:nvPr/>
        </p:nvSpPr>
        <p:spPr>
          <a:xfrm rot="16200000">
            <a:off x="3406941" y="-611602"/>
            <a:ext cx="1983563" cy="7180486"/>
          </a:xfrm>
          <a:prstGeom prst="flowChartOffpageConnector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srgbClr val="2129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B7A3F50-2159-4D5D-AA5C-5EACA48D5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00" y="299843"/>
            <a:ext cx="10944804" cy="1029740"/>
          </a:xfrm>
        </p:spPr>
        <p:txBody>
          <a:bodyPr/>
          <a:lstStyle/>
          <a:p>
            <a:r>
              <a:rPr lang="sv-SE" dirty="0"/>
              <a:t>Både felaktiga utbetalningar och andra fel</a:t>
            </a:r>
          </a:p>
        </p:txBody>
      </p:sp>
      <p:sp>
        <p:nvSpPr>
          <p:cNvPr id="49" name="Rektangel 22">
            <a:extLst>
              <a:ext uri="{FF2B5EF4-FFF2-40B4-BE49-F238E27FC236}">
                <a16:creationId xmlns:a16="http://schemas.microsoft.com/office/drawing/2014/main" id="{FF2567B0-2167-4D17-A21B-7BDF546D42FC}"/>
              </a:ext>
            </a:extLst>
          </p:cNvPr>
          <p:cNvSpPr/>
          <p:nvPr/>
        </p:nvSpPr>
        <p:spPr>
          <a:xfrm>
            <a:off x="928327" y="4263409"/>
            <a:ext cx="5740074" cy="18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srgbClr val="2129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Andra misstänkta fel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000" dirty="0">
                <a:solidFill>
                  <a:srgbClr val="212940"/>
                </a:solidFill>
                <a:latin typeface="Arial"/>
              </a:rPr>
              <a:t>Exempelvis risk för:</a:t>
            </a: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rgbClr val="2129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2129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Felaktig registeruppgift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2000" dirty="0">
                <a:solidFill>
                  <a:srgbClr val="212940"/>
                </a:solidFill>
                <a:latin typeface="Arial"/>
              </a:rPr>
              <a:t>Felaktigt assistanstillstånd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2129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Felaktigt uppehållstillstånd</a:t>
            </a:r>
          </a:p>
        </p:txBody>
      </p:sp>
      <p:sp>
        <p:nvSpPr>
          <p:cNvPr id="50" name="Rektangel 22">
            <a:extLst>
              <a:ext uri="{FF2B5EF4-FFF2-40B4-BE49-F238E27FC236}">
                <a16:creationId xmlns:a16="http://schemas.microsoft.com/office/drawing/2014/main" id="{4B6AD699-A286-45C8-A050-4B13DFF65CC6}"/>
              </a:ext>
            </a:extLst>
          </p:cNvPr>
          <p:cNvSpPr/>
          <p:nvPr/>
        </p:nvSpPr>
        <p:spPr>
          <a:xfrm>
            <a:off x="928328" y="2045045"/>
            <a:ext cx="5740074" cy="17774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srgbClr val="2129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Risk för felaktig utbetalning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2129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Bedömning av felet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2000" dirty="0">
                <a:solidFill>
                  <a:srgbClr val="212940"/>
                </a:solidFill>
                <a:latin typeface="Arial"/>
              </a:rPr>
              <a:t>Motivering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2129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Information som kan vara relevant för att bedöma felaktigheten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13D0A9C-7DE2-4228-8B5D-8A4A453CF99A}"/>
              </a:ext>
            </a:extLst>
          </p:cNvPr>
          <p:cNvGrpSpPr/>
          <p:nvPr/>
        </p:nvGrpSpPr>
        <p:grpSpPr>
          <a:xfrm>
            <a:off x="9097421" y="4157764"/>
            <a:ext cx="1440000" cy="1731758"/>
            <a:chOff x="9733921" y="4073974"/>
            <a:chExt cx="1440000" cy="1731758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25DEF0F5-A742-4D3B-B314-EECDC428D5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3921" y="4073974"/>
              <a:ext cx="1440000" cy="374999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74C77DF3-7C8F-439B-B7D8-E9291E430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733921" y="4524276"/>
              <a:ext cx="1440000" cy="244800"/>
            </a:xfrm>
            <a:prstGeom prst="rect">
              <a:avLst/>
            </a:prstGeom>
          </p:spPr>
        </p:pic>
        <p:pic>
          <p:nvPicPr>
            <p:cNvPr id="54" name="Graphic 53">
              <a:extLst>
                <a:ext uri="{FF2B5EF4-FFF2-40B4-BE49-F238E27FC236}">
                  <a16:creationId xmlns:a16="http://schemas.microsoft.com/office/drawing/2014/main" id="{BC0EA513-0391-40DA-BECC-CF7E7DA91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733921" y="4887336"/>
              <a:ext cx="1440000" cy="417422"/>
            </a:xfrm>
            <a:prstGeom prst="rect">
              <a:avLst/>
            </a:prstGeom>
          </p:spPr>
        </p:pic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30FEEA5D-283C-42B6-9CE3-8BA480D0B6A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>
                          <a14:foregroundMark x1="75362" y1="43825" x2="75362" y2="43825"/>
                          <a14:foregroundMark x1="77640" y1="67319" x2="77640" y2="67319"/>
                          <a14:foregroundMark x1="82540" y1="71235" x2="82540" y2="71235"/>
                          <a14:foregroundMark x1="88682" y1="69729" x2="88682" y2="69729"/>
                          <a14:foregroundMark x1="73499" y1="69428" x2="73499" y2="69428"/>
                          <a14:foregroundMark x1="70669" y1="70482" x2="70669" y2="70482"/>
                          <a14:foregroundMark x1="62802" y1="74096" x2="62802" y2="74096"/>
                          <a14:foregroundMark x1="57626" y1="71235" x2="57626" y2="71235"/>
                          <a14:foregroundMark x1="54382" y1="70783" x2="54382" y2="70783"/>
                          <a14:foregroundMark x1="44651" y1="72741" x2="44651" y2="72741"/>
                          <a14:foregroundMark x1="42305" y1="71235" x2="42305" y2="71235"/>
                          <a14:foregroundMark x1="38233" y1="71687" x2="38233" y2="71687"/>
                          <a14:foregroundMark x1="35404" y1="71536" x2="35404" y2="71536"/>
                          <a14:foregroundMark x1="28295" y1="70934" x2="28295" y2="70934"/>
                          <a14:foregroundMark x1="26018" y1="70783" x2="26018" y2="70783"/>
                          <a14:foregroundMark x1="16770" y1="69428" x2="16770" y2="69428"/>
                          <a14:foregroundMark x1="20083" y1="70783" x2="20083" y2="70783"/>
                          <a14:foregroundMark x1="19876" y1="61596" x2="19876" y2="61596"/>
                          <a14:foregroundMark x1="41477" y1="61898" x2="41477" y2="61898"/>
                          <a14:foregroundMark x1="73016" y1="35090" x2="73016" y2="35090"/>
                          <a14:foregroundMark x1="73913" y1="36747" x2="73913" y2="36747"/>
                          <a14:foregroundMark x1="73016" y1="35542" x2="73016" y2="35542"/>
                          <a14:backgroundMark x1="74810" y1="37801" x2="74810" y2="37801"/>
                          <a14:backgroundMark x1="73464" y1="35090" x2="73775" y2="35693"/>
                          <a14:backgroundMark x1="73154" y1="34488" x2="73464" y2="35090"/>
                          <a14:backgroundMark x1="74658" y1="36747" x2="74948" y2="37651"/>
                          <a14:backgroundMark x1="74465" y1="36145" x2="74658" y2="36747"/>
                          <a14:backgroundMark x1="74534" y1="37651" x2="75224" y2="38404"/>
                          <a14:backgroundMark x1="24845" y1="79217" x2="24845" y2="79217"/>
                          <a14:backgroundMark x1="77985" y1="67018" x2="77985" y2="67018"/>
                          <a14:backgroundMark x1="77985" y1="67319" x2="77985" y2="67319"/>
                          <a14:backgroundMark x1="77847" y1="67319" x2="77847" y2="67319"/>
                          <a14:backgroundMark x1="77778" y1="67319" x2="77778" y2="67319"/>
                          <a14:backgroundMark x1="73154" y1="34940" x2="73154" y2="34940"/>
                          <a14:backgroundMark x1="73085" y1="34940" x2="73085" y2="34940"/>
                          <a14:backgroundMark x1="73016" y1="34940" x2="73016" y2="349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578" b="13482"/>
            <a:stretch/>
          </p:blipFill>
          <p:spPr bwMode="auto">
            <a:xfrm>
              <a:off x="9733921" y="5324475"/>
              <a:ext cx="1440000" cy="481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3B02D28-681E-4C4F-B9F6-C5094FE6A576}"/>
              </a:ext>
            </a:extLst>
          </p:cNvPr>
          <p:cNvCxnSpPr>
            <a:cxnSpLocks/>
          </p:cNvCxnSpPr>
          <p:nvPr/>
        </p:nvCxnSpPr>
        <p:spPr>
          <a:xfrm>
            <a:off x="8814689" y="4123643"/>
            <a:ext cx="0" cy="180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300EA34-8493-426C-AFFF-3C684D18201A}"/>
              </a:ext>
            </a:extLst>
          </p:cNvPr>
          <p:cNvGrpSpPr/>
          <p:nvPr/>
        </p:nvGrpSpPr>
        <p:grpSpPr>
          <a:xfrm>
            <a:off x="8977105" y="1988156"/>
            <a:ext cx="1660476" cy="1653924"/>
            <a:chOff x="9656708" y="2078224"/>
            <a:chExt cx="1660476" cy="1653924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517279A6-2C39-492D-B3EB-DB991A0E3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56709" y="3044137"/>
              <a:ext cx="1660475" cy="202947"/>
            </a:xfrm>
            <a:prstGeom prst="rect">
              <a:avLst/>
            </a:prstGeom>
          </p:spPr>
        </p:pic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FF8B95E3-36C1-432D-866F-9A4C492ED57C}"/>
                </a:ext>
              </a:extLst>
            </p:cNvPr>
            <p:cNvGrpSpPr/>
            <p:nvPr/>
          </p:nvGrpSpPr>
          <p:grpSpPr>
            <a:xfrm>
              <a:off x="9656709" y="2078224"/>
              <a:ext cx="1660447" cy="532269"/>
              <a:chOff x="9656709" y="2163312"/>
              <a:chExt cx="1660447" cy="532269"/>
            </a:xfrm>
          </p:grpSpPr>
          <p:pic>
            <p:nvPicPr>
              <p:cNvPr id="42" name="Picture 6">
                <a:extLst>
                  <a:ext uri="{FF2B5EF4-FFF2-40B4-BE49-F238E27FC236}">
                    <a16:creationId xmlns:a16="http://schemas.microsoft.com/office/drawing/2014/main" id="{64464D4F-0758-4F2C-8FEA-34DDE8A154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87289" y="2163312"/>
                <a:ext cx="529867" cy="5298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12">
                <a:extLst>
                  <a:ext uri="{FF2B5EF4-FFF2-40B4-BE49-F238E27FC236}">
                    <a16:creationId xmlns:a16="http://schemas.microsoft.com/office/drawing/2014/main" id="{F33BF592-89D0-4A3F-8E53-C38FBB2A82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10000" b="90000" l="7833" r="90000">
                            <a14:foregroundMark x1="18000" y1="30794" x2="18000" y2="30794"/>
                            <a14:foregroundMark x1="32833" y1="39683" x2="32833" y2="39683"/>
                            <a14:foregroundMark x1="38917" y1="37619" x2="38917" y2="37619"/>
                            <a14:foregroundMark x1="63250" y1="62540" x2="63250" y2="62540"/>
                            <a14:foregroundMark x1="66917" y1="60000" x2="66917" y2="60000"/>
                            <a14:foregroundMark x1="66250" y1="61746" x2="66250" y2="61746"/>
                            <a14:foregroundMark x1="75750" y1="56190" x2="75917" y2="56349"/>
                            <a14:foregroundMark x1="80417" y1="56190" x2="80417" y2="56190"/>
                            <a14:foregroundMark x1="87917" y1="57619" x2="87917" y2="57619"/>
                            <a14:foregroundMark x1="51583" y1="63016" x2="51583" y2="63016"/>
                            <a14:foregroundMark x1="42250" y1="60317" x2="42250" y2="60317"/>
                            <a14:foregroundMark x1="46667" y1="58254" x2="46667" y2="58254"/>
                            <a14:foregroundMark x1="46667" y1="40000" x2="46667" y2="40000"/>
                            <a14:foregroundMark x1="60667" y1="35238" x2="60667" y2="35238"/>
                            <a14:foregroundMark x1="67083" y1="33016" x2="67083" y2="33016"/>
                            <a14:foregroundMark x1="31583" y1="59365" x2="31583" y2="59365"/>
                            <a14:foregroundMark x1="25167" y1="60794" x2="25167" y2="60794"/>
                            <a14:foregroundMark x1="19333" y1="57937" x2="19333" y2="57937"/>
                            <a14:foregroundMark x1="23333" y1="30794" x2="23333" y2="30794"/>
                            <a14:foregroundMark x1="54167" y1="31111" x2="54167" y2="31111"/>
                            <a14:foregroundMark x1="30750" y1="35238" x2="30750" y2="35238"/>
                            <a14:foregroundMark x1="30583" y1="35238" x2="30583" y2="35238"/>
                            <a14:foregroundMark x1="30667" y1="35397" x2="30667" y2="35397"/>
                            <a14:foregroundMark x1="30750" y1="34603" x2="30917" y2="35238"/>
                            <a14:foregroundMark x1="30833" y1="34921" x2="30833" y2="34921"/>
                            <a14:foregroundMark x1="8000" y1="31429" x2="8000" y2="32222"/>
                            <a14:foregroundMark x1="8167" y1="31111" x2="8167" y2="31746"/>
                            <a14:backgroundMark x1="52417" y1="37619" x2="52417" y2="37619"/>
                            <a14:backgroundMark x1="18083" y1="34762" x2="18083" y2="34762"/>
                            <a14:backgroundMark x1="30583" y1="35397" x2="30583" y2="3539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56709" y="2164948"/>
                <a:ext cx="1010732" cy="5306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5" name="Picture 22" descr="Sveriges a-kassor - arbetslöshetskassornas service och ...">
              <a:extLst>
                <a:ext uri="{FF2B5EF4-FFF2-40B4-BE49-F238E27FC236}">
                  <a16:creationId xmlns:a16="http://schemas.microsoft.com/office/drawing/2014/main" id="{D9DD96C2-B2F2-462C-A9EE-8B84CCDA64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5172" b="96983" l="435" r="97717">
                          <a14:foregroundMark x1="35217" y1="27155" x2="35000" y2="25862"/>
                          <a14:foregroundMark x1="41522" y1="15948" x2="41522" y2="15948"/>
                          <a14:foregroundMark x1="52935" y1="17241" x2="52935" y2="17241"/>
                          <a14:foregroundMark x1="19457" y1="13362" x2="19457" y2="13362"/>
                          <a14:foregroundMark x1="19457" y1="66379" x2="19457" y2="66379"/>
                          <a14:foregroundMark x1="7717" y1="66379" x2="7717" y2="66379"/>
                          <a14:foregroundMark x1="3696" y1="59052" x2="3696" y2="59052"/>
                          <a14:foregroundMark x1="435" y1="96121" x2="435" y2="96983"/>
                          <a14:foregroundMark x1="31957" y1="59052" x2="31957" y2="59052"/>
                          <a14:foregroundMark x1="42174" y1="60776" x2="42174" y2="60776"/>
                          <a14:foregroundMark x1="54239" y1="59914" x2="54239" y2="59914"/>
                          <a14:foregroundMark x1="64348" y1="60345" x2="64348" y2="60345"/>
                          <a14:foregroundMark x1="64457" y1="27586" x2="64457" y2="27586"/>
                          <a14:foregroundMark x1="70978" y1="19397" x2="70978" y2="19397"/>
                          <a14:foregroundMark x1="82935" y1="20259" x2="82935" y2="20259"/>
                          <a14:foregroundMark x1="92826" y1="15086" x2="92826" y2="15086"/>
                          <a14:foregroundMark x1="93152" y1="6034" x2="93152" y2="6034"/>
                          <a14:foregroundMark x1="97717" y1="5172" x2="97717" y2="5172"/>
                          <a14:foregroundMark x1="75109" y1="68534" x2="75109" y2="685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85033" y="3428977"/>
              <a:ext cx="1202232" cy="303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26">
              <a:extLst>
                <a:ext uri="{FF2B5EF4-FFF2-40B4-BE49-F238E27FC236}">
                  <a16:creationId xmlns:a16="http://schemas.microsoft.com/office/drawing/2014/main" id="{0AF75E7A-1FD7-44CE-BD99-B0045D1EEC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9735" b="89381" l="2714" r="96201">
                          <a14:foregroundMark x1="11126" y1="25664" x2="8141" y2="36283"/>
                          <a14:foregroundMark x1="8141" y1="36283" x2="4478" y2="29204"/>
                          <a14:foregroundMark x1="4478" y1="29204" x2="7734" y2="39823"/>
                          <a14:foregroundMark x1="7734" y1="39823" x2="10312" y2="64602"/>
                          <a14:foregroundMark x1="10312" y1="64602" x2="10176" y2="62832"/>
                          <a14:foregroundMark x1="7191" y1="18584" x2="3935" y2="61947"/>
                          <a14:foregroundMark x1="3935" y1="61947" x2="2849" y2="15044"/>
                          <a14:foregroundMark x1="2849" y1="15044" x2="3935" y2="13274"/>
                          <a14:foregroundMark x1="19132" y1="50442" x2="19132" y2="50442"/>
                          <a14:foregroundMark x1="24830" y1="48673" x2="25645" y2="50442"/>
                          <a14:foregroundMark x1="20760" y1="38938" x2="21167" y2="39823"/>
                          <a14:foregroundMark x1="29172" y1="54867" x2="28765" y2="61062"/>
                          <a14:foregroundMark x1="26459" y1="52212" x2="27137" y2="61062"/>
                          <a14:foregroundMark x1="33379" y1="49558" x2="34328" y2="48673"/>
                          <a14:foregroundMark x1="37856" y1="53097" x2="38263" y2="52212"/>
                          <a14:foregroundMark x1="42741" y1="47788" x2="42741" y2="57522"/>
                          <a14:foregroundMark x1="48033" y1="57522" x2="47897" y2="70796"/>
                          <a14:foregroundMark x1="51560" y1="53982" x2="51560" y2="70796"/>
                          <a14:foregroundMark x1="51832" y1="38053" x2="51832" y2="38053"/>
                          <a14:foregroundMark x1="53867" y1="53982" x2="53731" y2="64602"/>
                          <a14:foregroundMark x1="56174" y1="49558" x2="57259" y2="54867"/>
                          <a14:foregroundMark x1="60923" y1="50442" x2="59701" y2="50442"/>
                          <a14:foregroundMark x1="62551" y1="53982" x2="62280" y2="62832"/>
                          <a14:foregroundMark x1="66350" y1="50442" x2="64586" y2="50442"/>
                          <a14:foregroundMark x1="69064" y1="46903" x2="68657" y2="56637"/>
                          <a14:foregroundMark x1="71235" y1="57522" x2="69064" y2="62832"/>
                          <a14:foregroundMark x1="76526" y1="46903" x2="77612" y2="54867"/>
                          <a14:foregroundMark x1="80326" y1="49558" x2="80326" y2="49558"/>
                          <a14:foregroundMark x1="84125" y1="52212" x2="84125" y2="52212"/>
                          <a14:foregroundMark x1="90231" y1="50442" x2="90231" y2="50442"/>
                          <a14:foregroundMark x1="94301" y1="53097" x2="94301" y2="53097"/>
                          <a14:foregroundMark x1="96201" y1="50442" x2="96201" y2="50442"/>
                          <a14:foregroundMark x1="40706" y1="63717" x2="40706" y2="63717"/>
                          <a14:foregroundMark x1="40299" y1="38053" x2="40299" y2="38053"/>
                          <a14:foregroundMark x1="38128" y1="38053" x2="38128" y2="38053"/>
                          <a14:foregroundMark x1="33379" y1="61062" x2="33379" y2="61062"/>
                          <a14:foregroundMark x1="79783" y1="57522" x2="79783" y2="57522"/>
                          <a14:foregroundMark x1="92130" y1="53982" x2="92130" y2="53982"/>
                          <a14:foregroundMark x1="82361" y1="69027" x2="82361" y2="69027"/>
                          <a14:foregroundMark x1="24559" y1="38938" x2="24559" y2="38938"/>
                          <a14:foregroundMark x1="26459" y1="38053" x2="26459" y2="38053"/>
                          <a14:foregroundMark x1="75848" y1="46903" x2="76255" y2="46903"/>
                          <a14:foregroundMark x1="75984" y1="46903" x2="76526" y2="46903"/>
                          <a14:backgroundMark x1="27273" y1="38938" x2="27273" y2="39823"/>
                          <a14:backgroundMark x1="27273" y1="38938" x2="27273" y2="39823"/>
                          <a14:backgroundMark x1="27273" y1="38053" x2="27273" y2="389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6708" y="2668947"/>
              <a:ext cx="1660475" cy="254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4C851D4-1285-40BE-BD72-E25659F2310B}"/>
              </a:ext>
            </a:extLst>
          </p:cNvPr>
          <p:cNvCxnSpPr>
            <a:cxnSpLocks/>
          </p:cNvCxnSpPr>
          <p:nvPr/>
        </p:nvCxnSpPr>
        <p:spPr>
          <a:xfrm>
            <a:off x="8814054" y="1915118"/>
            <a:ext cx="0" cy="180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294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141E6BA-B17C-4E57-B878-80F871A84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Kontroller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95BA97AA-DB24-472A-AB7C-1D842BEB38D3}"/>
              </a:ext>
            </a:extLst>
          </p:cNvPr>
          <p:cNvSpPr/>
          <p:nvPr/>
        </p:nvSpPr>
        <p:spPr>
          <a:xfrm>
            <a:off x="622800" y="1452895"/>
            <a:ext cx="7055655" cy="10966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Jobbar och får felaktig förmån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9E10474-DA80-47AC-BE4D-30A651242ADC}"/>
              </a:ext>
            </a:extLst>
          </p:cNvPr>
          <p:cNvSpPr/>
          <p:nvPr/>
        </p:nvSpPr>
        <p:spPr>
          <a:xfrm>
            <a:off x="622799" y="2707585"/>
            <a:ext cx="7055655" cy="10966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Bor utomlands och får felaktig förmån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5D93E3B4-47C9-4243-8517-49F2444ED607}"/>
              </a:ext>
            </a:extLst>
          </p:cNvPr>
          <p:cNvSpPr/>
          <p:nvPr/>
        </p:nvSpPr>
        <p:spPr>
          <a:xfrm>
            <a:off x="622798" y="4000378"/>
            <a:ext cx="7055655" cy="10966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Får förmån och saknar legal vistelse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18EB6DDB-1D1C-45CB-92A2-A5BF7FF3CC7F}"/>
              </a:ext>
            </a:extLst>
          </p:cNvPr>
          <p:cNvSpPr/>
          <p:nvPr/>
        </p:nvSpPr>
        <p:spPr>
          <a:xfrm>
            <a:off x="622797" y="5267089"/>
            <a:ext cx="7055655" cy="10966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Företag som brottsverktyg</a:t>
            </a:r>
          </a:p>
        </p:txBody>
      </p:sp>
    </p:spTree>
    <p:extLst>
      <p:ext uri="{BB962C8B-B14F-4D97-AF65-F5344CB8AC3E}">
        <p14:creationId xmlns:p14="http://schemas.microsoft.com/office/powerpoint/2010/main" val="555275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DAE66D3-7006-4906-BF25-CEDA256CF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Betalningsförmedling</a:t>
            </a:r>
          </a:p>
        </p:txBody>
      </p:sp>
      <p:grpSp>
        <p:nvGrpSpPr>
          <p:cNvPr id="13" name="Grupp 12">
            <a:extLst>
              <a:ext uri="{FF2B5EF4-FFF2-40B4-BE49-F238E27FC236}">
                <a16:creationId xmlns:a16="http://schemas.microsoft.com/office/drawing/2014/main" id="{03A45A53-0A01-49DF-9693-77A95FA592C8}"/>
              </a:ext>
            </a:extLst>
          </p:cNvPr>
          <p:cNvGrpSpPr/>
          <p:nvPr/>
        </p:nvGrpSpPr>
        <p:grpSpPr>
          <a:xfrm>
            <a:off x="3929352" y="1774421"/>
            <a:ext cx="3611300" cy="3592306"/>
            <a:chOff x="4295112" y="2159103"/>
            <a:chExt cx="3611300" cy="3592306"/>
          </a:xfrm>
        </p:grpSpPr>
        <p:sp>
          <p:nvSpPr>
            <p:cNvPr id="14" name="Frihandsfigur: Form 13">
              <a:extLst>
                <a:ext uri="{FF2B5EF4-FFF2-40B4-BE49-F238E27FC236}">
                  <a16:creationId xmlns:a16="http://schemas.microsoft.com/office/drawing/2014/main" id="{36C6DB9B-286A-4BD8-978F-F47C2F44E4FF}"/>
                </a:ext>
              </a:extLst>
            </p:cNvPr>
            <p:cNvSpPr/>
            <p:nvPr/>
          </p:nvSpPr>
          <p:spPr>
            <a:xfrm>
              <a:off x="4437979" y="2159103"/>
              <a:ext cx="3468433" cy="3468433"/>
            </a:xfrm>
            <a:custGeom>
              <a:avLst/>
              <a:gdLst>
                <a:gd name="connsiteX0" fmla="*/ 1734216 w 3468433"/>
                <a:gd name="connsiteY0" fmla="*/ 0 h 3468433"/>
                <a:gd name="connsiteX1" fmla="*/ 3236092 w 3468433"/>
                <a:gd name="connsiteY1" fmla="*/ 867108 h 3468433"/>
                <a:gd name="connsiteX2" fmla="*/ 3236092 w 3468433"/>
                <a:gd name="connsiteY2" fmla="*/ 2601325 h 3468433"/>
                <a:gd name="connsiteX3" fmla="*/ 1734217 w 3468433"/>
                <a:gd name="connsiteY3" fmla="*/ 1734217 h 3468433"/>
                <a:gd name="connsiteX4" fmla="*/ 1734216 w 3468433"/>
                <a:gd name="connsiteY4" fmla="*/ 0 h 3468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8433" h="3468433">
                  <a:moveTo>
                    <a:pt x="1734216" y="0"/>
                  </a:moveTo>
                  <a:cubicBezTo>
                    <a:pt x="2353792" y="0"/>
                    <a:pt x="2926304" y="330540"/>
                    <a:pt x="3236092" y="867108"/>
                  </a:cubicBezTo>
                  <a:cubicBezTo>
                    <a:pt x="3545880" y="1403677"/>
                    <a:pt x="3545880" y="2064756"/>
                    <a:pt x="3236092" y="2601325"/>
                  </a:cubicBezTo>
                  <a:lnTo>
                    <a:pt x="1734217" y="1734217"/>
                  </a:lnTo>
                  <a:cubicBezTo>
                    <a:pt x="1734217" y="1156145"/>
                    <a:pt x="1734216" y="578072"/>
                    <a:pt x="1734216" y="0"/>
                  </a:cubicBezTo>
                  <a:close/>
                </a:path>
              </a:pathLst>
            </a:cu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846996" tIns="754028" rIns="420811" bIns="1720234" numCol="1" spcCol="1270" anchor="ctr" anchorCtr="0">
              <a:noAutofit/>
            </a:bodyPr>
            <a:lstStyle/>
            <a:p>
              <a:pPr marL="0" marR="0" lvl="0" indent="0" algn="ctr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Transaktions-konto</a:t>
              </a:r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411FF5F6-4752-47B3-9407-BDE485BB0BD7}"/>
                </a:ext>
              </a:extLst>
            </p:cNvPr>
            <p:cNvSpPr/>
            <p:nvPr/>
          </p:nvSpPr>
          <p:spPr>
            <a:xfrm>
              <a:off x="4366545" y="2282976"/>
              <a:ext cx="3468433" cy="3468433"/>
            </a:xfrm>
            <a:custGeom>
              <a:avLst/>
              <a:gdLst>
                <a:gd name="connsiteX0" fmla="*/ 3236092 w 3468433"/>
                <a:gd name="connsiteY0" fmla="*/ 2601325 h 3468433"/>
                <a:gd name="connsiteX1" fmla="*/ 1734216 w 3468433"/>
                <a:gd name="connsiteY1" fmla="*/ 3468434 h 3468433"/>
                <a:gd name="connsiteX2" fmla="*/ 232340 w 3468433"/>
                <a:gd name="connsiteY2" fmla="*/ 2601326 h 3468433"/>
                <a:gd name="connsiteX3" fmla="*/ 1734217 w 3468433"/>
                <a:gd name="connsiteY3" fmla="*/ 1734217 h 3468433"/>
                <a:gd name="connsiteX4" fmla="*/ 3236092 w 3468433"/>
                <a:gd name="connsiteY4" fmla="*/ 2601325 h 3468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8433" h="3468433">
                  <a:moveTo>
                    <a:pt x="3236092" y="2601325"/>
                  </a:moveTo>
                  <a:cubicBezTo>
                    <a:pt x="2926304" y="3137894"/>
                    <a:pt x="2353792" y="3468434"/>
                    <a:pt x="1734216" y="3468434"/>
                  </a:cubicBezTo>
                  <a:cubicBezTo>
                    <a:pt x="1114640" y="3468434"/>
                    <a:pt x="542128" y="3137894"/>
                    <a:pt x="232340" y="2601326"/>
                  </a:cubicBezTo>
                  <a:lnTo>
                    <a:pt x="1734217" y="1734217"/>
                  </a:lnTo>
                  <a:lnTo>
                    <a:pt x="3236092" y="2601325"/>
                  </a:lnTo>
                  <a:close/>
                </a:path>
              </a:pathLst>
            </a:cu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844868" tIns="2269402" rIns="803576" bIns="328732" numCol="1" spcCol="1270" anchor="ctr" anchorCtr="0">
              <a:noAutofit/>
            </a:bodyPr>
            <a:lstStyle/>
            <a:p>
              <a:pPr marL="0" marR="0" lvl="0" indent="0" algn="ctr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Medborgar-gränssnitt</a:t>
              </a:r>
            </a:p>
          </p:txBody>
        </p:sp>
        <p:sp>
          <p:nvSpPr>
            <p:cNvPr id="16" name="Frihandsfigur: Form 15">
              <a:extLst>
                <a:ext uri="{FF2B5EF4-FFF2-40B4-BE49-F238E27FC236}">
                  <a16:creationId xmlns:a16="http://schemas.microsoft.com/office/drawing/2014/main" id="{390A2206-9E25-4BF9-8463-2451F4ECEC87}"/>
                </a:ext>
              </a:extLst>
            </p:cNvPr>
            <p:cNvSpPr/>
            <p:nvPr/>
          </p:nvSpPr>
          <p:spPr>
            <a:xfrm>
              <a:off x="4295112" y="2159103"/>
              <a:ext cx="3468433" cy="3468433"/>
            </a:xfrm>
            <a:custGeom>
              <a:avLst/>
              <a:gdLst>
                <a:gd name="connsiteX0" fmla="*/ 232341 w 3468433"/>
                <a:gd name="connsiteY0" fmla="*/ 2601325 h 3468433"/>
                <a:gd name="connsiteX1" fmla="*/ 232341 w 3468433"/>
                <a:gd name="connsiteY1" fmla="*/ 867108 h 3468433"/>
                <a:gd name="connsiteX2" fmla="*/ 1734217 w 3468433"/>
                <a:gd name="connsiteY2" fmla="*/ -1 h 3468433"/>
                <a:gd name="connsiteX3" fmla="*/ 1734217 w 3468433"/>
                <a:gd name="connsiteY3" fmla="*/ 1734217 h 3468433"/>
                <a:gd name="connsiteX4" fmla="*/ 232341 w 3468433"/>
                <a:gd name="connsiteY4" fmla="*/ 2601325 h 3468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8433" h="3468433">
                  <a:moveTo>
                    <a:pt x="232341" y="2601325"/>
                  </a:moveTo>
                  <a:cubicBezTo>
                    <a:pt x="-77447" y="2064756"/>
                    <a:pt x="-77447" y="1403677"/>
                    <a:pt x="232341" y="867108"/>
                  </a:cubicBezTo>
                  <a:cubicBezTo>
                    <a:pt x="542129" y="330539"/>
                    <a:pt x="1114641" y="-1"/>
                    <a:pt x="1734217" y="-1"/>
                  </a:cubicBezTo>
                  <a:lnTo>
                    <a:pt x="1734217" y="1734217"/>
                  </a:lnTo>
                  <a:lnTo>
                    <a:pt x="232341" y="2601325"/>
                  </a:lnTo>
                  <a:close/>
                </a:path>
              </a:pathLst>
            </a:cu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420810" tIns="754028" rIns="1846997" bIns="1720234" numCol="1" spcCol="1270" anchor="ctr" anchorCtr="0">
              <a:noAutofit/>
            </a:bodyPr>
            <a:lstStyle/>
            <a:p>
              <a:pPr marL="0" marR="0" lvl="0" indent="0" algn="ctr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Konto-register</a:t>
              </a:r>
            </a:p>
          </p:txBody>
        </p:sp>
      </p:grpSp>
      <p:sp>
        <p:nvSpPr>
          <p:cNvPr id="22" name="textruta 21">
            <a:extLst>
              <a:ext uri="{FF2B5EF4-FFF2-40B4-BE49-F238E27FC236}">
                <a16:creationId xmlns:a16="http://schemas.microsoft.com/office/drawing/2014/main" id="{34B460A4-7C95-4330-9AE0-83897B9CB434}"/>
              </a:ext>
            </a:extLst>
          </p:cNvPr>
          <p:cNvSpPr txBox="1"/>
          <p:nvPr/>
        </p:nvSpPr>
        <p:spPr>
          <a:xfrm>
            <a:off x="205724" y="2031309"/>
            <a:ext cx="38664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sv-SE" sz="1800" b="1" i="0" u="none" strike="noStrike" kern="1200" spc="0" normalizeH="0" noProof="0" dirty="0">
                <a:ln>
                  <a:noFill/>
                </a:ln>
                <a:solidFill>
                  <a:srgbClr val="2129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CENTRALT KONTOREGISTER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sv-SE" sz="1800" b="1" i="0" u="none" strike="noStrike" kern="1200" spc="0" normalizeH="0" noProof="0" dirty="0">
              <a:ln>
                <a:noFill/>
              </a:ln>
              <a:solidFill>
                <a:srgbClr val="2129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sv-SE" sz="1800" b="1" i="0" u="none" strike="noStrike" kern="1200" spc="0" normalizeH="0" noProof="0" dirty="0">
                <a:ln>
                  <a:noFill/>
                </a:ln>
                <a:solidFill>
                  <a:srgbClr val="2129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VALIDERA KONTON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A63E7A92-9AB4-4861-8CCE-46F346DF29C6}"/>
              </a:ext>
            </a:extLst>
          </p:cNvPr>
          <p:cNvSpPr txBox="1"/>
          <p:nvPr/>
        </p:nvSpPr>
        <p:spPr>
          <a:xfrm>
            <a:off x="3042268" y="5352883"/>
            <a:ext cx="53854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srgbClr val="2129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kumimoji="0" lang="sv-SE" b="1" i="0" u="none" strike="noStrike" kern="1200" cap="none" spc="0" normalizeH="0" baseline="0" noProof="0" dirty="0">
                <a:ln>
                  <a:noFill/>
                </a:ln>
                <a:solidFill>
                  <a:srgbClr val="2129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ÖVERSIKT VÄLFÄRDSBETALNINGAR</a:t>
            </a:r>
          </a:p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endParaRPr kumimoji="0" lang="sv-SE" b="1" i="0" u="none" strike="noStrike" kern="1200" cap="none" spc="0" normalizeH="0" baseline="0" noProof="0" dirty="0">
              <a:ln>
                <a:noFill/>
              </a:ln>
              <a:solidFill>
                <a:srgbClr val="2129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kumimoji="0" lang="sv-SE" b="1" i="0" u="none" strike="noStrike" kern="1200" cap="none" spc="0" normalizeH="0" baseline="0" noProof="0">
                <a:ln>
                  <a:noFill/>
                </a:ln>
                <a:solidFill>
                  <a:srgbClr val="2129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UPPDATERA </a:t>
            </a:r>
            <a:r>
              <a:rPr kumimoji="0" lang="sv-SE" b="1" i="0" u="none" strike="noStrike" kern="1200" cap="none" spc="0" normalizeH="0" baseline="0" noProof="0" dirty="0">
                <a:ln>
                  <a:noFill/>
                </a:ln>
                <a:solidFill>
                  <a:srgbClr val="2129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KONTO</a:t>
            </a:r>
          </a:p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endParaRPr kumimoji="0" lang="sv-SE" b="1" i="0" u="none" strike="noStrike" kern="1200" cap="none" spc="0" normalizeH="0" baseline="0" noProof="0" dirty="0">
              <a:ln>
                <a:noFill/>
              </a:ln>
              <a:solidFill>
                <a:srgbClr val="2129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C4D7E447-085A-445E-9B87-371A8EADE420}"/>
              </a:ext>
            </a:extLst>
          </p:cNvPr>
          <p:cNvSpPr txBox="1"/>
          <p:nvPr/>
        </p:nvSpPr>
        <p:spPr>
          <a:xfrm>
            <a:off x="7683519" y="1477312"/>
            <a:ext cx="46513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2129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ANSVARA FÖR UTBETALNINGAR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lang="sv-SE" b="1" dirty="0">
              <a:solidFill>
                <a:srgbClr val="212940"/>
              </a:solidFill>
              <a:latin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sv-SE" b="1" dirty="0">
                <a:solidFill>
                  <a:srgbClr val="212940"/>
                </a:solidFill>
                <a:latin typeface="Arial"/>
              </a:rPr>
              <a:t>UPPRÄTTA TRANSAKTIONSKONTON</a:t>
            </a: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srgbClr val="2129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lang="sv-SE" b="1" dirty="0">
              <a:solidFill>
                <a:srgbClr val="212940"/>
              </a:solidFill>
              <a:latin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sv-SE" b="1" dirty="0">
                <a:solidFill>
                  <a:srgbClr val="212940"/>
                </a:solidFill>
                <a:latin typeface="Arial"/>
              </a:rPr>
              <a:t>ALTERNATIVA BETALSÄTT</a:t>
            </a: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srgbClr val="2129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lang="sv-SE" b="1" dirty="0">
              <a:solidFill>
                <a:srgbClr val="212940"/>
              </a:solidFill>
              <a:latin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sv-SE" b="1" dirty="0">
                <a:solidFill>
                  <a:srgbClr val="212940"/>
                </a:solidFill>
                <a:latin typeface="Arial"/>
              </a:rPr>
              <a:t>HANTERA RETURER</a:t>
            </a: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srgbClr val="2129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6571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MENUOPEN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K LOGGA VIT" val="RK Logga VIT"/>
  <p:tag name="RK LOGGA VITHEIGHT" val="39,6567726135254"/>
  <p:tag name="RK LOGGA VITWIDTH" val="137,540710449219"/>
  <p:tag name="RK LOGGA VITLEFT" val="49,3307876586914"/>
  <p:tag name="RK LOGGA VITTOP" val="485,017242431641"/>
  <p:tag name="RK LOGGA VITCROPLEFT" val="0"/>
  <p:tag name="RK LOGGA VITCROPRIGHT" val="0"/>
  <p:tag name="RK LOGGA VITCROPTOP" val="0"/>
  <p:tag name="RK LOGGA VITCROPBOTTOM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K LOGGA VIT" val="RK Logga VIT"/>
  <p:tag name="RK LOGGA VITHEIGHT" val="39,6567726135254"/>
  <p:tag name="RK LOGGA VITWIDTH" val="137,540710449219"/>
  <p:tag name="RK LOGGA VITLEFT" val="49,3307876586914"/>
  <p:tag name="RK LOGGA VITTOP" val="485,017242431641"/>
  <p:tag name="RK LOGGA VITCROPLEFT" val="0"/>
  <p:tag name="RK LOGGA VITCROPRIGHT" val="0"/>
  <p:tag name="RK LOGGA VITCROPTOP" val="0"/>
  <p:tag name="RK LOGGA VITCROPBOTTOM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K LOGGA" val="RK Logga"/>
  <p:tag name="RK LOGGAHEIGHT" val="39,7765350341797"/>
  <p:tag name="RK LOGGAWIDTH" val="137,30094909668"/>
  <p:tag name="RK LOGGALEFT" val="49,0859832763672"/>
  <p:tag name="RK LOGGATOP" val="485,017333984375"/>
  <p:tag name="RK LOGGACROPLEFT" val="0"/>
  <p:tag name="RK LOGGACROPRIGHT" val="0"/>
  <p:tag name="RK LOGGACROPTOP" val="0"/>
  <p:tag name="RK LOGGACROPBOTTOM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K LOGGA" val="RK Logga"/>
  <p:tag name="RK LOGGAHEIGHT" val="39,7765350341797"/>
  <p:tag name="RK LOGGAWIDTH" val="137,30094909668"/>
  <p:tag name="RK LOGGALEFT" val="49,0859832763672"/>
  <p:tag name="RK LOGGATOP" val="485,017333984375"/>
  <p:tag name="RK LOGGACROPLEFT" val="0"/>
  <p:tag name="RK LOGGACROPRIGHT" val="0"/>
  <p:tag name="RK LOGGACROPTOP" val="0"/>
  <p:tag name="RK LOGGACROPBOTTOM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K LOGGA VIT" val="RK Logga VIT"/>
  <p:tag name="RK LOGGA VITHEIGHT" val="39,6567726135254"/>
  <p:tag name="RK LOGGA VITWIDTH" val="137,540710449219"/>
  <p:tag name="RK LOGGA VITLEFT" val="49,3307876586914"/>
  <p:tag name="RK LOGGA VITTOP" val="485,017242431641"/>
  <p:tag name="RK LOGGA VITCROPLEFT" val="0"/>
  <p:tag name="RK LOGGA VITCROPRIGHT" val="0"/>
  <p:tag name="RK LOGGA VITCROPTOP" val="0"/>
  <p:tag name="RK LOGGA VITCROPBOTTOM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K LOGGA VIT" val="RK Logga VIT"/>
  <p:tag name="RK LOGGA VITHEIGHT" val="39,6567726135254"/>
  <p:tag name="RK LOGGA VITWIDTH" val="137,540710449219"/>
  <p:tag name="RK LOGGA VITLEFT" val="49,3307876586914"/>
  <p:tag name="RK LOGGA VITTOP" val="485,017242431641"/>
  <p:tag name="RK LOGGA VITCROPLEFT" val="0"/>
  <p:tag name="RK LOGGA VITCROPRIGHT" val="0"/>
  <p:tag name="RK LOGGA VITCROPTOP" val="0"/>
  <p:tag name="RK LOGGA VITCROPBOTTOM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K LOGGA VIT" val="RK Logga VIT"/>
  <p:tag name="RK LOGGA VITHEIGHT" val="39,6567726135254"/>
  <p:tag name="RK LOGGA VITWIDTH" val="137,540710449219"/>
  <p:tag name="RK LOGGA VITLEFT" val="49,3307876586914"/>
  <p:tag name="RK LOGGA VITTOP" val="485,017242431641"/>
  <p:tag name="RK LOGGA VITCROPLEFT" val="0"/>
  <p:tag name="RK LOGGA VITCROPRIGHT" val="0"/>
  <p:tag name="RK LOGGA VITCROPTOP" val="0"/>
  <p:tag name="RK LOGGA VITCROPBOTTOM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K LOGGA VIT" val="RK Logga VIT"/>
  <p:tag name="RK LOGGA VITHEIGHT" val="39,6567726135254"/>
  <p:tag name="RK LOGGA VITWIDTH" val="137,540710449219"/>
  <p:tag name="RK LOGGA VITLEFT" val="49,3307876586914"/>
  <p:tag name="RK LOGGA VITTOP" val="485,017242431641"/>
  <p:tag name="RK LOGGA VITCROPLEFT" val="0"/>
  <p:tag name="RK LOGGA VITCROPRIGHT" val="0"/>
  <p:tag name="RK LOGGA VITCROPTOP" val="0"/>
  <p:tag name="RK LOGGA VITCROPBOTTOM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K LOGGA VIT" val="RK Logga VIT"/>
  <p:tag name="RK LOGGA VITHEIGHT" val="39,6567726135254"/>
  <p:tag name="RK LOGGA VITWIDTH" val="137,540710449219"/>
  <p:tag name="RK LOGGA VITLEFT" val="49,3307876586914"/>
  <p:tag name="RK LOGGA VITTOP" val="485,017242431641"/>
  <p:tag name="RK LOGGA VITCROPLEFT" val="0"/>
  <p:tag name="RK LOGGA VITCROPRIGHT" val="0"/>
  <p:tag name="RK LOGGA VITCROPTOP" val="0"/>
  <p:tag name="RK LOGGA VITCROPBOTTOM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K LOGGA VIT" val="RK Logga VIT"/>
  <p:tag name="RK LOGGA VITHEIGHT" val="39,6567726135254"/>
  <p:tag name="RK LOGGA VITWIDTH" val="137,540710449219"/>
  <p:tag name="RK LOGGA VITLEFT" val="49,3307876586914"/>
  <p:tag name="RK LOGGA VITTOP" val="485,017242431641"/>
  <p:tag name="RK LOGGA VITCROPLEFT" val="0"/>
  <p:tag name="RK LOGGA VITCROPRIGHT" val="0"/>
  <p:tag name="RK LOGGA VITCROPTOP" val="0"/>
  <p:tag name="RK LOGGA VITCROPBOTTOM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K LOGGA" val="RK Logga"/>
  <p:tag name="RK LOGGAHEIGHT" val="39,7765350341797"/>
  <p:tag name="RK LOGGAWIDTH" val="137,30094909668"/>
  <p:tag name="RK LOGGALEFT" val="49,0859832763672"/>
  <p:tag name="RK LOGGATOP" val="485,017333984375"/>
  <p:tag name="RK LOGGACROPLEFT" val="0"/>
  <p:tag name="RK LOGGACROPRIGHT" val="0"/>
  <p:tag name="RK LOGGACROPTOP" val="0"/>
  <p:tag name="RK LOGGACROPBOTTOM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K LOGGA VIT" val="RK Logga VIT"/>
  <p:tag name="RK LOGGA VITHEIGHT" val="39,6567726135254"/>
  <p:tag name="RK LOGGA VITWIDTH" val="137,540710449219"/>
  <p:tag name="RK LOGGA VITLEFT" val="49,3307876586914"/>
  <p:tag name="RK LOGGA VITTOP" val="485,017242431641"/>
  <p:tag name="RK LOGGA VITCROPLEFT" val="0"/>
  <p:tag name="RK LOGGA VITCROPRIGHT" val="0"/>
  <p:tag name="RK LOGGA VITCROPTOP" val="0"/>
  <p:tag name="RK LOGGA VITCROPBOTTOM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K LOGGA VIT" val="RK Logga VIT"/>
  <p:tag name="RK LOGGA VITHEIGHT" val="39,6567726135254"/>
  <p:tag name="RK LOGGA VITWIDTH" val="137,540710449219"/>
  <p:tag name="RK LOGGA VITLEFT" val="49,3307876586914"/>
  <p:tag name="RK LOGGA VITTOP" val="485,017242431641"/>
  <p:tag name="RK LOGGA VITCROPLEFT" val="0"/>
  <p:tag name="RK LOGGA VITCROPRIGHT" val="0"/>
  <p:tag name="RK LOGGA VITCROPTOP" val="0"/>
  <p:tag name="RK LOGGA VITCROPBOTTOM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K LOGGA" val="RK Logga"/>
  <p:tag name="RK LOGGAHEIGHT" val="39,7765350341797"/>
  <p:tag name="RK LOGGAWIDTH" val="137,30094909668"/>
  <p:tag name="RK LOGGALEFT" val="49,0859832763672"/>
  <p:tag name="RK LOGGATOP" val="485,017333984375"/>
  <p:tag name="RK LOGGACROPLEFT" val="0"/>
  <p:tag name="RK LOGGACROPRIGHT" val="0"/>
  <p:tag name="RK LOGGACROPTOP" val="0"/>
  <p:tag name="RK LOGGACROPBOTTOM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K LOGGA VIT" val="RK Logga VIT"/>
  <p:tag name="RK LOGGA VITHEIGHT" val="39,6567726135254"/>
  <p:tag name="RK LOGGA VITWIDTH" val="137,540710449219"/>
  <p:tag name="RK LOGGA VITLEFT" val="49,3307876586914"/>
  <p:tag name="RK LOGGA VITTOP" val="485,017242431641"/>
  <p:tag name="RK LOGGA VITCROPLEFT" val="0"/>
  <p:tag name="RK LOGGA VITCROPRIGHT" val="0"/>
  <p:tag name="RK LOGGA VITCROPTOP" val="0"/>
  <p:tag name="RK LOGGA VITCROPBOTTOM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K LOGGA VIT" val="RK Logga VIT"/>
  <p:tag name="RK LOGGA VITHEIGHT" val="39,6567726135254"/>
  <p:tag name="RK LOGGA VITWIDTH" val="137,540710449219"/>
  <p:tag name="RK LOGGA VITLEFT" val="49,3307876586914"/>
  <p:tag name="RK LOGGA VITTOP" val="485,017242431641"/>
  <p:tag name="RK LOGGA VITCROPLEFT" val="0"/>
  <p:tag name="RK LOGGA VITCROPRIGHT" val="0"/>
  <p:tag name="RK LOGGA VITCROPTOP" val="0"/>
  <p:tag name="RK LOGGA VITCROPBOTTOM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K LOGGA VIT" val="RK Logga VIT"/>
  <p:tag name="RK LOGGA VITHEIGHT" val="39,6567726135254"/>
  <p:tag name="RK LOGGA VITWIDTH" val="137,540710449219"/>
  <p:tag name="RK LOGGA VITLEFT" val="49,3307876586914"/>
  <p:tag name="RK LOGGA VITTOP" val="485,017242431641"/>
  <p:tag name="RK LOGGA VITCROPLEFT" val="0"/>
  <p:tag name="RK LOGGA VITCROPRIGHT" val="0"/>
  <p:tag name="RK LOGGA VITCROPTOP" val="0"/>
  <p:tag name="RK LOGGA VITCROPBOTTOM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K LOGGA VIT" val="RK Logga VIT"/>
  <p:tag name="RK LOGGA VITHEIGHT" val="39,6567726135254"/>
  <p:tag name="RK LOGGA VITWIDTH" val="137,540710449219"/>
  <p:tag name="RK LOGGA VITLEFT" val="49,3307876586914"/>
  <p:tag name="RK LOGGA VITTOP" val="485,017242431641"/>
  <p:tag name="RK LOGGA VITCROPLEFT" val="0"/>
  <p:tag name="RK LOGGA VITCROPRIGHT" val="0"/>
  <p:tag name="RK LOGGA VITCROPTOP" val="0"/>
  <p:tag name="RK LOGGA VITCROPBOTTOM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K LOGGA VIT" val="RK Logga VIT"/>
  <p:tag name="RK LOGGA VITHEIGHT" val="39,6567726135254"/>
  <p:tag name="RK LOGGA VITWIDTH" val="137,540710449219"/>
  <p:tag name="RK LOGGA VITLEFT" val="49,3307876586914"/>
  <p:tag name="RK LOGGA VITTOP" val="485,017242431641"/>
  <p:tag name="RK LOGGA VITCROPLEFT" val="0"/>
  <p:tag name="RK LOGGA VITCROPRIGHT" val="0"/>
  <p:tag name="RK LOGGA VITCROPTOP" val="0"/>
  <p:tag name="RK LOGGA VITCROPBOTTOM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K LOGGA VIT" val="RK Logga VIT"/>
  <p:tag name="RK LOGGA VITHEIGHT" val="39,6567726135254"/>
  <p:tag name="RK LOGGA VITWIDTH" val="137,540710449219"/>
  <p:tag name="RK LOGGA VITLEFT" val="49,3307876586914"/>
  <p:tag name="RK LOGGA VITTOP" val="485,017242431641"/>
  <p:tag name="RK LOGGA VITCROPLEFT" val="0"/>
  <p:tag name="RK LOGGA VITCROPRIGHT" val="0"/>
  <p:tag name="RK LOGGA VITCROPTOP" val="0"/>
  <p:tag name="RK LOGGA VITCROPBOTTOM" val="0"/>
</p:tagLst>
</file>

<file path=ppt/theme/theme1.xml><?xml version="1.0" encoding="utf-8"?>
<a:theme xmlns:a="http://schemas.openxmlformats.org/drawingml/2006/main" name="UBEM">
  <a:themeElements>
    <a:clrScheme name="UBEM">
      <a:dk1>
        <a:srgbClr val="212940"/>
      </a:dk1>
      <a:lt1>
        <a:srgbClr val="FFFFFF"/>
      </a:lt1>
      <a:dk2>
        <a:srgbClr val="EBDDCD"/>
      </a:dk2>
      <a:lt2>
        <a:srgbClr val="F3ECEC"/>
      </a:lt2>
      <a:accent1>
        <a:srgbClr val="212942"/>
      </a:accent1>
      <a:accent2>
        <a:srgbClr val="485642"/>
      </a:accent2>
      <a:accent3>
        <a:srgbClr val="7B2F32"/>
      </a:accent3>
      <a:accent4>
        <a:srgbClr val="EBDDCD"/>
      </a:accent4>
      <a:accent5>
        <a:srgbClr val="F3ECEC"/>
      </a:accent5>
      <a:accent6>
        <a:srgbClr val="F2F2F2"/>
      </a:accent6>
      <a:hlink>
        <a:srgbClr val="0563C1"/>
      </a:hlink>
      <a:folHlink>
        <a:srgbClr val="954F72"/>
      </a:folHlink>
    </a:clrScheme>
    <a:fontScheme name="Regeringskansli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mall UBM_v2.potx [Skrivskyddad]" id="{8C36BC9B-77CE-4275-B375-0B9D6C341DED}" vid="{9F59B456-7A0D-40B6-A7E6-DEC84E39EE14}"/>
    </a:ext>
  </a:extLst>
</a:theme>
</file>

<file path=ppt/theme/theme2.xml><?xml version="1.0" encoding="utf-8"?>
<a:theme xmlns:a="http://schemas.openxmlformats.org/drawingml/2006/main" name="1_UBEM">
  <a:themeElements>
    <a:clrScheme name="UBEM">
      <a:dk1>
        <a:srgbClr val="212940"/>
      </a:dk1>
      <a:lt1>
        <a:srgbClr val="FFFFFF"/>
      </a:lt1>
      <a:dk2>
        <a:srgbClr val="EBDDCD"/>
      </a:dk2>
      <a:lt2>
        <a:srgbClr val="F3ECEC"/>
      </a:lt2>
      <a:accent1>
        <a:srgbClr val="212942"/>
      </a:accent1>
      <a:accent2>
        <a:srgbClr val="485642"/>
      </a:accent2>
      <a:accent3>
        <a:srgbClr val="7B2F32"/>
      </a:accent3>
      <a:accent4>
        <a:srgbClr val="EBDDCD"/>
      </a:accent4>
      <a:accent5>
        <a:srgbClr val="F3ECEC"/>
      </a:accent5>
      <a:accent6>
        <a:srgbClr val="F2F2F2"/>
      </a:accent6>
      <a:hlink>
        <a:srgbClr val="0563C1"/>
      </a:hlink>
      <a:folHlink>
        <a:srgbClr val="954F72"/>
      </a:folHlink>
    </a:clrScheme>
    <a:fontScheme name="Regeringskansli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mall UBM_v2.potx [Skrivskyddad]" id="{8C36BC9B-77CE-4275-B375-0B9D6C341DED}" vid="{FB8D51AB-9086-4B56-944B-02A279A36D99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d07acfae-4dfa-4949-99a8-259efd31a6ae" ContentTypeId="0x010100BBA312BF02777149882D207184EC35C002" PreviousValue="false"/>
</file>

<file path=customXml/item2.xml><?xml version="1.0" encoding="utf-8"?>
<?mso-contentType ?>
<customXsn xmlns="http://schemas.microsoft.com/office/2006/metadata/customXsn">
  <xsnLocation/>
  <cached>True</cached>
  <openByDefault>False</openByDefault>
  <xsnScope/>
</customXsn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c625d36-bb37-4650-91b9-0c96159295ba"/>
    <edbe0b5c82304c8e847ab7b8c02a77c3 xmlns="cc625d36-bb37-4650-91b9-0c96159295ba">
      <Terms xmlns="http://schemas.microsoft.com/office/infopath/2007/PartnerControls"/>
    </edbe0b5c82304c8e847ab7b8c02a77c3>
    <DirtyMigration xmlns="4e9c2f0c-7bf8-49af-8356-cbf363fc78a7">false</DirtyMigration>
    <RecordNumber xmlns="4e9c2f0c-7bf8-49af-8356-cbf363fc78a7" xsi:nil="true"/>
    <RKNyckelord xmlns="18f3d968-6251-40b0-9f11-012b293496c2" xsi:nil="true"/>
    <k46d94c0acf84ab9a79866a9d8b1905f xmlns="cc625d36-bb37-4650-91b9-0c96159295ba">
      <Terms xmlns="http://schemas.microsoft.com/office/infopath/2007/PartnerControls"/>
    </k46d94c0acf84ab9a79866a9d8b1905f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RK PowerPoint" ma:contentTypeID="0x010100BBA312BF02777149882D207184EC35C00200801B14A8E6B5844883DB5F98F18BB7C7" ma:contentTypeVersion="4" ma:contentTypeDescription="Skapa ny presentation" ma:contentTypeScope="" ma:versionID="8900cd309e97b251a57cfda616e22b83">
  <xsd:schema xmlns:xsd="http://www.w3.org/2001/XMLSchema" xmlns:xs="http://www.w3.org/2001/XMLSchema" xmlns:p="http://schemas.microsoft.com/office/2006/metadata/properties" xmlns:ns2="4e9c2f0c-7bf8-49af-8356-cbf363fc78a7" xmlns:ns3="cc625d36-bb37-4650-91b9-0c96159295ba" xmlns:ns4="18f3d968-6251-40b0-9f11-012b293496c2" targetNamespace="http://schemas.microsoft.com/office/2006/metadata/properties" ma:root="true" ma:fieldsID="1d01a5cef71501e47d4f184eb1436b9b" ns2:_="" ns3:_="" ns4:_="">
    <xsd:import namespace="4e9c2f0c-7bf8-49af-8356-cbf363fc78a7"/>
    <xsd:import namespace="cc625d36-bb37-4650-91b9-0c96159295ba"/>
    <xsd:import namespace="18f3d968-6251-40b0-9f11-012b293496c2"/>
    <xsd:element name="properties">
      <xsd:complexType>
        <xsd:sequence>
          <xsd:element name="documentManagement">
            <xsd:complexType>
              <xsd:all>
                <xsd:element ref="ns2:RecordNumber" minOccurs="0"/>
                <xsd:element ref="ns2:DirtyMigration" minOccurs="0"/>
                <xsd:element ref="ns3:TaxCatchAllLabel" minOccurs="0"/>
                <xsd:element ref="ns3:k46d94c0acf84ab9a79866a9d8b1905f" minOccurs="0"/>
                <xsd:element ref="ns3:TaxCatchAll" minOccurs="0"/>
                <xsd:element ref="ns3:edbe0b5c82304c8e847ab7b8c02a77c3" minOccurs="0"/>
                <xsd:element ref="ns4:RKNyckelor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9c2f0c-7bf8-49af-8356-cbf363fc78a7" elementFormDefault="qualified">
    <xsd:import namespace="http://schemas.microsoft.com/office/2006/documentManagement/types"/>
    <xsd:import namespace="http://schemas.microsoft.com/office/infopath/2007/PartnerControls"/>
    <xsd:element name="RecordNumber" ma:index="3" nillable="true" ma:displayName="Diarienummer" ma:internalName="RecordNumber">
      <xsd:simpleType>
        <xsd:restriction base="dms:Text">
          <xsd:maxLength value="255"/>
        </xsd:restriction>
      </xsd:simpleType>
    </xsd:element>
    <xsd:element name="DirtyMigration" ma:index="5" nillable="true" ma:displayName="Migrerad inte uppdaterad" ma:default="0" ma:internalName="DirtyMigration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625d36-bb37-4650-91b9-0c96159295ba" elementFormDefault="qualified">
    <xsd:import namespace="http://schemas.microsoft.com/office/2006/documentManagement/types"/>
    <xsd:import namespace="http://schemas.microsoft.com/office/infopath/2007/PartnerControls"/>
    <xsd:element name="TaxCatchAllLabel" ma:index="6" nillable="true" ma:displayName="Taxonomy Catch All Column1" ma:hidden="true" ma:list="{6cc3c7ed-65f7-43f0-836e-23cb0f7b74f8}" ma:internalName="TaxCatchAllLabel" ma:readOnly="true" ma:showField="CatchAllDataLabel" ma:web="000c2af5-2f23-480d-b5c1-a4f4b50800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k46d94c0acf84ab9a79866a9d8b1905f" ma:index="11" nillable="true" ma:taxonomy="true" ma:internalName="k46d94c0acf84ab9a79866a9d8b1905f" ma:taxonomyFieldName="Organisation" ma:displayName="Organisatorisk enhet" ma:fieldId="{446d94c0-acf8-4ab9-a798-66a9d8b1905f}" ma:sspId="d07acfae-4dfa-4949-99a8-259efd31a6ae" ma:termSetId="8c1436be-a8c9-4c8f-93bb-07dc2d5595bf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13" nillable="true" ma:displayName="Taxonomy Catch All Column" ma:hidden="true" ma:list="{6cc3c7ed-65f7-43f0-836e-23cb0f7b74f8}" ma:internalName="TaxCatchAll" ma:showField="CatchAllData" ma:web="000c2af5-2f23-480d-b5c1-a4f4b50800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dbe0b5c82304c8e847ab7b8c02a77c3" ma:index="14" nillable="true" ma:taxonomy="true" ma:internalName="edbe0b5c82304c8e847ab7b8c02a77c3" ma:taxonomyFieldName="ActivityCategory" ma:displayName="Aktivitetskategori" ma:default="" ma:fieldId="{edbe0b5c-8230-4c8e-847a-b7b8c02a77c3}" ma:sspId="d07acfae-4dfa-4949-99a8-259efd31a6ae" ma:termSetId="8bf97125-e7b6-456b-9da4-c0e62cf3e5a7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f3d968-6251-40b0-9f11-012b293496c2" elementFormDefault="qualified">
    <xsd:import namespace="http://schemas.microsoft.com/office/2006/documentManagement/types"/>
    <xsd:import namespace="http://schemas.microsoft.com/office/infopath/2007/PartnerControls"/>
    <xsd:element name="RKNyckelord" ma:index="16" nillable="true" ma:displayName="Nyckelord" ma:internalName="RKNyckelord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Innehållstyp"/>
        <xsd:element ref="dc:title" minOccurs="0" maxOccurs="1" ma:index="1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23B1B4-FED8-4F6B-BF9B-D11F66917C0C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25647D58-E33A-4BF9-A9A4-92B9A61B2B45}">
  <ds:schemaRefs>
    <ds:schemaRef ds:uri="http://schemas.microsoft.com/office/2006/metadata/customXsn"/>
  </ds:schemaRefs>
</ds:datastoreItem>
</file>

<file path=customXml/itemProps3.xml><?xml version="1.0" encoding="utf-8"?>
<ds:datastoreItem xmlns:ds="http://schemas.openxmlformats.org/officeDocument/2006/customXml" ds:itemID="{87E831A4-FDB9-4690-96FD-4740429C0710}">
  <ds:schemaRefs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dcmitype/"/>
    <ds:schemaRef ds:uri="18f3d968-6251-40b0-9f11-012b293496c2"/>
    <ds:schemaRef ds:uri="cc625d36-bb37-4650-91b9-0c96159295ba"/>
    <ds:schemaRef ds:uri="4e9c2f0c-7bf8-49af-8356-cbf363fc78a7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223A29C1-BBAC-4EA6-86B8-77D208A11EB1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A89B970C-CDAD-4A42-9D2A-667330AABE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9c2f0c-7bf8-49af-8356-cbf363fc78a7"/>
    <ds:schemaRef ds:uri="cc625d36-bb37-4650-91b9-0c96159295ba"/>
    <ds:schemaRef ds:uri="18f3d968-6251-40b0-9f11-012b293496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PPT-mall UBM_v2</Template>
  <TotalTime>2155</TotalTime>
  <Words>728</Words>
  <Application>Microsoft Office PowerPoint</Application>
  <PresentationFormat>Bredbild</PresentationFormat>
  <Paragraphs>174</Paragraphs>
  <Slides>15</Slides>
  <Notes>12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15</vt:i4>
      </vt:variant>
    </vt:vector>
  </HeadingPairs>
  <TitlesOfParts>
    <vt:vector size="21" baseType="lpstr">
      <vt:lpstr>Arial</vt:lpstr>
      <vt:lpstr>Calibri</vt:lpstr>
      <vt:lpstr>Courier New</vt:lpstr>
      <vt:lpstr>Neue Haas Grotesk Text Pro</vt:lpstr>
      <vt:lpstr>UBEM</vt:lpstr>
      <vt:lpstr>1_UBEM</vt:lpstr>
      <vt:lpstr>Kommunal anslutning till Utbetalningsmyndigheten 8 maj 2025</vt:lpstr>
      <vt:lpstr>Utbetalningsmyndigheten</vt:lpstr>
      <vt:lpstr>Samhällsproblemet felaktiga utbetalningar</vt:lpstr>
      <vt:lpstr>Hindret är större än sekretess</vt:lpstr>
      <vt:lpstr>Utbetalningsmyndighetens uppdrag</vt:lpstr>
      <vt:lpstr>UBM har unikt omfattande tillgång till data</vt:lpstr>
      <vt:lpstr>Både felaktiga utbetalningar och andra fel</vt:lpstr>
      <vt:lpstr>Kontroller</vt:lpstr>
      <vt:lpstr>Betalningsförmedling</vt:lpstr>
      <vt:lpstr>Utredningen Kommunal anslutning till Utbetalningsmyndighetens verksamhet </vt:lpstr>
      <vt:lpstr>Kommittédirektiv</vt:lpstr>
      <vt:lpstr>Utbetalningar som omfattats av utredningen Ca 194 miljarder (2022)</vt:lpstr>
      <vt:lpstr>Utredningens slutsats av kartläggningen</vt:lpstr>
      <vt:lpstr>Utredningens förslag till anslutning</vt:lpstr>
      <vt:lpstr>Utredningen om konsekvenser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PPT-mall UBM</dc:title>
  <dc:creator>Michael Ohlsson</dc:creator>
  <cp:lastModifiedBy>Ulrika Johansson</cp:lastModifiedBy>
  <cp:revision>62</cp:revision>
  <cp:lastPrinted>2022-08-15T07:50:45Z</cp:lastPrinted>
  <dcterms:created xsi:type="dcterms:W3CDTF">2025-03-13T06:33:31Z</dcterms:created>
  <dcterms:modified xsi:type="dcterms:W3CDTF">2025-04-30T07:27:38Z</dcterms:modified>
  <cp:version>2.0.0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">
    <vt:lpwstr>RK</vt:lpwstr>
  </property>
  <property fmtid="{D5CDD505-2E9C-101B-9397-08002B2CF9AE}" pid="3" name="Language">
    <vt:lpwstr>1053</vt:lpwstr>
  </property>
  <property fmtid="{D5CDD505-2E9C-101B-9397-08002B2CF9AE}" pid="4" name="ContentTypeId">
    <vt:lpwstr>0x010100BBA312BF02777149882D207184EC35C00200801B14A8E6B5844883DB5F98F18BB7C7</vt:lpwstr>
  </property>
  <property fmtid="{D5CDD505-2E9C-101B-9397-08002B2CF9AE}" pid="5" name="Organisation">
    <vt:lpwstr/>
  </property>
  <property fmtid="{D5CDD505-2E9C-101B-9397-08002B2CF9AE}" pid="6" name="ActivityCategory">
    <vt:lpwstr/>
  </property>
  <property fmtid="{D5CDD505-2E9C-101B-9397-08002B2CF9AE}" pid="7" name="SharedWithUsers">
    <vt:lpwstr>27;#Ingela Alverfors</vt:lpwstr>
  </property>
</Properties>
</file>