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300" r:id="rId3"/>
    <p:sldId id="304" r:id="rId4"/>
    <p:sldId id="308" r:id="rId5"/>
    <p:sldId id="299" r:id="rId6"/>
    <p:sldId id="306" r:id="rId7"/>
    <p:sldId id="309" r:id="rId8"/>
    <p:sldId id="293" r:id="rId9"/>
    <p:sldId id="284" r:id="rId10"/>
    <p:sldId id="307" r:id="rId11"/>
    <p:sldId id="292" r:id="rId12"/>
    <p:sldId id="296" r:id="rId13"/>
    <p:sldId id="297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EE539-14D0-4D86-BE02-B5CA44B560A1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92DE5-69F9-457B-B56D-B46F0D4E62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683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816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2284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9325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64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53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769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160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16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420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932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1993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0153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38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0CB5CA-ABDB-83AA-1367-FACCC1624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E94B85-8E66-A922-B3D4-95B41C92B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666786-EFF6-9455-A789-D8B17782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912B-5BCC-4FDC-A3FE-64A29D8ABE1F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DEAC04-8C6C-FA4A-363A-AB958098D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9715A1-5660-3D2D-55EF-5AE0EE84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87BF-922A-4D01-991D-57EED0FCE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18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3D81F-50EA-105C-C528-7CED6740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14F2028-AB9A-F63A-432F-48603C0B8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9D2945-B4C1-A280-38F9-A3A2D5A11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912B-5BCC-4FDC-A3FE-64A29D8ABE1F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4FB9D5-E27F-447E-9741-13D6468D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FB0A47-7C5F-737C-1478-14795DB8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87BF-922A-4D01-991D-57EED0FCE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129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3962132-E761-8DB6-88C6-4D960D4B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B92348E-87DC-6B3D-8010-BCB03BDF9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891DCE-91DA-342D-0BB5-DE933C8D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912B-5BCC-4FDC-A3FE-64A29D8ABE1F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8F9404-E73B-8332-E43D-91D04B18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23BD8D-FFCC-5795-46F2-405A5200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87BF-922A-4D01-991D-57EED0FCE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41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7" name="Platshållare för bild 6">
            <a:extLst>
              <a:ext uri="{FF2B5EF4-FFF2-40B4-BE49-F238E27FC236}">
                <a16:creationId xmlns:a16="http://schemas.microsoft.com/office/drawing/2014/main" id="{EAB09FE7-717E-4C27-97E9-CE09CE91F5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31696" y="5195888"/>
            <a:ext cx="863600" cy="8064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r>
              <a:rPr lang="sv-SE" dirty="0"/>
              <a:t>Infoga finansiärens logotyp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EB139A3A-844D-4A73-BE93-A92B80AB2F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8808" y="5195888"/>
            <a:ext cx="1698625" cy="8064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  <a:lvl2pPr marL="226783" indent="0">
              <a:buNone/>
              <a:defRPr sz="1100"/>
            </a:lvl2pPr>
            <a:lvl3pPr marL="457164" indent="0">
              <a:buNone/>
              <a:defRPr sz="1100"/>
            </a:lvl3pPr>
            <a:lvl4pPr marL="685748" indent="0">
              <a:buNone/>
              <a:defRPr sz="1100"/>
            </a:lvl4pPr>
            <a:lvl5pPr marL="916130" indent="0">
              <a:buNone/>
              <a:defRPr sz="1100"/>
            </a:lvl5pPr>
          </a:lstStyle>
          <a:p>
            <a:pPr lvl="0"/>
            <a:r>
              <a:rPr lang="sv-SE" dirty="0"/>
              <a:t>[Projektets namn] finansieras av [Finansiärens namn]</a:t>
            </a:r>
          </a:p>
        </p:txBody>
      </p:sp>
    </p:spTree>
    <p:extLst>
      <p:ext uri="{BB962C8B-B14F-4D97-AF65-F5344CB8AC3E}">
        <p14:creationId xmlns:p14="http://schemas.microsoft.com/office/powerpoint/2010/main" val="3621482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4787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5079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857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594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0557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6891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35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8E80C-110A-9263-992F-FA57AC4A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8F7388-ECF0-25C7-5A5E-93D7C49F2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2DFEFC-E963-DE2E-E2C7-2A108B38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912B-5BCC-4FDC-A3FE-64A29D8ABE1F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588227-90E1-8E54-38CB-DCF7A7B9D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5EC340-E3DF-EB67-4475-E864A553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87BF-922A-4D01-991D-57EED0FCE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75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535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105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04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750A8-9B39-E267-533A-8FE61267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A237A4-D123-05BF-A407-4E8C4F43C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11E84A-4E90-F2F9-5707-F0BAC978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912B-5BCC-4FDC-A3FE-64A29D8ABE1F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62FA86-E628-D35D-113F-19F48E6B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DE9766-8759-FB77-2A48-09F2F76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87BF-922A-4D01-991D-57EED0FCE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17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271B9E-A7F2-1054-3152-6E57CCC1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A56D6D-1300-EFEB-226E-249DD3174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5E150CE-8C4F-0AC0-C502-F5D2D23B6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0450FA5-23A2-B867-1B73-E5C154C6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912B-5BCC-4FDC-A3FE-64A29D8ABE1F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0BB9B1-62E7-C616-AED4-D2E39711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E920CA-B395-D94E-897A-A4670E89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87BF-922A-4D01-991D-57EED0FCE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75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B53138-09EE-BA33-B657-B5A51FB4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C12BDBD-99E7-9332-D81C-0FE6758B5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07D06D1-F876-ACE3-3BDB-9A0840A22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85078F8-A5DC-C050-09B3-D2E33F3A9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E01171F-2E2B-4562-E238-313AD2426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9E6E73A-2F17-8A56-84E2-0FC7A707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912B-5BCC-4FDC-A3FE-64A29D8ABE1F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21F0A96-21D0-94A2-4F88-8D8822497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C0328C1-0D24-6113-129D-C190EFE7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87BF-922A-4D01-991D-57EED0FCE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54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DFF838-6203-F96B-82C4-FE27C39A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DA53636-4E55-D12F-E454-8B87E4B9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912B-5BCC-4FDC-A3FE-64A29D8ABE1F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34070BB-E6F3-C0D1-AA49-2053C2E0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62464A2-0B17-10CC-4374-4CC9CE75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87BF-922A-4D01-991D-57EED0FCE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232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CCB278E-7711-92C1-6723-DA607307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912B-5BCC-4FDC-A3FE-64A29D8ABE1F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8B6377C-87E9-DBA2-FCF2-4E5BE79C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1BB14C0-B182-CF12-1EF1-49A7BEAF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87BF-922A-4D01-991D-57EED0FCE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8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D03845-B6DC-9859-1F15-CDA85E55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A1F40F-C2F3-8D2E-D9BF-BC8C64931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255AD8-281F-AC33-A559-C9B277EE6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59CC52-1023-1D2A-B84C-1871D43D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912B-5BCC-4FDC-A3FE-64A29D8ABE1F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1A4AF50-2C51-D04E-7E87-B667C358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DD6A44-D753-E1CA-17D2-1C1A3292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87BF-922A-4D01-991D-57EED0FCE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678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3B0CAC-9095-44A1-2E34-779842A3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0159101-B0D5-B79D-8C22-F35A6AD54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040E52-C2F6-196A-EE46-7DAAB238B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8547437-1469-14F4-1FBD-AB72A01D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912B-5BCC-4FDC-A3FE-64A29D8ABE1F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39D6BF5-3FA9-AE06-3B7B-7416CCE0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CBB275B-838E-3C21-D874-BB955600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87BF-922A-4D01-991D-57EED0FCE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24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F0E85E-8376-9936-BE4C-11F9DC6C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B07823-E60E-C463-AB1F-E6F82C6A2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E27E76-033C-AB9E-F625-529240027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82912B-5BCC-4FDC-A3FE-64A29D8ABE1F}" type="datetimeFigureOut">
              <a:rPr lang="sv-SE" smtClean="0"/>
              <a:t>2025-03-11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602C31-4C7C-7A3C-F5F4-CF031600E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4AE65A-F1CF-B624-4F37-FD7E30880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3387BF-922A-4D01-991D-57EED0FCE5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81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3BDB81-3448-4FCD-BDE3-D7EEC6698D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/>
              <a:t>Digital Signering &amp; </a:t>
            </a:r>
            <a:r>
              <a:rPr lang="sv-SE" dirty="0" err="1"/>
              <a:t>eArkiv</a:t>
            </a:r>
            <a:br>
              <a:rPr lang="sv-SE" dirty="0"/>
            </a:br>
            <a:br>
              <a:rPr lang="sv-SE" dirty="0"/>
            </a:br>
            <a:r>
              <a:rPr lang="sv-SE" dirty="0"/>
              <a:t>Tjänster</a:t>
            </a:r>
            <a:br>
              <a:rPr lang="sv-SE" dirty="0"/>
            </a:br>
            <a:br>
              <a:rPr lang="sv-SE" dirty="0"/>
            </a:br>
            <a:r>
              <a:rPr lang="sv-SE" dirty="0"/>
              <a:t>Mats Carlberg</a:t>
            </a:r>
          </a:p>
        </p:txBody>
      </p:sp>
    </p:spTree>
    <p:extLst>
      <p:ext uri="{BB962C8B-B14F-4D97-AF65-F5344CB8AC3E}">
        <p14:creationId xmlns:p14="http://schemas.microsoft.com/office/powerpoint/2010/main" val="243316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>
            <a:extLst>
              <a:ext uri="{FF2B5EF4-FFF2-40B4-BE49-F238E27FC236}">
                <a16:creationId xmlns:a16="http://schemas.microsoft.com/office/drawing/2014/main" id="{9420607C-8143-1A96-6C40-7A7E1C9B68DB}"/>
              </a:ext>
            </a:extLst>
          </p:cNvPr>
          <p:cNvGrpSpPr/>
          <p:nvPr/>
        </p:nvGrpSpPr>
        <p:grpSpPr>
          <a:xfrm>
            <a:off x="5834818" y="4236014"/>
            <a:ext cx="296199" cy="411012"/>
            <a:chOff x="1560755" y="4551950"/>
            <a:chExt cx="296199" cy="411012"/>
          </a:xfrm>
        </p:grpSpPr>
        <p:sp>
          <p:nvSpPr>
            <p:cNvPr id="16" name="Rektangel: vikt hörn 15">
              <a:extLst>
                <a:ext uri="{FF2B5EF4-FFF2-40B4-BE49-F238E27FC236}">
                  <a16:creationId xmlns:a16="http://schemas.microsoft.com/office/drawing/2014/main" id="{2257CE82-260E-E477-01F9-23969530350D}"/>
                </a:ext>
              </a:extLst>
            </p:cNvPr>
            <p:cNvSpPr/>
            <p:nvPr/>
          </p:nvSpPr>
          <p:spPr>
            <a:xfrm>
              <a:off x="1560755" y="4551950"/>
              <a:ext cx="195856" cy="266698"/>
            </a:xfrm>
            <a:prstGeom prst="foldedCorne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800" dirty="0"/>
            </a:p>
          </p:txBody>
        </p:sp>
        <p:sp>
          <p:nvSpPr>
            <p:cNvPr id="17" name="Rektangel: vikt hörn 16">
              <a:extLst>
                <a:ext uri="{FF2B5EF4-FFF2-40B4-BE49-F238E27FC236}">
                  <a16:creationId xmlns:a16="http://schemas.microsoft.com/office/drawing/2014/main" id="{F26CD437-6E5E-088C-318A-6D0F71F0666F}"/>
                </a:ext>
              </a:extLst>
            </p:cNvPr>
            <p:cNvSpPr/>
            <p:nvPr/>
          </p:nvSpPr>
          <p:spPr>
            <a:xfrm>
              <a:off x="1609454" y="4619500"/>
              <a:ext cx="195856" cy="266698"/>
            </a:xfrm>
            <a:prstGeom prst="foldedCorne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800" dirty="0"/>
            </a:p>
          </p:txBody>
        </p:sp>
        <p:sp>
          <p:nvSpPr>
            <p:cNvPr id="18" name="Rektangel: vikt hörn 17">
              <a:extLst>
                <a:ext uri="{FF2B5EF4-FFF2-40B4-BE49-F238E27FC236}">
                  <a16:creationId xmlns:a16="http://schemas.microsoft.com/office/drawing/2014/main" id="{B2B993BC-438E-46F2-8F85-01149B7914D1}"/>
                </a:ext>
              </a:extLst>
            </p:cNvPr>
            <p:cNvSpPr/>
            <p:nvPr/>
          </p:nvSpPr>
          <p:spPr>
            <a:xfrm>
              <a:off x="1661098" y="4696264"/>
              <a:ext cx="195856" cy="266698"/>
            </a:xfrm>
            <a:prstGeom prst="foldedCorne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800" dirty="0"/>
            </a:p>
          </p:txBody>
        </p:sp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49EFFD39-6F7A-3BF9-3182-1809212AB9BE}"/>
              </a:ext>
            </a:extLst>
          </p:cNvPr>
          <p:cNvSpPr/>
          <p:nvPr/>
        </p:nvSpPr>
        <p:spPr>
          <a:xfrm>
            <a:off x="4107470" y="3689571"/>
            <a:ext cx="1358572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err="1"/>
              <a:t>earchive</a:t>
            </a:r>
            <a:r>
              <a:rPr lang="sv-SE" sz="1000" dirty="0"/>
              <a:t>-service (API)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BBADA38-C3A3-79DC-30F2-340FEDEF7321}"/>
              </a:ext>
            </a:extLst>
          </p:cNvPr>
          <p:cNvSpPr txBox="1"/>
          <p:nvPr/>
        </p:nvSpPr>
        <p:spPr>
          <a:xfrm>
            <a:off x="1427648" y="383334"/>
            <a:ext cx="74557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rgbClr val="0077BC"/>
                </a:solidFill>
              </a:rPr>
              <a:t>goteborg.se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A7AE9F-9FB9-ACFA-26B0-40E0CB5E079F}"/>
              </a:ext>
            </a:extLst>
          </p:cNvPr>
          <p:cNvSpPr/>
          <p:nvPr/>
        </p:nvSpPr>
        <p:spPr>
          <a:xfrm>
            <a:off x="4131533" y="2365029"/>
            <a:ext cx="1302695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err="1"/>
              <a:t>admin-gui</a:t>
            </a:r>
            <a:endParaRPr lang="sv-SE" sz="1000" dirty="0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A1179461-A902-9DB0-E475-7994C4417464}"/>
              </a:ext>
            </a:extLst>
          </p:cNvPr>
          <p:cNvSpPr/>
          <p:nvPr/>
        </p:nvSpPr>
        <p:spPr>
          <a:xfrm>
            <a:off x="6096000" y="3703615"/>
            <a:ext cx="1358571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signing-service-v2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5D88EFDB-3530-F124-D35F-6AB15D221EE8}"/>
              </a:ext>
            </a:extLst>
          </p:cNvPr>
          <p:cNvSpPr/>
          <p:nvPr/>
        </p:nvSpPr>
        <p:spPr>
          <a:xfrm>
            <a:off x="4130513" y="5167893"/>
            <a:ext cx="1302695" cy="369500"/>
          </a:xfrm>
          <a:prstGeom prst="rect">
            <a:avLst/>
          </a:prstGeom>
          <a:noFill/>
          <a:ln>
            <a:solidFill>
              <a:srgbClr val="0077B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0077BC"/>
                </a:solidFill>
              </a:rPr>
              <a:t>system</a:t>
            </a:r>
          </a:p>
        </p:txBody>
      </p:sp>
      <p:grpSp>
        <p:nvGrpSpPr>
          <p:cNvPr id="85" name="Grupp 84">
            <a:extLst>
              <a:ext uri="{FF2B5EF4-FFF2-40B4-BE49-F238E27FC236}">
                <a16:creationId xmlns:a16="http://schemas.microsoft.com/office/drawing/2014/main" id="{75BBA894-D411-7087-231E-C2F586533740}"/>
              </a:ext>
            </a:extLst>
          </p:cNvPr>
          <p:cNvGrpSpPr/>
          <p:nvPr/>
        </p:nvGrpSpPr>
        <p:grpSpPr>
          <a:xfrm>
            <a:off x="359546" y="3712931"/>
            <a:ext cx="220387" cy="364092"/>
            <a:chOff x="-1012307" y="3696934"/>
            <a:chExt cx="635055" cy="993042"/>
          </a:xfrm>
        </p:grpSpPr>
        <p:cxnSp>
          <p:nvCxnSpPr>
            <p:cNvPr id="86" name="Straight Connector 20">
              <a:extLst>
                <a:ext uri="{FF2B5EF4-FFF2-40B4-BE49-F238E27FC236}">
                  <a16:creationId xmlns:a16="http://schemas.microsoft.com/office/drawing/2014/main" id="{27AD798B-CCF0-749E-6BA7-F24562E732A5}"/>
                </a:ext>
              </a:extLst>
            </p:cNvPr>
            <p:cNvCxnSpPr/>
            <p:nvPr/>
          </p:nvCxnSpPr>
          <p:spPr>
            <a:xfrm>
              <a:off x="-1012307" y="4094151"/>
              <a:ext cx="635055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87" name="Straight Connector 22">
              <a:extLst>
                <a:ext uri="{FF2B5EF4-FFF2-40B4-BE49-F238E27FC236}">
                  <a16:creationId xmlns:a16="http://schemas.microsoft.com/office/drawing/2014/main" id="{6D96C7A4-1993-6602-877A-5D0DCAED3D69}"/>
                </a:ext>
              </a:extLst>
            </p:cNvPr>
            <p:cNvCxnSpPr/>
            <p:nvPr/>
          </p:nvCxnSpPr>
          <p:spPr>
            <a:xfrm>
              <a:off x="-694779" y="3895543"/>
              <a:ext cx="0" cy="49652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88" name="Straight Connector 24">
              <a:extLst>
                <a:ext uri="{FF2B5EF4-FFF2-40B4-BE49-F238E27FC236}">
                  <a16:creationId xmlns:a16="http://schemas.microsoft.com/office/drawing/2014/main" id="{812E469D-CACB-DADA-81F5-2F7804B7B940}"/>
                </a:ext>
              </a:extLst>
            </p:cNvPr>
            <p:cNvCxnSpPr/>
            <p:nvPr/>
          </p:nvCxnSpPr>
          <p:spPr>
            <a:xfrm flipH="1">
              <a:off x="-906464" y="4392063"/>
              <a:ext cx="211685" cy="29791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89" name="Straight Connector 26">
              <a:extLst>
                <a:ext uri="{FF2B5EF4-FFF2-40B4-BE49-F238E27FC236}">
                  <a16:creationId xmlns:a16="http://schemas.microsoft.com/office/drawing/2014/main" id="{B6E6F099-F0D7-49FE-A85E-452A2582225A}"/>
                </a:ext>
              </a:extLst>
            </p:cNvPr>
            <p:cNvCxnSpPr/>
            <p:nvPr/>
          </p:nvCxnSpPr>
          <p:spPr>
            <a:xfrm>
              <a:off x="-694779" y="4392063"/>
              <a:ext cx="129146" cy="29791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90" name="Oval 27">
              <a:extLst>
                <a:ext uri="{FF2B5EF4-FFF2-40B4-BE49-F238E27FC236}">
                  <a16:creationId xmlns:a16="http://schemas.microsoft.com/office/drawing/2014/main" id="{BA62D326-7859-1A68-E6E1-C549A745872E}"/>
                </a:ext>
              </a:extLst>
            </p:cNvPr>
            <p:cNvSpPr/>
            <p:nvPr/>
          </p:nvSpPr>
          <p:spPr>
            <a:xfrm>
              <a:off x="-800622" y="3696934"/>
              <a:ext cx="211685" cy="198609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11F6DC65-F1A3-F6E2-241A-F73504882591}"/>
              </a:ext>
            </a:extLst>
          </p:cNvPr>
          <p:cNvGrpSpPr/>
          <p:nvPr/>
        </p:nvGrpSpPr>
        <p:grpSpPr>
          <a:xfrm>
            <a:off x="3119500" y="2340846"/>
            <a:ext cx="220387" cy="364092"/>
            <a:chOff x="-1012307" y="3696934"/>
            <a:chExt cx="635055" cy="993042"/>
          </a:xfrm>
        </p:grpSpPr>
        <p:cxnSp>
          <p:nvCxnSpPr>
            <p:cNvPr id="119" name="Straight Connector 20">
              <a:extLst>
                <a:ext uri="{FF2B5EF4-FFF2-40B4-BE49-F238E27FC236}">
                  <a16:creationId xmlns:a16="http://schemas.microsoft.com/office/drawing/2014/main" id="{AC4F7AD2-A3A4-C3BF-3444-62A886CEE2E2}"/>
                </a:ext>
              </a:extLst>
            </p:cNvPr>
            <p:cNvCxnSpPr/>
            <p:nvPr/>
          </p:nvCxnSpPr>
          <p:spPr>
            <a:xfrm>
              <a:off x="-1012307" y="4094151"/>
              <a:ext cx="635055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20" name="Straight Connector 22">
              <a:extLst>
                <a:ext uri="{FF2B5EF4-FFF2-40B4-BE49-F238E27FC236}">
                  <a16:creationId xmlns:a16="http://schemas.microsoft.com/office/drawing/2014/main" id="{3F59C893-8903-234A-EF99-ECCD37A51800}"/>
                </a:ext>
              </a:extLst>
            </p:cNvPr>
            <p:cNvCxnSpPr/>
            <p:nvPr/>
          </p:nvCxnSpPr>
          <p:spPr>
            <a:xfrm>
              <a:off x="-694779" y="3895543"/>
              <a:ext cx="0" cy="496522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21" name="Straight Connector 24">
              <a:extLst>
                <a:ext uri="{FF2B5EF4-FFF2-40B4-BE49-F238E27FC236}">
                  <a16:creationId xmlns:a16="http://schemas.microsoft.com/office/drawing/2014/main" id="{C7494453-D458-BD7E-1FB6-94604A5ECAC1}"/>
                </a:ext>
              </a:extLst>
            </p:cNvPr>
            <p:cNvCxnSpPr/>
            <p:nvPr/>
          </p:nvCxnSpPr>
          <p:spPr>
            <a:xfrm flipH="1">
              <a:off x="-906464" y="4392063"/>
              <a:ext cx="211685" cy="297913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22" name="Straight Connector 26">
              <a:extLst>
                <a:ext uri="{FF2B5EF4-FFF2-40B4-BE49-F238E27FC236}">
                  <a16:creationId xmlns:a16="http://schemas.microsoft.com/office/drawing/2014/main" id="{9218CF6B-C661-65A6-D5A1-3BCE5E7A590E}"/>
                </a:ext>
              </a:extLst>
            </p:cNvPr>
            <p:cNvCxnSpPr/>
            <p:nvPr/>
          </p:nvCxnSpPr>
          <p:spPr>
            <a:xfrm>
              <a:off x="-694779" y="4392063"/>
              <a:ext cx="129146" cy="297913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sp>
          <p:nvSpPr>
            <p:cNvPr id="123" name="Oval 27">
              <a:extLst>
                <a:ext uri="{FF2B5EF4-FFF2-40B4-BE49-F238E27FC236}">
                  <a16:creationId xmlns:a16="http://schemas.microsoft.com/office/drawing/2014/main" id="{243CDECE-7F78-5409-8358-214CD4B2277D}"/>
                </a:ext>
              </a:extLst>
            </p:cNvPr>
            <p:cNvSpPr/>
            <p:nvPr/>
          </p:nvSpPr>
          <p:spPr>
            <a:xfrm>
              <a:off x="-800622" y="3696934"/>
              <a:ext cx="211685" cy="198609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8" name="Grupp 47">
            <a:extLst>
              <a:ext uri="{FF2B5EF4-FFF2-40B4-BE49-F238E27FC236}">
                <a16:creationId xmlns:a16="http://schemas.microsoft.com/office/drawing/2014/main" id="{8ABFA40D-C8A1-E3AB-392A-C5103440B00B}"/>
              </a:ext>
            </a:extLst>
          </p:cNvPr>
          <p:cNvGrpSpPr/>
          <p:nvPr/>
        </p:nvGrpSpPr>
        <p:grpSpPr>
          <a:xfrm>
            <a:off x="3344507" y="2318905"/>
            <a:ext cx="926785" cy="276999"/>
            <a:chOff x="3344507" y="1849671"/>
            <a:chExt cx="926785" cy="276999"/>
          </a:xfrm>
        </p:grpSpPr>
        <p:cxnSp>
          <p:nvCxnSpPr>
            <p:cNvPr id="126" name="Rak pilkoppling 125">
              <a:extLst>
                <a:ext uri="{FF2B5EF4-FFF2-40B4-BE49-F238E27FC236}">
                  <a16:creationId xmlns:a16="http://schemas.microsoft.com/office/drawing/2014/main" id="{D74A4068-7DB7-D92F-A9E3-40082AE71E51}"/>
                </a:ext>
              </a:extLst>
            </p:cNvPr>
            <p:cNvCxnSpPr>
              <a:cxnSpLocks/>
            </p:cNvCxnSpPr>
            <p:nvPr/>
          </p:nvCxnSpPr>
          <p:spPr>
            <a:xfrm>
              <a:off x="3344507" y="2073933"/>
              <a:ext cx="801694" cy="9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ruta 127">
              <a:extLst>
                <a:ext uri="{FF2B5EF4-FFF2-40B4-BE49-F238E27FC236}">
                  <a16:creationId xmlns:a16="http://schemas.microsoft.com/office/drawing/2014/main" id="{A2233BB3-75E9-990E-C623-BA0D52B4641A}"/>
                </a:ext>
              </a:extLst>
            </p:cNvPr>
            <p:cNvSpPr txBox="1"/>
            <p:nvPr/>
          </p:nvSpPr>
          <p:spPr>
            <a:xfrm>
              <a:off x="3426675" y="1849671"/>
              <a:ext cx="844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>
                  <a:solidFill>
                    <a:srgbClr val="0077BC"/>
                  </a:solidFill>
                </a:rPr>
                <a:t>Intern</a:t>
              </a:r>
            </a:p>
          </p:txBody>
        </p:sp>
      </p:grpSp>
      <p:cxnSp>
        <p:nvCxnSpPr>
          <p:cNvPr id="129" name="Rak pilkoppling 128">
            <a:extLst>
              <a:ext uri="{FF2B5EF4-FFF2-40B4-BE49-F238E27FC236}">
                <a16:creationId xmlns:a16="http://schemas.microsoft.com/office/drawing/2014/main" id="{18C91DBC-C1BB-863E-FFC9-918DBECEE86F}"/>
              </a:ext>
            </a:extLst>
          </p:cNvPr>
          <p:cNvCxnSpPr>
            <a:cxnSpLocks/>
          </p:cNvCxnSpPr>
          <p:nvPr/>
        </p:nvCxnSpPr>
        <p:spPr>
          <a:xfrm flipV="1">
            <a:off x="705168" y="3901590"/>
            <a:ext cx="647140" cy="1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ruta 129">
            <a:extLst>
              <a:ext uri="{FF2B5EF4-FFF2-40B4-BE49-F238E27FC236}">
                <a16:creationId xmlns:a16="http://schemas.microsoft.com/office/drawing/2014/main" id="{D829E055-9582-29D4-F87B-A71617287C95}"/>
              </a:ext>
            </a:extLst>
          </p:cNvPr>
          <p:cNvSpPr txBox="1"/>
          <p:nvPr/>
        </p:nvSpPr>
        <p:spPr>
          <a:xfrm>
            <a:off x="13087" y="4102228"/>
            <a:ext cx="950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rgbClr val="0077BC"/>
                </a:solidFill>
              </a:rPr>
              <a:t>medborgare</a:t>
            </a:r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3C02BCFF-366E-E4F2-244E-945E27141928}"/>
              </a:ext>
            </a:extLst>
          </p:cNvPr>
          <p:cNvCxnSpPr/>
          <p:nvPr/>
        </p:nvCxnSpPr>
        <p:spPr>
          <a:xfrm>
            <a:off x="7903029" y="2143655"/>
            <a:ext cx="0" cy="380604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C707C8E4-F0BA-D3F6-5E83-3762D62FC581}"/>
              </a:ext>
            </a:extLst>
          </p:cNvPr>
          <p:cNvSpPr/>
          <p:nvPr/>
        </p:nvSpPr>
        <p:spPr>
          <a:xfrm>
            <a:off x="1369412" y="3689571"/>
            <a:ext cx="1358572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goteborg.se/mina-sidor</a:t>
            </a:r>
          </a:p>
        </p:txBody>
      </p: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B9AB45D4-039D-53C5-9091-2540E257D05C}"/>
              </a:ext>
            </a:extLst>
          </p:cNvPr>
          <p:cNvCxnSpPr/>
          <p:nvPr/>
        </p:nvCxnSpPr>
        <p:spPr>
          <a:xfrm>
            <a:off x="2887723" y="2185180"/>
            <a:ext cx="0" cy="380604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Koppling: vinklad 34">
            <a:extLst>
              <a:ext uri="{FF2B5EF4-FFF2-40B4-BE49-F238E27FC236}">
                <a16:creationId xmlns:a16="http://schemas.microsoft.com/office/drawing/2014/main" id="{A2E2135E-2A1B-E7AE-AAC4-2A03B8D1EDFD}"/>
              </a:ext>
            </a:extLst>
          </p:cNvPr>
          <p:cNvCxnSpPr>
            <a:endCxn id="82" idx="2"/>
          </p:cNvCxnSpPr>
          <p:nvPr/>
        </p:nvCxnSpPr>
        <p:spPr>
          <a:xfrm rot="16200000" flipH="1">
            <a:off x="5138651" y="4075951"/>
            <a:ext cx="315207" cy="28144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ktangel 35">
            <a:extLst>
              <a:ext uri="{FF2B5EF4-FFF2-40B4-BE49-F238E27FC236}">
                <a16:creationId xmlns:a16="http://schemas.microsoft.com/office/drawing/2014/main" id="{966B7FAF-6406-39A0-1758-FDAAF14DC419}"/>
              </a:ext>
            </a:extLst>
          </p:cNvPr>
          <p:cNvSpPr/>
          <p:nvPr/>
        </p:nvSpPr>
        <p:spPr>
          <a:xfrm>
            <a:off x="8567274" y="3718700"/>
            <a:ext cx="1302695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CGI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10BE50C-02CC-EADD-02D4-887E978DF8CB}"/>
              </a:ext>
            </a:extLst>
          </p:cNvPr>
          <p:cNvSpPr/>
          <p:nvPr/>
        </p:nvSpPr>
        <p:spPr>
          <a:xfrm>
            <a:off x="7034210" y="4012167"/>
            <a:ext cx="340104" cy="2003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err="1"/>
              <a:t>lib</a:t>
            </a:r>
            <a:endParaRPr lang="sv-SE" sz="1000" dirty="0"/>
          </a:p>
        </p:txBody>
      </p: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3B778E4B-235C-99BD-ACD9-5E19E4703860}"/>
              </a:ext>
            </a:extLst>
          </p:cNvPr>
          <p:cNvCxnSpPr>
            <a:stCxn id="30" idx="2"/>
            <a:endCxn id="7" idx="0"/>
          </p:cNvCxnSpPr>
          <p:nvPr/>
        </p:nvCxnSpPr>
        <p:spPr>
          <a:xfrm>
            <a:off x="4782881" y="2734529"/>
            <a:ext cx="3875" cy="955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Koppling: vinklad 42">
            <a:extLst>
              <a:ext uri="{FF2B5EF4-FFF2-40B4-BE49-F238E27FC236}">
                <a16:creationId xmlns:a16="http://schemas.microsoft.com/office/drawing/2014/main" id="{52690FB9-8C45-BDFC-0CB4-FB3FB0F38B54}"/>
              </a:ext>
            </a:extLst>
          </p:cNvPr>
          <p:cNvCxnSpPr>
            <a:stCxn id="30" idx="3"/>
            <a:endCxn id="80" idx="0"/>
          </p:cNvCxnSpPr>
          <p:nvPr/>
        </p:nvCxnSpPr>
        <p:spPr>
          <a:xfrm>
            <a:off x="5434228" y="2549779"/>
            <a:ext cx="1341058" cy="11538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pilkoppling 44">
            <a:extLst>
              <a:ext uri="{FF2B5EF4-FFF2-40B4-BE49-F238E27FC236}">
                <a16:creationId xmlns:a16="http://schemas.microsoft.com/office/drawing/2014/main" id="{6447B814-BF6C-FB0B-9650-9072FF363C0E}"/>
              </a:ext>
            </a:extLst>
          </p:cNvPr>
          <p:cNvCxnSpPr>
            <a:stCxn id="84" idx="0"/>
            <a:endCxn id="7" idx="2"/>
          </p:cNvCxnSpPr>
          <p:nvPr/>
        </p:nvCxnSpPr>
        <p:spPr>
          <a:xfrm flipV="1">
            <a:off x="4781861" y="4059071"/>
            <a:ext cx="4895" cy="1108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pilkoppling 46">
            <a:extLst>
              <a:ext uri="{FF2B5EF4-FFF2-40B4-BE49-F238E27FC236}">
                <a16:creationId xmlns:a16="http://schemas.microsoft.com/office/drawing/2014/main" id="{91307E21-113B-1945-E99C-4EBDF5F7621B}"/>
              </a:ext>
            </a:extLst>
          </p:cNvPr>
          <p:cNvCxnSpPr>
            <a:stCxn id="23" idx="3"/>
            <a:endCxn id="7" idx="1"/>
          </p:cNvCxnSpPr>
          <p:nvPr/>
        </p:nvCxnSpPr>
        <p:spPr>
          <a:xfrm>
            <a:off x="2727984" y="3874321"/>
            <a:ext cx="13794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koppling 50">
            <a:extLst>
              <a:ext uri="{FF2B5EF4-FFF2-40B4-BE49-F238E27FC236}">
                <a16:creationId xmlns:a16="http://schemas.microsoft.com/office/drawing/2014/main" id="{0581B4A9-771B-0D92-2A50-DF61CB305A4C}"/>
              </a:ext>
            </a:extLst>
          </p:cNvPr>
          <p:cNvCxnSpPr>
            <a:stCxn id="80" idx="3"/>
            <a:endCxn id="36" idx="1"/>
          </p:cNvCxnSpPr>
          <p:nvPr/>
        </p:nvCxnSpPr>
        <p:spPr>
          <a:xfrm>
            <a:off x="7454571" y="3888365"/>
            <a:ext cx="1112703" cy="1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A9AEC06B-A376-E849-8745-07895DD189B7}"/>
              </a:ext>
            </a:extLst>
          </p:cNvPr>
          <p:cNvSpPr txBox="1"/>
          <p:nvPr/>
        </p:nvSpPr>
        <p:spPr>
          <a:xfrm>
            <a:off x="4311011" y="1375892"/>
            <a:ext cx="1155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Version 2 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A76A457-DADE-DD03-A78B-838935ACB92E}"/>
              </a:ext>
            </a:extLst>
          </p:cNvPr>
          <p:cNvGrpSpPr/>
          <p:nvPr/>
        </p:nvGrpSpPr>
        <p:grpSpPr>
          <a:xfrm>
            <a:off x="1827796" y="4174822"/>
            <a:ext cx="296199" cy="411012"/>
            <a:chOff x="1560755" y="4551950"/>
            <a:chExt cx="296199" cy="411012"/>
          </a:xfrm>
        </p:grpSpPr>
        <p:sp>
          <p:nvSpPr>
            <p:cNvPr id="8" name="Rektangel: vikt hörn 7">
              <a:extLst>
                <a:ext uri="{FF2B5EF4-FFF2-40B4-BE49-F238E27FC236}">
                  <a16:creationId xmlns:a16="http://schemas.microsoft.com/office/drawing/2014/main" id="{0D1D5FF7-FBCC-D183-313F-75FEA6F30EBF}"/>
                </a:ext>
              </a:extLst>
            </p:cNvPr>
            <p:cNvSpPr/>
            <p:nvPr/>
          </p:nvSpPr>
          <p:spPr>
            <a:xfrm>
              <a:off x="1560755" y="4551950"/>
              <a:ext cx="195856" cy="266698"/>
            </a:xfrm>
            <a:prstGeom prst="foldedCorne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800" dirty="0"/>
            </a:p>
          </p:txBody>
        </p:sp>
        <p:sp>
          <p:nvSpPr>
            <p:cNvPr id="10" name="Rektangel: vikt hörn 9">
              <a:extLst>
                <a:ext uri="{FF2B5EF4-FFF2-40B4-BE49-F238E27FC236}">
                  <a16:creationId xmlns:a16="http://schemas.microsoft.com/office/drawing/2014/main" id="{E341B8ED-6783-B3ED-09AC-17E81A3C5E1F}"/>
                </a:ext>
              </a:extLst>
            </p:cNvPr>
            <p:cNvSpPr/>
            <p:nvPr/>
          </p:nvSpPr>
          <p:spPr>
            <a:xfrm>
              <a:off x="1609454" y="4619500"/>
              <a:ext cx="195856" cy="266698"/>
            </a:xfrm>
            <a:prstGeom prst="foldedCorne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800" dirty="0"/>
            </a:p>
          </p:txBody>
        </p:sp>
        <p:sp>
          <p:nvSpPr>
            <p:cNvPr id="11" name="Rektangel: vikt hörn 10">
              <a:extLst>
                <a:ext uri="{FF2B5EF4-FFF2-40B4-BE49-F238E27FC236}">
                  <a16:creationId xmlns:a16="http://schemas.microsoft.com/office/drawing/2014/main" id="{BC17944C-A662-A932-BA53-4DF7F22C3838}"/>
                </a:ext>
              </a:extLst>
            </p:cNvPr>
            <p:cNvSpPr/>
            <p:nvPr/>
          </p:nvSpPr>
          <p:spPr>
            <a:xfrm>
              <a:off x="1661098" y="4696264"/>
              <a:ext cx="195856" cy="266698"/>
            </a:xfrm>
            <a:prstGeom prst="foldedCorne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800" dirty="0"/>
            </a:p>
          </p:txBody>
        </p:sp>
      </p:grpSp>
      <p:sp>
        <p:nvSpPr>
          <p:cNvPr id="82" name="Flödesschema: Magnetskiva 81">
            <a:extLst>
              <a:ext uri="{FF2B5EF4-FFF2-40B4-BE49-F238E27FC236}">
                <a16:creationId xmlns:a16="http://schemas.microsoft.com/office/drawing/2014/main" id="{8E42824F-9C9C-7282-F1EC-BE09C23B321A}"/>
              </a:ext>
            </a:extLst>
          </p:cNvPr>
          <p:cNvSpPr/>
          <p:nvPr/>
        </p:nvSpPr>
        <p:spPr>
          <a:xfrm>
            <a:off x="5436977" y="4212565"/>
            <a:ext cx="285774" cy="323425"/>
          </a:xfrm>
          <a:prstGeom prst="flowChartMagneticDisk">
            <a:avLst/>
          </a:prstGeom>
          <a:noFill/>
          <a:ln>
            <a:solidFill>
              <a:srgbClr val="0077B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9A71E048-6AC9-4D49-6E48-CA2C72C7D857}"/>
              </a:ext>
            </a:extLst>
          </p:cNvPr>
          <p:cNvCxnSpPr>
            <a:stCxn id="82" idx="4"/>
            <a:endCxn id="16" idx="1"/>
          </p:cNvCxnSpPr>
          <p:nvPr/>
        </p:nvCxnSpPr>
        <p:spPr>
          <a:xfrm flipV="1">
            <a:off x="5722751" y="4369363"/>
            <a:ext cx="112067" cy="4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koppling 31">
            <a:extLst>
              <a:ext uri="{FF2B5EF4-FFF2-40B4-BE49-F238E27FC236}">
                <a16:creationId xmlns:a16="http://schemas.microsoft.com/office/drawing/2014/main" id="{9773D969-DE46-F7E8-1ADB-406ED936AD1F}"/>
              </a:ext>
            </a:extLst>
          </p:cNvPr>
          <p:cNvCxnSpPr>
            <a:stCxn id="80" idx="1"/>
            <a:endCxn id="7" idx="3"/>
          </p:cNvCxnSpPr>
          <p:nvPr/>
        </p:nvCxnSpPr>
        <p:spPr>
          <a:xfrm flipH="1" flipV="1">
            <a:off x="5466042" y="3874321"/>
            <a:ext cx="629958" cy="14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koppling 55">
            <a:extLst>
              <a:ext uri="{FF2B5EF4-FFF2-40B4-BE49-F238E27FC236}">
                <a16:creationId xmlns:a16="http://schemas.microsoft.com/office/drawing/2014/main" id="{4E655CB6-98DA-3D8D-DA99-E1ADB87FDAA7}"/>
              </a:ext>
            </a:extLst>
          </p:cNvPr>
          <p:cNvCxnSpPr/>
          <p:nvPr/>
        </p:nvCxnSpPr>
        <p:spPr>
          <a:xfrm>
            <a:off x="2484521" y="4059069"/>
            <a:ext cx="0" cy="1812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koppling 57">
            <a:extLst>
              <a:ext uri="{FF2B5EF4-FFF2-40B4-BE49-F238E27FC236}">
                <a16:creationId xmlns:a16="http://schemas.microsoft.com/office/drawing/2014/main" id="{754E4AEE-10A3-8454-2205-BF5F169CE804}"/>
              </a:ext>
            </a:extLst>
          </p:cNvPr>
          <p:cNvCxnSpPr>
            <a:cxnSpLocks/>
          </p:cNvCxnSpPr>
          <p:nvPr/>
        </p:nvCxnSpPr>
        <p:spPr>
          <a:xfrm>
            <a:off x="2484521" y="5883442"/>
            <a:ext cx="4290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k pilkoppling 63">
            <a:extLst>
              <a:ext uri="{FF2B5EF4-FFF2-40B4-BE49-F238E27FC236}">
                <a16:creationId xmlns:a16="http://schemas.microsoft.com/office/drawing/2014/main" id="{BB2C5687-4FA9-A2AA-30EA-E1AE0D09B9F4}"/>
              </a:ext>
            </a:extLst>
          </p:cNvPr>
          <p:cNvCxnSpPr>
            <a:endCxn id="80" idx="2"/>
          </p:cNvCxnSpPr>
          <p:nvPr/>
        </p:nvCxnSpPr>
        <p:spPr>
          <a:xfrm flipV="1">
            <a:off x="6775285" y="4073115"/>
            <a:ext cx="1" cy="1810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ktangel: vikt hörn 66">
            <a:extLst>
              <a:ext uri="{FF2B5EF4-FFF2-40B4-BE49-F238E27FC236}">
                <a16:creationId xmlns:a16="http://schemas.microsoft.com/office/drawing/2014/main" id="{A1EBB664-FA86-1611-62FE-94DFFAA1BE1B}"/>
              </a:ext>
            </a:extLst>
          </p:cNvPr>
          <p:cNvSpPr/>
          <p:nvPr/>
        </p:nvSpPr>
        <p:spPr>
          <a:xfrm>
            <a:off x="5351969" y="1691598"/>
            <a:ext cx="512988" cy="367853"/>
          </a:xfrm>
          <a:prstGeom prst="foldedCorne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800" dirty="0"/>
          </a:p>
        </p:txBody>
      </p:sp>
      <p:sp>
        <p:nvSpPr>
          <p:cNvPr id="68" name="Rektangel: vikt hörn 67">
            <a:extLst>
              <a:ext uri="{FF2B5EF4-FFF2-40B4-BE49-F238E27FC236}">
                <a16:creationId xmlns:a16="http://schemas.microsoft.com/office/drawing/2014/main" id="{8400A28E-2F22-1E96-7735-4C2BE6C41C8F}"/>
              </a:ext>
            </a:extLst>
          </p:cNvPr>
          <p:cNvSpPr/>
          <p:nvPr/>
        </p:nvSpPr>
        <p:spPr>
          <a:xfrm>
            <a:off x="5422170" y="1768625"/>
            <a:ext cx="512988" cy="367853"/>
          </a:xfrm>
          <a:prstGeom prst="foldedCorne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800" dirty="0"/>
          </a:p>
        </p:txBody>
      </p:sp>
      <p:sp>
        <p:nvSpPr>
          <p:cNvPr id="26" name="Rektangel: vikt hörn 25">
            <a:extLst>
              <a:ext uri="{FF2B5EF4-FFF2-40B4-BE49-F238E27FC236}">
                <a16:creationId xmlns:a16="http://schemas.microsoft.com/office/drawing/2014/main" id="{88A46D7E-9824-3C34-DD4F-D41317C99F52}"/>
              </a:ext>
            </a:extLst>
          </p:cNvPr>
          <p:cNvSpPr/>
          <p:nvPr/>
        </p:nvSpPr>
        <p:spPr>
          <a:xfrm>
            <a:off x="5488180" y="1833508"/>
            <a:ext cx="512988" cy="367853"/>
          </a:xfrm>
          <a:prstGeom prst="foldedCorne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800" dirty="0" err="1"/>
              <a:t>config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386936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80" grpId="0" animBg="1"/>
      <p:bldP spid="84" grpId="0" animBg="1"/>
      <p:bldP spid="130" grpId="0"/>
      <p:bldP spid="23" grpId="0" animBg="1"/>
      <p:bldP spid="36" grpId="0" animBg="1"/>
      <p:bldP spid="37" grpId="0" animBg="1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>
            <a:extLst>
              <a:ext uri="{FF2B5EF4-FFF2-40B4-BE49-F238E27FC236}">
                <a16:creationId xmlns:a16="http://schemas.microsoft.com/office/drawing/2014/main" id="{E39EB420-2997-A926-A120-40D9B3D5204B}"/>
              </a:ext>
            </a:extLst>
          </p:cNvPr>
          <p:cNvGrpSpPr/>
          <p:nvPr/>
        </p:nvGrpSpPr>
        <p:grpSpPr>
          <a:xfrm>
            <a:off x="287877" y="2446197"/>
            <a:ext cx="2277586" cy="2345395"/>
            <a:chOff x="971031" y="742758"/>
            <a:chExt cx="2175567" cy="2802073"/>
          </a:xfrm>
        </p:grpSpPr>
        <p:sp>
          <p:nvSpPr>
            <p:cNvPr id="5" name="Rektangel: ett klippt hörn 4">
              <a:extLst>
                <a:ext uri="{FF2B5EF4-FFF2-40B4-BE49-F238E27FC236}">
                  <a16:creationId xmlns:a16="http://schemas.microsoft.com/office/drawing/2014/main" id="{AA29707D-75D8-041D-F1C9-A48B1840E4C1}"/>
                </a:ext>
              </a:extLst>
            </p:cNvPr>
            <p:cNvSpPr/>
            <p:nvPr/>
          </p:nvSpPr>
          <p:spPr>
            <a:xfrm>
              <a:off x="971031" y="742758"/>
              <a:ext cx="2175567" cy="2802073"/>
            </a:xfrm>
            <a:prstGeom prst="snip1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sv-SE" dirty="0">
                  <a:solidFill>
                    <a:schemeClr val="accent1"/>
                  </a:solidFill>
                </a:rPr>
                <a:t>Ärende (</a:t>
              </a:r>
              <a:r>
                <a:rPr lang="sv-SE" dirty="0" err="1">
                  <a:solidFill>
                    <a:schemeClr val="accent1"/>
                  </a:solidFill>
                </a:rPr>
                <a:t>Map</a:t>
              </a:r>
              <a:r>
                <a:rPr lang="sv-SE" dirty="0">
                  <a:solidFill>
                    <a:schemeClr val="accent1"/>
                  </a:solidFill>
                </a:rPr>
                <a:t>)</a:t>
              </a:r>
            </a:p>
          </p:txBody>
        </p:sp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7C92CF8-8E72-A0AE-86DF-99B960FF2F4F}"/>
                </a:ext>
              </a:extLst>
            </p:cNvPr>
            <p:cNvGrpSpPr/>
            <p:nvPr/>
          </p:nvGrpSpPr>
          <p:grpSpPr>
            <a:xfrm>
              <a:off x="1248606" y="1393840"/>
              <a:ext cx="1569878" cy="584861"/>
              <a:chOff x="1248606" y="1393840"/>
              <a:chExt cx="1569878" cy="584861"/>
            </a:xfrm>
          </p:grpSpPr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63F12207-73A4-D8BE-EFE6-4CD9C924A416}"/>
                  </a:ext>
                </a:extLst>
              </p:cNvPr>
              <p:cNvSpPr/>
              <p:nvPr/>
            </p:nvSpPr>
            <p:spPr>
              <a:xfrm>
                <a:off x="1248606" y="1393840"/>
                <a:ext cx="1569878" cy="584861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3" name="Rektangel: vikt hörn 2">
                <a:extLst>
                  <a:ext uri="{FF2B5EF4-FFF2-40B4-BE49-F238E27FC236}">
                    <a16:creationId xmlns:a16="http://schemas.microsoft.com/office/drawing/2014/main" id="{007627D7-804F-5552-7FB9-EA75696FD5AD}"/>
                  </a:ext>
                </a:extLst>
              </p:cNvPr>
              <p:cNvSpPr/>
              <p:nvPr/>
            </p:nvSpPr>
            <p:spPr>
              <a:xfrm>
                <a:off x="2129972" y="1461537"/>
                <a:ext cx="592425" cy="449466"/>
              </a:xfrm>
              <a:prstGeom prst="foldedCorner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v-SE" sz="800" dirty="0" err="1"/>
                  <a:t>Content</a:t>
                </a:r>
                <a:r>
                  <a:rPr lang="sv-SE" sz="800" dirty="0"/>
                  <a:t> (PDF)</a:t>
                </a:r>
              </a:p>
            </p:txBody>
          </p:sp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49EFFD39-6F7A-3BF9-3182-1809212AB9BE}"/>
                  </a:ext>
                </a:extLst>
              </p:cNvPr>
              <p:cNvSpPr/>
              <p:nvPr/>
            </p:nvSpPr>
            <p:spPr>
              <a:xfrm>
                <a:off x="1299451" y="1461537"/>
                <a:ext cx="779676" cy="441446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000" dirty="0"/>
                  <a:t>Metadata</a:t>
                </a:r>
              </a:p>
            </p:txBody>
          </p:sp>
        </p:grpSp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57228518-E127-E954-FF9C-678195F9CA20}"/>
                </a:ext>
              </a:extLst>
            </p:cNvPr>
            <p:cNvGrpSpPr/>
            <p:nvPr/>
          </p:nvGrpSpPr>
          <p:grpSpPr>
            <a:xfrm>
              <a:off x="1248606" y="2046398"/>
              <a:ext cx="1569878" cy="584861"/>
              <a:chOff x="1248606" y="1393840"/>
              <a:chExt cx="1569878" cy="584861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41E0AAF1-4BF6-0FCB-6DF5-B8A8C3980CC2}"/>
                  </a:ext>
                </a:extLst>
              </p:cNvPr>
              <p:cNvSpPr/>
              <p:nvPr/>
            </p:nvSpPr>
            <p:spPr>
              <a:xfrm>
                <a:off x="1248606" y="1393840"/>
                <a:ext cx="1569878" cy="584861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1" name="Rektangel: vikt hörn 10">
                <a:extLst>
                  <a:ext uri="{FF2B5EF4-FFF2-40B4-BE49-F238E27FC236}">
                    <a16:creationId xmlns:a16="http://schemas.microsoft.com/office/drawing/2014/main" id="{F13A6F44-073E-21C0-994F-02D3C73D0EBA}"/>
                  </a:ext>
                </a:extLst>
              </p:cNvPr>
              <p:cNvSpPr/>
              <p:nvPr/>
            </p:nvSpPr>
            <p:spPr>
              <a:xfrm>
                <a:off x="2129972" y="1461537"/>
                <a:ext cx="592425" cy="449466"/>
              </a:xfrm>
              <a:prstGeom prst="foldedCorner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v-SE" sz="800" dirty="0" err="1"/>
                  <a:t>Content</a:t>
                </a:r>
                <a:r>
                  <a:rPr lang="sv-SE" sz="800" dirty="0"/>
                  <a:t> (PDF)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171E2B6F-1580-B56A-149B-98EAF09E4749}"/>
                  </a:ext>
                </a:extLst>
              </p:cNvPr>
              <p:cNvSpPr/>
              <p:nvPr/>
            </p:nvSpPr>
            <p:spPr>
              <a:xfrm>
                <a:off x="1299451" y="1461537"/>
                <a:ext cx="779676" cy="441446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000" dirty="0"/>
                  <a:t>Metadata</a:t>
                </a:r>
              </a:p>
            </p:txBody>
          </p:sp>
        </p:grpSp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AA5D1A6C-B421-6AE8-5785-F1EC08954208}"/>
                </a:ext>
              </a:extLst>
            </p:cNvPr>
            <p:cNvGrpSpPr/>
            <p:nvPr/>
          </p:nvGrpSpPr>
          <p:grpSpPr>
            <a:xfrm>
              <a:off x="1233801" y="2698956"/>
              <a:ext cx="1569878" cy="584861"/>
              <a:chOff x="1248606" y="1393840"/>
              <a:chExt cx="1569878" cy="584861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8E60C9E2-4224-45C9-6297-FAC4EF6E8616}"/>
                  </a:ext>
                </a:extLst>
              </p:cNvPr>
              <p:cNvSpPr/>
              <p:nvPr/>
            </p:nvSpPr>
            <p:spPr>
              <a:xfrm>
                <a:off x="1248606" y="1393840"/>
                <a:ext cx="1569878" cy="584861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5" name="Rektangel: vikt hörn 14">
                <a:extLst>
                  <a:ext uri="{FF2B5EF4-FFF2-40B4-BE49-F238E27FC236}">
                    <a16:creationId xmlns:a16="http://schemas.microsoft.com/office/drawing/2014/main" id="{374064B7-6318-1625-0F2F-16A4B4EEB47A}"/>
                  </a:ext>
                </a:extLst>
              </p:cNvPr>
              <p:cNvSpPr/>
              <p:nvPr/>
            </p:nvSpPr>
            <p:spPr>
              <a:xfrm>
                <a:off x="2129972" y="1461537"/>
                <a:ext cx="592425" cy="449466"/>
              </a:xfrm>
              <a:prstGeom prst="foldedCorner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v-SE" sz="800" dirty="0" err="1"/>
                  <a:t>Content</a:t>
                </a:r>
                <a:r>
                  <a:rPr lang="sv-SE" sz="800" dirty="0"/>
                  <a:t> (PDF)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C7FCE004-6C55-85AB-DC27-2EA45CF10CA8}"/>
                  </a:ext>
                </a:extLst>
              </p:cNvPr>
              <p:cNvSpPr/>
              <p:nvPr/>
            </p:nvSpPr>
            <p:spPr>
              <a:xfrm>
                <a:off x="1299451" y="1461537"/>
                <a:ext cx="779676" cy="441446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000" dirty="0"/>
                  <a:t>Metadata</a:t>
                </a:r>
              </a:p>
            </p:txBody>
          </p:sp>
        </p:grpSp>
      </p:grpSp>
      <p:grpSp>
        <p:nvGrpSpPr>
          <p:cNvPr id="76" name="Grupp 75">
            <a:extLst>
              <a:ext uri="{FF2B5EF4-FFF2-40B4-BE49-F238E27FC236}">
                <a16:creationId xmlns:a16="http://schemas.microsoft.com/office/drawing/2014/main" id="{B77AD120-D333-DD48-49DA-CF10BE107AE5}"/>
              </a:ext>
            </a:extLst>
          </p:cNvPr>
          <p:cNvGrpSpPr/>
          <p:nvPr/>
        </p:nvGrpSpPr>
        <p:grpSpPr>
          <a:xfrm>
            <a:off x="4937125" y="1232333"/>
            <a:ext cx="5212206" cy="1543736"/>
            <a:chOff x="4614546" y="1261872"/>
            <a:chExt cx="5212206" cy="1543736"/>
          </a:xfrm>
        </p:grpSpPr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B3E479A1-23EB-E858-9B23-97E8FCF0BFC4}"/>
                </a:ext>
              </a:extLst>
            </p:cNvPr>
            <p:cNvSpPr/>
            <p:nvPr/>
          </p:nvSpPr>
          <p:spPr>
            <a:xfrm>
              <a:off x="4614546" y="1261872"/>
              <a:ext cx="5212206" cy="154373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grpSp>
          <p:nvGrpSpPr>
            <p:cNvPr id="52" name="Grupp 51">
              <a:extLst>
                <a:ext uri="{FF2B5EF4-FFF2-40B4-BE49-F238E27FC236}">
                  <a16:creationId xmlns:a16="http://schemas.microsoft.com/office/drawing/2014/main" id="{05B8E268-FBAF-740B-E0EA-5A6540E08752}"/>
                </a:ext>
              </a:extLst>
            </p:cNvPr>
            <p:cNvGrpSpPr/>
            <p:nvPr/>
          </p:nvGrpSpPr>
          <p:grpSpPr>
            <a:xfrm>
              <a:off x="6861468" y="1322179"/>
              <a:ext cx="220717" cy="349637"/>
              <a:chOff x="-1012307" y="3696934"/>
              <a:chExt cx="635055" cy="993042"/>
            </a:xfrm>
          </p:grpSpPr>
          <p:cxnSp>
            <p:nvCxnSpPr>
              <p:cNvPr id="53" name="Straight Connector 20">
                <a:extLst>
                  <a:ext uri="{FF2B5EF4-FFF2-40B4-BE49-F238E27FC236}">
                    <a16:creationId xmlns:a16="http://schemas.microsoft.com/office/drawing/2014/main" id="{A21F90E8-6EB0-C69F-5B7E-DC19348E6AA9}"/>
                  </a:ext>
                </a:extLst>
              </p:cNvPr>
              <p:cNvCxnSpPr/>
              <p:nvPr/>
            </p:nvCxnSpPr>
            <p:spPr>
              <a:xfrm>
                <a:off x="-1012307" y="4094151"/>
                <a:ext cx="63505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4" name="Straight Connector 22">
                <a:extLst>
                  <a:ext uri="{FF2B5EF4-FFF2-40B4-BE49-F238E27FC236}">
                    <a16:creationId xmlns:a16="http://schemas.microsoft.com/office/drawing/2014/main" id="{8A8F31E4-6F38-1377-5804-1E4C4DD1182E}"/>
                  </a:ext>
                </a:extLst>
              </p:cNvPr>
              <p:cNvCxnSpPr/>
              <p:nvPr/>
            </p:nvCxnSpPr>
            <p:spPr>
              <a:xfrm>
                <a:off x="-694779" y="3895543"/>
                <a:ext cx="0" cy="49652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7" name="Straight Connector 24">
                <a:extLst>
                  <a:ext uri="{FF2B5EF4-FFF2-40B4-BE49-F238E27FC236}">
                    <a16:creationId xmlns:a16="http://schemas.microsoft.com/office/drawing/2014/main" id="{5C171B19-F2A6-692C-88D5-86C58C582771}"/>
                  </a:ext>
                </a:extLst>
              </p:cNvPr>
              <p:cNvCxnSpPr/>
              <p:nvPr/>
            </p:nvCxnSpPr>
            <p:spPr>
              <a:xfrm flipH="1">
                <a:off x="-906464" y="4392063"/>
                <a:ext cx="211685" cy="29791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9" name="Straight Connector 26">
                <a:extLst>
                  <a:ext uri="{FF2B5EF4-FFF2-40B4-BE49-F238E27FC236}">
                    <a16:creationId xmlns:a16="http://schemas.microsoft.com/office/drawing/2014/main" id="{6F6E41D5-D30A-9FCF-69D8-236F9C9D7230}"/>
                  </a:ext>
                </a:extLst>
              </p:cNvPr>
              <p:cNvCxnSpPr/>
              <p:nvPr/>
            </p:nvCxnSpPr>
            <p:spPr>
              <a:xfrm>
                <a:off x="-694779" y="4392063"/>
                <a:ext cx="129146" cy="29791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60" name="Oval 27">
                <a:extLst>
                  <a:ext uri="{FF2B5EF4-FFF2-40B4-BE49-F238E27FC236}">
                    <a16:creationId xmlns:a16="http://schemas.microsoft.com/office/drawing/2014/main" id="{F6391177-6F87-553F-548E-6FBECA977921}"/>
                  </a:ext>
                </a:extLst>
              </p:cNvPr>
              <p:cNvSpPr/>
              <p:nvPr/>
            </p:nvSpPr>
            <p:spPr>
              <a:xfrm>
                <a:off x="-800622" y="3696934"/>
                <a:ext cx="211685" cy="19860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61" name="Grupp 60">
              <a:extLst>
                <a:ext uri="{FF2B5EF4-FFF2-40B4-BE49-F238E27FC236}">
                  <a16:creationId xmlns:a16="http://schemas.microsoft.com/office/drawing/2014/main" id="{79187BE2-E585-9929-48EA-9681D0725DE9}"/>
                </a:ext>
              </a:extLst>
            </p:cNvPr>
            <p:cNvGrpSpPr/>
            <p:nvPr/>
          </p:nvGrpSpPr>
          <p:grpSpPr>
            <a:xfrm>
              <a:off x="5028981" y="1342916"/>
              <a:ext cx="275908" cy="334719"/>
              <a:chOff x="-1012307" y="3696934"/>
              <a:chExt cx="635055" cy="993042"/>
            </a:xfrm>
          </p:grpSpPr>
          <p:cxnSp>
            <p:nvCxnSpPr>
              <p:cNvPr id="62" name="Straight Connector 20">
                <a:extLst>
                  <a:ext uri="{FF2B5EF4-FFF2-40B4-BE49-F238E27FC236}">
                    <a16:creationId xmlns:a16="http://schemas.microsoft.com/office/drawing/2014/main" id="{40C696D8-919E-1D90-31DF-2DB027F52122}"/>
                  </a:ext>
                </a:extLst>
              </p:cNvPr>
              <p:cNvCxnSpPr/>
              <p:nvPr/>
            </p:nvCxnSpPr>
            <p:spPr>
              <a:xfrm>
                <a:off x="-1012307" y="4094151"/>
                <a:ext cx="635055" cy="0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63" name="Straight Connector 22">
                <a:extLst>
                  <a:ext uri="{FF2B5EF4-FFF2-40B4-BE49-F238E27FC236}">
                    <a16:creationId xmlns:a16="http://schemas.microsoft.com/office/drawing/2014/main" id="{42808AE0-4AA4-57E7-CB4E-B5F69F9FCE75}"/>
                  </a:ext>
                </a:extLst>
              </p:cNvPr>
              <p:cNvCxnSpPr/>
              <p:nvPr/>
            </p:nvCxnSpPr>
            <p:spPr>
              <a:xfrm>
                <a:off x="-694779" y="3895543"/>
                <a:ext cx="0" cy="496522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64" name="Straight Connector 24">
                <a:extLst>
                  <a:ext uri="{FF2B5EF4-FFF2-40B4-BE49-F238E27FC236}">
                    <a16:creationId xmlns:a16="http://schemas.microsoft.com/office/drawing/2014/main" id="{FAA2947E-9138-B426-85D7-E212A740048D}"/>
                  </a:ext>
                </a:extLst>
              </p:cNvPr>
              <p:cNvCxnSpPr/>
              <p:nvPr/>
            </p:nvCxnSpPr>
            <p:spPr>
              <a:xfrm flipH="1">
                <a:off x="-906464" y="4392063"/>
                <a:ext cx="211685" cy="297913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65" name="Straight Connector 26">
                <a:extLst>
                  <a:ext uri="{FF2B5EF4-FFF2-40B4-BE49-F238E27FC236}">
                    <a16:creationId xmlns:a16="http://schemas.microsoft.com/office/drawing/2014/main" id="{7C804948-0551-A420-F269-7736815E51D1}"/>
                  </a:ext>
                </a:extLst>
              </p:cNvPr>
              <p:cNvCxnSpPr/>
              <p:nvPr/>
            </p:nvCxnSpPr>
            <p:spPr>
              <a:xfrm>
                <a:off x="-694779" y="4392063"/>
                <a:ext cx="129146" cy="297913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cxnSp>
          <p:sp>
            <p:nvSpPr>
              <p:cNvPr id="73" name="Oval 27">
                <a:extLst>
                  <a:ext uri="{FF2B5EF4-FFF2-40B4-BE49-F238E27FC236}">
                    <a16:creationId xmlns:a16="http://schemas.microsoft.com/office/drawing/2014/main" id="{66A8F8B8-CD4A-A3BF-4F75-3AEF552CDAAF}"/>
                  </a:ext>
                </a:extLst>
              </p:cNvPr>
              <p:cNvSpPr/>
              <p:nvPr/>
            </p:nvSpPr>
            <p:spPr>
              <a:xfrm>
                <a:off x="-800622" y="3696934"/>
                <a:ext cx="211685" cy="198609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93" name="Pil: höger 92">
              <a:extLst>
                <a:ext uri="{FF2B5EF4-FFF2-40B4-BE49-F238E27FC236}">
                  <a16:creationId xmlns:a16="http://schemas.microsoft.com/office/drawing/2014/main" id="{39F53783-2378-7E4B-1C22-F6E9528F6D5C}"/>
                </a:ext>
              </a:extLst>
            </p:cNvPr>
            <p:cNvSpPr/>
            <p:nvPr/>
          </p:nvSpPr>
          <p:spPr>
            <a:xfrm>
              <a:off x="5928431" y="1973607"/>
              <a:ext cx="608900" cy="245977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4" name="Flödesschema: Uppehåll 93">
              <a:extLst>
                <a:ext uri="{FF2B5EF4-FFF2-40B4-BE49-F238E27FC236}">
                  <a16:creationId xmlns:a16="http://schemas.microsoft.com/office/drawing/2014/main" id="{26BF039F-B162-5952-6865-8A57DC020197}"/>
                </a:ext>
              </a:extLst>
            </p:cNvPr>
            <p:cNvSpPr/>
            <p:nvPr/>
          </p:nvSpPr>
          <p:spPr>
            <a:xfrm>
              <a:off x="4801604" y="1725426"/>
              <a:ext cx="1039050" cy="776202"/>
            </a:xfrm>
            <a:prstGeom prst="flowChartDelay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Person A roll Manager</a:t>
              </a:r>
            </a:p>
          </p:txBody>
        </p:sp>
        <p:sp>
          <p:nvSpPr>
            <p:cNvPr id="95" name="Flödesschema: Uppehåll 94">
              <a:extLst>
                <a:ext uri="{FF2B5EF4-FFF2-40B4-BE49-F238E27FC236}">
                  <a16:creationId xmlns:a16="http://schemas.microsoft.com/office/drawing/2014/main" id="{20C5800B-3CBE-549A-23D9-964A61A6D1D1}"/>
                </a:ext>
              </a:extLst>
            </p:cNvPr>
            <p:cNvSpPr/>
            <p:nvPr/>
          </p:nvSpPr>
          <p:spPr>
            <a:xfrm>
              <a:off x="6642104" y="1712701"/>
              <a:ext cx="1039050" cy="776202"/>
            </a:xfrm>
            <a:prstGeom prst="flowChartDelay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Person B roll Medborgare</a:t>
              </a:r>
            </a:p>
          </p:txBody>
        </p:sp>
        <p:sp>
          <p:nvSpPr>
            <p:cNvPr id="96" name="Flödesschema: Uppehåll 95">
              <a:extLst>
                <a:ext uri="{FF2B5EF4-FFF2-40B4-BE49-F238E27FC236}">
                  <a16:creationId xmlns:a16="http://schemas.microsoft.com/office/drawing/2014/main" id="{5B225C7D-6404-A66C-1662-BA13DEB3859B}"/>
                </a:ext>
              </a:extLst>
            </p:cNvPr>
            <p:cNvSpPr/>
            <p:nvPr/>
          </p:nvSpPr>
          <p:spPr>
            <a:xfrm>
              <a:off x="8621769" y="1699736"/>
              <a:ext cx="1039050" cy="776202"/>
            </a:xfrm>
            <a:prstGeom prst="flowChartDelay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Person C roll Medborgare</a:t>
              </a:r>
            </a:p>
          </p:txBody>
        </p:sp>
        <p:sp>
          <p:nvSpPr>
            <p:cNvPr id="97" name="Pil: höger 96">
              <a:extLst>
                <a:ext uri="{FF2B5EF4-FFF2-40B4-BE49-F238E27FC236}">
                  <a16:creationId xmlns:a16="http://schemas.microsoft.com/office/drawing/2014/main" id="{720FB5F5-269E-B0DC-3563-0374834F00F7}"/>
                </a:ext>
              </a:extLst>
            </p:cNvPr>
            <p:cNvSpPr/>
            <p:nvPr/>
          </p:nvSpPr>
          <p:spPr>
            <a:xfrm>
              <a:off x="7825239" y="1964848"/>
              <a:ext cx="657366" cy="245977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grpSp>
          <p:nvGrpSpPr>
            <p:cNvPr id="98" name="Grupp 97">
              <a:extLst>
                <a:ext uri="{FF2B5EF4-FFF2-40B4-BE49-F238E27FC236}">
                  <a16:creationId xmlns:a16="http://schemas.microsoft.com/office/drawing/2014/main" id="{C2386A52-F1E3-9CC4-81F3-7B6D3B499CA2}"/>
                </a:ext>
              </a:extLst>
            </p:cNvPr>
            <p:cNvGrpSpPr/>
            <p:nvPr/>
          </p:nvGrpSpPr>
          <p:grpSpPr>
            <a:xfrm>
              <a:off x="8917240" y="1318721"/>
              <a:ext cx="220717" cy="349637"/>
              <a:chOff x="-1012307" y="3696934"/>
              <a:chExt cx="635055" cy="993042"/>
            </a:xfrm>
          </p:grpSpPr>
          <p:cxnSp>
            <p:nvCxnSpPr>
              <p:cNvPr id="99" name="Straight Connector 20">
                <a:extLst>
                  <a:ext uri="{FF2B5EF4-FFF2-40B4-BE49-F238E27FC236}">
                    <a16:creationId xmlns:a16="http://schemas.microsoft.com/office/drawing/2014/main" id="{4EDFBC14-0586-989E-947B-A87F10D8D9E8}"/>
                  </a:ext>
                </a:extLst>
              </p:cNvPr>
              <p:cNvCxnSpPr/>
              <p:nvPr/>
            </p:nvCxnSpPr>
            <p:spPr>
              <a:xfrm>
                <a:off x="-1012307" y="4094151"/>
                <a:ext cx="63505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00" name="Straight Connector 22">
                <a:extLst>
                  <a:ext uri="{FF2B5EF4-FFF2-40B4-BE49-F238E27FC236}">
                    <a16:creationId xmlns:a16="http://schemas.microsoft.com/office/drawing/2014/main" id="{E538AB89-FB30-871A-5768-03D305FF5B1A}"/>
                  </a:ext>
                </a:extLst>
              </p:cNvPr>
              <p:cNvCxnSpPr/>
              <p:nvPr/>
            </p:nvCxnSpPr>
            <p:spPr>
              <a:xfrm>
                <a:off x="-694779" y="3895543"/>
                <a:ext cx="0" cy="49652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01" name="Straight Connector 24">
                <a:extLst>
                  <a:ext uri="{FF2B5EF4-FFF2-40B4-BE49-F238E27FC236}">
                    <a16:creationId xmlns:a16="http://schemas.microsoft.com/office/drawing/2014/main" id="{1CA7F127-07F3-D6D4-069B-397BD51835D5}"/>
                  </a:ext>
                </a:extLst>
              </p:cNvPr>
              <p:cNvCxnSpPr/>
              <p:nvPr/>
            </p:nvCxnSpPr>
            <p:spPr>
              <a:xfrm flipH="1">
                <a:off x="-906464" y="4392063"/>
                <a:ext cx="211685" cy="29791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102" name="Straight Connector 26">
                <a:extLst>
                  <a:ext uri="{FF2B5EF4-FFF2-40B4-BE49-F238E27FC236}">
                    <a16:creationId xmlns:a16="http://schemas.microsoft.com/office/drawing/2014/main" id="{0852304A-62C5-B846-74B2-CBC43AFBFA15}"/>
                  </a:ext>
                </a:extLst>
              </p:cNvPr>
              <p:cNvCxnSpPr/>
              <p:nvPr/>
            </p:nvCxnSpPr>
            <p:spPr>
              <a:xfrm>
                <a:off x="-694779" y="4392063"/>
                <a:ext cx="129146" cy="29791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103" name="Oval 27">
                <a:extLst>
                  <a:ext uri="{FF2B5EF4-FFF2-40B4-BE49-F238E27FC236}">
                    <a16:creationId xmlns:a16="http://schemas.microsoft.com/office/drawing/2014/main" id="{99F85A45-B7AF-536B-EFAF-63F1DAB489B2}"/>
                  </a:ext>
                </a:extLst>
              </p:cNvPr>
              <p:cNvSpPr/>
              <p:nvPr/>
            </p:nvSpPr>
            <p:spPr>
              <a:xfrm>
                <a:off x="-800622" y="3696934"/>
                <a:ext cx="211685" cy="19860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5BBADA38-C3A3-79DC-30F2-340FEDEF7321}"/>
              </a:ext>
            </a:extLst>
          </p:cNvPr>
          <p:cNvSpPr txBox="1"/>
          <p:nvPr/>
        </p:nvSpPr>
        <p:spPr>
          <a:xfrm>
            <a:off x="2121369" y="294423"/>
            <a:ext cx="745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rgbClr val="0077BC"/>
                </a:solidFill>
              </a:rPr>
              <a:t>Signeringsflöden</a:t>
            </a:r>
          </a:p>
        </p:txBody>
      </p:sp>
      <p:grpSp>
        <p:nvGrpSpPr>
          <p:cNvPr id="78" name="Grupp 77">
            <a:extLst>
              <a:ext uri="{FF2B5EF4-FFF2-40B4-BE49-F238E27FC236}">
                <a16:creationId xmlns:a16="http://schemas.microsoft.com/office/drawing/2014/main" id="{14A993B2-D5FA-FC9E-288C-2B16086E0BEF}"/>
              </a:ext>
            </a:extLst>
          </p:cNvPr>
          <p:cNvGrpSpPr/>
          <p:nvPr/>
        </p:nvGrpSpPr>
        <p:grpSpPr>
          <a:xfrm>
            <a:off x="4937125" y="3226898"/>
            <a:ext cx="4160097" cy="2997064"/>
            <a:chOff x="6861468" y="3207699"/>
            <a:chExt cx="4160097" cy="2997064"/>
          </a:xfrm>
        </p:grpSpPr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7A9798DA-DDB8-D668-663D-3E1202F7820F}"/>
                </a:ext>
              </a:extLst>
            </p:cNvPr>
            <p:cNvSpPr/>
            <p:nvPr/>
          </p:nvSpPr>
          <p:spPr>
            <a:xfrm>
              <a:off x="6861468" y="3207699"/>
              <a:ext cx="4160097" cy="2997064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" name="Pil: höger 1">
              <a:extLst>
                <a:ext uri="{FF2B5EF4-FFF2-40B4-BE49-F238E27FC236}">
                  <a16:creationId xmlns:a16="http://schemas.microsoft.com/office/drawing/2014/main" id="{8E2822C6-9FD8-2F5B-FE20-451DD8A2A01A}"/>
                </a:ext>
              </a:extLst>
            </p:cNvPr>
            <p:cNvSpPr/>
            <p:nvPr/>
          </p:nvSpPr>
          <p:spPr>
            <a:xfrm>
              <a:off x="8510161" y="4659831"/>
              <a:ext cx="905355" cy="245977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8" name="Flödesschema: Uppehåll 17">
              <a:extLst>
                <a:ext uri="{FF2B5EF4-FFF2-40B4-BE49-F238E27FC236}">
                  <a16:creationId xmlns:a16="http://schemas.microsoft.com/office/drawing/2014/main" id="{C55146F2-8F78-99FA-F5D6-133839F8F7DB}"/>
                </a:ext>
              </a:extLst>
            </p:cNvPr>
            <p:cNvSpPr/>
            <p:nvPr/>
          </p:nvSpPr>
          <p:spPr>
            <a:xfrm>
              <a:off x="7257194" y="4394718"/>
              <a:ext cx="1039050" cy="776202"/>
            </a:xfrm>
            <a:prstGeom prst="flowChartDelay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Person A roll Manager</a:t>
              </a:r>
            </a:p>
          </p:txBody>
        </p:sp>
        <p:sp>
          <p:nvSpPr>
            <p:cNvPr id="19" name="Flödesschema: Uppehåll 18">
              <a:extLst>
                <a:ext uri="{FF2B5EF4-FFF2-40B4-BE49-F238E27FC236}">
                  <a16:creationId xmlns:a16="http://schemas.microsoft.com/office/drawing/2014/main" id="{78DD3E77-34F3-A9D9-176D-19B69D80FEEA}"/>
                </a:ext>
              </a:extLst>
            </p:cNvPr>
            <p:cNvSpPr/>
            <p:nvPr/>
          </p:nvSpPr>
          <p:spPr>
            <a:xfrm>
              <a:off x="9725357" y="3880099"/>
              <a:ext cx="1039050" cy="776202"/>
            </a:xfrm>
            <a:prstGeom prst="flowChartDelay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Person B roll Medborgare</a:t>
              </a:r>
            </a:p>
          </p:txBody>
        </p:sp>
        <p:sp>
          <p:nvSpPr>
            <p:cNvPr id="20" name="Flödesschema: Uppehåll 19">
              <a:extLst>
                <a:ext uri="{FF2B5EF4-FFF2-40B4-BE49-F238E27FC236}">
                  <a16:creationId xmlns:a16="http://schemas.microsoft.com/office/drawing/2014/main" id="{977729D4-0851-C9FA-8454-7B04729A37B8}"/>
                </a:ext>
              </a:extLst>
            </p:cNvPr>
            <p:cNvSpPr/>
            <p:nvPr/>
          </p:nvSpPr>
          <p:spPr>
            <a:xfrm>
              <a:off x="9725357" y="4857417"/>
              <a:ext cx="1039050" cy="776202"/>
            </a:xfrm>
            <a:prstGeom prst="flowChartDelay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Person C roll Medborgare</a:t>
              </a:r>
            </a:p>
          </p:txBody>
        </p: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880C1938-0055-14A0-2A19-EA4E80DFBFE6}"/>
                </a:ext>
              </a:extLst>
            </p:cNvPr>
            <p:cNvGrpSpPr/>
            <p:nvPr/>
          </p:nvGrpSpPr>
          <p:grpSpPr>
            <a:xfrm>
              <a:off x="7610711" y="4004726"/>
              <a:ext cx="275908" cy="334719"/>
              <a:chOff x="-1012307" y="3696934"/>
              <a:chExt cx="635055" cy="993042"/>
            </a:xfrm>
          </p:grpSpPr>
          <p:cxnSp>
            <p:nvCxnSpPr>
              <p:cNvPr id="22" name="Straight Connector 20">
                <a:extLst>
                  <a:ext uri="{FF2B5EF4-FFF2-40B4-BE49-F238E27FC236}">
                    <a16:creationId xmlns:a16="http://schemas.microsoft.com/office/drawing/2014/main" id="{6512940B-FAE0-CFCF-D3C5-CBBDC928BC69}"/>
                  </a:ext>
                </a:extLst>
              </p:cNvPr>
              <p:cNvCxnSpPr/>
              <p:nvPr/>
            </p:nvCxnSpPr>
            <p:spPr>
              <a:xfrm>
                <a:off x="-1012307" y="4094151"/>
                <a:ext cx="635055" cy="0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77DE9A0-B6BD-C858-2555-6165D071D707}"/>
                  </a:ext>
                </a:extLst>
              </p:cNvPr>
              <p:cNvCxnSpPr/>
              <p:nvPr/>
            </p:nvCxnSpPr>
            <p:spPr>
              <a:xfrm>
                <a:off x="-694779" y="3895543"/>
                <a:ext cx="0" cy="496522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24" name="Straight Connector 24">
                <a:extLst>
                  <a:ext uri="{FF2B5EF4-FFF2-40B4-BE49-F238E27FC236}">
                    <a16:creationId xmlns:a16="http://schemas.microsoft.com/office/drawing/2014/main" id="{73363578-7520-EDB3-21E1-5788693B548F}"/>
                  </a:ext>
                </a:extLst>
              </p:cNvPr>
              <p:cNvCxnSpPr/>
              <p:nvPr/>
            </p:nvCxnSpPr>
            <p:spPr>
              <a:xfrm flipH="1">
                <a:off x="-906464" y="4392063"/>
                <a:ext cx="211685" cy="297913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25" name="Straight Connector 26">
                <a:extLst>
                  <a:ext uri="{FF2B5EF4-FFF2-40B4-BE49-F238E27FC236}">
                    <a16:creationId xmlns:a16="http://schemas.microsoft.com/office/drawing/2014/main" id="{CD21E377-838E-1623-F4E3-F6AE00DD86D1}"/>
                  </a:ext>
                </a:extLst>
              </p:cNvPr>
              <p:cNvCxnSpPr/>
              <p:nvPr/>
            </p:nvCxnSpPr>
            <p:spPr>
              <a:xfrm>
                <a:off x="-694779" y="4392063"/>
                <a:ext cx="129146" cy="297913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cxnSp>
          <p:sp>
            <p:nvSpPr>
              <p:cNvPr id="26" name="Oval 27">
                <a:extLst>
                  <a:ext uri="{FF2B5EF4-FFF2-40B4-BE49-F238E27FC236}">
                    <a16:creationId xmlns:a16="http://schemas.microsoft.com/office/drawing/2014/main" id="{40460595-3D3F-6CE4-15BD-79638B5AD940}"/>
                  </a:ext>
                </a:extLst>
              </p:cNvPr>
              <p:cNvSpPr/>
              <p:nvPr/>
            </p:nvSpPr>
            <p:spPr>
              <a:xfrm>
                <a:off x="-800622" y="3696934"/>
                <a:ext cx="211685" cy="198609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E611481C-DA4E-54B2-03F9-A5B6DFA8564F}"/>
                </a:ext>
              </a:extLst>
            </p:cNvPr>
            <p:cNvGrpSpPr/>
            <p:nvPr/>
          </p:nvGrpSpPr>
          <p:grpSpPr>
            <a:xfrm>
              <a:off x="10016530" y="5714728"/>
              <a:ext cx="220717" cy="349637"/>
              <a:chOff x="-1012307" y="3696934"/>
              <a:chExt cx="635055" cy="993042"/>
            </a:xfrm>
          </p:grpSpPr>
          <p:cxnSp>
            <p:nvCxnSpPr>
              <p:cNvPr id="28" name="Straight Connector 20">
                <a:extLst>
                  <a:ext uri="{FF2B5EF4-FFF2-40B4-BE49-F238E27FC236}">
                    <a16:creationId xmlns:a16="http://schemas.microsoft.com/office/drawing/2014/main" id="{96E5C36D-594F-DC4A-9F27-60A2C8579443}"/>
                  </a:ext>
                </a:extLst>
              </p:cNvPr>
              <p:cNvCxnSpPr/>
              <p:nvPr/>
            </p:nvCxnSpPr>
            <p:spPr>
              <a:xfrm>
                <a:off x="-1012307" y="4094151"/>
                <a:ext cx="63505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9" name="Straight Connector 22">
                <a:extLst>
                  <a:ext uri="{FF2B5EF4-FFF2-40B4-BE49-F238E27FC236}">
                    <a16:creationId xmlns:a16="http://schemas.microsoft.com/office/drawing/2014/main" id="{F03AAA91-5FE7-00BC-22CB-5D003FFDEFF3}"/>
                  </a:ext>
                </a:extLst>
              </p:cNvPr>
              <p:cNvCxnSpPr/>
              <p:nvPr/>
            </p:nvCxnSpPr>
            <p:spPr>
              <a:xfrm>
                <a:off x="-694779" y="3895543"/>
                <a:ext cx="0" cy="49652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1" name="Straight Connector 24">
                <a:extLst>
                  <a:ext uri="{FF2B5EF4-FFF2-40B4-BE49-F238E27FC236}">
                    <a16:creationId xmlns:a16="http://schemas.microsoft.com/office/drawing/2014/main" id="{FC557B07-1202-7E63-A18C-5123D8ECE655}"/>
                  </a:ext>
                </a:extLst>
              </p:cNvPr>
              <p:cNvCxnSpPr/>
              <p:nvPr/>
            </p:nvCxnSpPr>
            <p:spPr>
              <a:xfrm flipH="1">
                <a:off x="-906464" y="4392063"/>
                <a:ext cx="211685" cy="29791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2" name="Straight Connector 26">
                <a:extLst>
                  <a:ext uri="{FF2B5EF4-FFF2-40B4-BE49-F238E27FC236}">
                    <a16:creationId xmlns:a16="http://schemas.microsoft.com/office/drawing/2014/main" id="{C3BF8C87-11E7-CFA1-11FE-9844F77CD913}"/>
                  </a:ext>
                </a:extLst>
              </p:cNvPr>
              <p:cNvCxnSpPr/>
              <p:nvPr/>
            </p:nvCxnSpPr>
            <p:spPr>
              <a:xfrm>
                <a:off x="-694779" y="4392063"/>
                <a:ext cx="129146" cy="29791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33" name="Oval 27">
                <a:extLst>
                  <a:ext uri="{FF2B5EF4-FFF2-40B4-BE49-F238E27FC236}">
                    <a16:creationId xmlns:a16="http://schemas.microsoft.com/office/drawing/2014/main" id="{5BCDA1B9-FCAB-4284-2CCF-B509FEEE8ADB}"/>
                  </a:ext>
                </a:extLst>
              </p:cNvPr>
              <p:cNvSpPr/>
              <p:nvPr/>
            </p:nvSpPr>
            <p:spPr>
              <a:xfrm>
                <a:off x="-800622" y="3696934"/>
                <a:ext cx="211685" cy="19860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4" name="Grupp 33">
              <a:extLst>
                <a:ext uri="{FF2B5EF4-FFF2-40B4-BE49-F238E27FC236}">
                  <a16:creationId xmlns:a16="http://schemas.microsoft.com/office/drawing/2014/main" id="{5D6861AA-E86B-E0D1-7B14-3AD236D0252B}"/>
                </a:ext>
              </a:extLst>
            </p:cNvPr>
            <p:cNvGrpSpPr/>
            <p:nvPr/>
          </p:nvGrpSpPr>
          <p:grpSpPr>
            <a:xfrm>
              <a:off x="9980106" y="3478008"/>
              <a:ext cx="220717" cy="349637"/>
              <a:chOff x="-1012307" y="3696934"/>
              <a:chExt cx="635055" cy="993042"/>
            </a:xfrm>
          </p:grpSpPr>
          <p:cxnSp>
            <p:nvCxnSpPr>
              <p:cNvPr id="35" name="Straight Connector 20">
                <a:extLst>
                  <a:ext uri="{FF2B5EF4-FFF2-40B4-BE49-F238E27FC236}">
                    <a16:creationId xmlns:a16="http://schemas.microsoft.com/office/drawing/2014/main" id="{345ADA9B-8A01-E724-C496-B77153581B26}"/>
                  </a:ext>
                </a:extLst>
              </p:cNvPr>
              <p:cNvCxnSpPr/>
              <p:nvPr/>
            </p:nvCxnSpPr>
            <p:spPr>
              <a:xfrm>
                <a:off x="-1012307" y="4094151"/>
                <a:ext cx="63505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6" name="Straight Connector 22">
                <a:extLst>
                  <a:ext uri="{FF2B5EF4-FFF2-40B4-BE49-F238E27FC236}">
                    <a16:creationId xmlns:a16="http://schemas.microsoft.com/office/drawing/2014/main" id="{157314BC-D2EA-AEFC-EA6F-EF5295058DE5}"/>
                  </a:ext>
                </a:extLst>
              </p:cNvPr>
              <p:cNvCxnSpPr/>
              <p:nvPr/>
            </p:nvCxnSpPr>
            <p:spPr>
              <a:xfrm>
                <a:off x="-694779" y="3895543"/>
                <a:ext cx="0" cy="49652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7" name="Straight Connector 24">
                <a:extLst>
                  <a:ext uri="{FF2B5EF4-FFF2-40B4-BE49-F238E27FC236}">
                    <a16:creationId xmlns:a16="http://schemas.microsoft.com/office/drawing/2014/main" id="{E1F908E1-7232-DFFF-770D-7177B911B5D2}"/>
                  </a:ext>
                </a:extLst>
              </p:cNvPr>
              <p:cNvCxnSpPr/>
              <p:nvPr/>
            </p:nvCxnSpPr>
            <p:spPr>
              <a:xfrm flipH="1">
                <a:off x="-906464" y="4392063"/>
                <a:ext cx="211685" cy="29791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38" name="Straight Connector 26">
                <a:extLst>
                  <a:ext uri="{FF2B5EF4-FFF2-40B4-BE49-F238E27FC236}">
                    <a16:creationId xmlns:a16="http://schemas.microsoft.com/office/drawing/2014/main" id="{CA4EFED4-0CEE-16B3-B545-2E2ECFE7DC27}"/>
                  </a:ext>
                </a:extLst>
              </p:cNvPr>
              <p:cNvCxnSpPr/>
              <p:nvPr/>
            </p:nvCxnSpPr>
            <p:spPr>
              <a:xfrm>
                <a:off x="-694779" y="4392063"/>
                <a:ext cx="129146" cy="29791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39" name="Oval 27">
                <a:extLst>
                  <a:ext uri="{FF2B5EF4-FFF2-40B4-BE49-F238E27FC236}">
                    <a16:creationId xmlns:a16="http://schemas.microsoft.com/office/drawing/2014/main" id="{0201BB83-5FB3-CA4E-0B76-0E094CA32BFD}"/>
                  </a:ext>
                </a:extLst>
              </p:cNvPr>
              <p:cNvSpPr/>
              <p:nvPr/>
            </p:nvSpPr>
            <p:spPr>
              <a:xfrm>
                <a:off x="-800622" y="3696934"/>
                <a:ext cx="211685" cy="19860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77" name="Grupp 76">
            <a:extLst>
              <a:ext uri="{FF2B5EF4-FFF2-40B4-BE49-F238E27FC236}">
                <a16:creationId xmlns:a16="http://schemas.microsoft.com/office/drawing/2014/main" id="{CF87AE4F-FD31-CC96-78AC-5720821FDEF8}"/>
              </a:ext>
            </a:extLst>
          </p:cNvPr>
          <p:cNvGrpSpPr/>
          <p:nvPr/>
        </p:nvGrpSpPr>
        <p:grpSpPr>
          <a:xfrm>
            <a:off x="2905332" y="1763859"/>
            <a:ext cx="1399024" cy="4012579"/>
            <a:chOff x="3364992" y="2735681"/>
            <a:chExt cx="1399024" cy="4012579"/>
          </a:xfrm>
        </p:grpSpPr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AD577E8-A403-9269-AB98-F3052B05331D}"/>
                </a:ext>
              </a:extLst>
            </p:cNvPr>
            <p:cNvSpPr/>
            <p:nvPr/>
          </p:nvSpPr>
          <p:spPr>
            <a:xfrm>
              <a:off x="3364992" y="2735681"/>
              <a:ext cx="1399024" cy="4012579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0" name="Flödesschema: Uppehåll 39">
              <a:extLst>
                <a:ext uri="{FF2B5EF4-FFF2-40B4-BE49-F238E27FC236}">
                  <a16:creationId xmlns:a16="http://schemas.microsoft.com/office/drawing/2014/main" id="{88B2FEFA-A9C7-4114-7476-E646A9F2EAE1}"/>
                </a:ext>
              </a:extLst>
            </p:cNvPr>
            <p:cNvSpPr/>
            <p:nvPr/>
          </p:nvSpPr>
          <p:spPr>
            <a:xfrm>
              <a:off x="3575496" y="3207699"/>
              <a:ext cx="1039050" cy="776202"/>
            </a:xfrm>
            <a:prstGeom prst="flowChartDelay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Person A roll Medborgare</a:t>
              </a:r>
            </a:p>
          </p:txBody>
        </p:sp>
        <p:sp>
          <p:nvSpPr>
            <p:cNvPr id="41" name="Flödesschema: Uppehåll 40">
              <a:extLst>
                <a:ext uri="{FF2B5EF4-FFF2-40B4-BE49-F238E27FC236}">
                  <a16:creationId xmlns:a16="http://schemas.microsoft.com/office/drawing/2014/main" id="{5987EE6B-6880-122B-94A1-8B9D6B4170BA}"/>
                </a:ext>
              </a:extLst>
            </p:cNvPr>
            <p:cNvSpPr/>
            <p:nvPr/>
          </p:nvSpPr>
          <p:spPr>
            <a:xfrm>
              <a:off x="3575496" y="4185017"/>
              <a:ext cx="1039050" cy="776202"/>
            </a:xfrm>
            <a:prstGeom prst="flowChartDelay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Person B roll Medborgare</a:t>
              </a:r>
            </a:p>
          </p:txBody>
        </p:sp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EC576475-A141-2906-F84E-D2A62D2E33AA}"/>
                </a:ext>
              </a:extLst>
            </p:cNvPr>
            <p:cNvGrpSpPr/>
            <p:nvPr/>
          </p:nvGrpSpPr>
          <p:grpSpPr>
            <a:xfrm>
              <a:off x="3866669" y="5042328"/>
              <a:ext cx="220717" cy="349637"/>
              <a:chOff x="-1012307" y="3696934"/>
              <a:chExt cx="635055" cy="993042"/>
            </a:xfrm>
          </p:grpSpPr>
          <p:cxnSp>
            <p:nvCxnSpPr>
              <p:cNvPr id="43" name="Straight Connector 20">
                <a:extLst>
                  <a:ext uri="{FF2B5EF4-FFF2-40B4-BE49-F238E27FC236}">
                    <a16:creationId xmlns:a16="http://schemas.microsoft.com/office/drawing/2014/main" id="{AB220CC9-4DF2-5FB0-F11D-496F1C8719CC}"/>
                  </a:ext>
                </a:extLst>
              </p:cNvPr>
              <p:cNvCxnSpPr/>
              <p:nvPr/>
            </p:nvCxnSpPr>
            <p:spPr>
              <a:xfrm>
                <a:off x="-1012307" y="4094151"/>
                <a:ext cx="63505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44" name="Straight Connector 22">
                <a:extLst>
                  <a:ext uri="{FF2B5EF4-FFF2-40B4-BE49-F238E27FC236}">
                    <a16:creationId xmlns:a16="http://schemas.microsoft.com/office/drawing/2014/main" id="{B1DBA0D8-57FE-D0AB-9F0E-E156D985CF99}"/>
                  </a:ext>
                </a:extLst>
              </p:cNvPr>
              <p:cNvCxnSpPr/>
              <p:nvPr/>
            </p:nvCxnSpPr>
            <p:spPr>
              <a:xfrm>
                <a:off x="-694779" y="3895543"/>
                <a:ext cx="0" cy="49652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45" name="Straight Connector 24">
                <a:extLst>
                  <a:ext uri="{FF2B5EF4-FFF2-40B4-BE49-F238E27FC236}">
                    <a16:creationId xmlns:a16="http://schemas.microsoft.com/office/drawing/2014/main" id="{79B27E1A-BB6F-E41C-C687-B3822DF7AFE3}"/>
                  </a:ext>
                </a:extLst>
              </p:cNvPr>
              <p:cNvCxnSpPr/>
              <p:nvPr/>
            </p:nvCxnSpPr>
            <p:spPr>
              <a:xfrm flipH="1">
                <a:off x="-906464" y="4392063"/>
                <a:ext cx="211685" cy="29791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46" name="Straight Connector 26">
                <a:extLst>
                  <a:ext uri="{FF2B5EF4-FFF2-40B4-BE49-F238E27FC236}">
                    <a16:creationId xmlns:a16="http://schemas.microsoft.com/office/drawing/2014/main" id="{7F29EF6F-2E0F-AC66-2B6F-CE149A3D7880}"/>
                  </a:ext>
                </a:extLst>
              </p:cNvPr>
              <p:cNvCxnSpPr/>
              <p:nvPr/>
            </p:nvCxnSpPr>
            <p:spPr>
              <a:xfrm>
                <a:off x="-694779" y="4392063"/>
                <a:ext cx="129146" cy="29791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47" name="Oval 27">
                <a:extLst>
                  <a:ext uri="{FF2B5EF4-FFF2-40B4-BE49-F238E27FC236}">
                    <a16:creationId xmlns:a16="http://schemas.microsoft.com/office/drawing/2014/main" id="{A76783EE-CEC5-D6D6-4F0D-0767CA0B7B0D}"/>
                  </a:ext>
                </a:extLst>
              </p:cNvPr>
              <p:cNvSpPr/>
              <p:nvPr/>
            </p:nvSpPr>
            <p:spPr>
              <a:xfrm>
                <a:off x="-800622" y="3696934"/>
                <a:ext cx="211685" cy="19860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986733C5-E5DB-8817-E413-7BE2CA1B0690}"/>
                </a:ext>
              </a:extLst>
            </p:cNvPr>
            <p:cNvGrpSpPr/>
            <p:nvPr/>
          </p:nvGrpSpPr>
          <p:grpSpPr>
            <a:xfrm>
              <a:off x="3866668" y="2805617"/>
              <a:ext cx="220717" cy="349637"/>
              <a:chOff x="-1012307" y="3696934"/>
              <a:chExt cx="635055" cy="993042"/>
            </a:xfrm>
          </p:grpSpPr>
          <p:cxnSp>
            <p:nvCxnSpPr>
              <p:cNvPr id="49" name="Straight Connector 20">
                <a:extLst>
                  <a:ext uri="{FF2B5EF4-FFF2-40B4-BE49-F238E27FC236}">
                    <a16:creationId xmlns:a16="http://schemas.microsoft.com/office/drawing/2014/main" id="{E1ECD404-ED6F-0267-173D-DF9E86D3789B}"/>
                  </a:ext>
                </a:extLst>
              </p:cNvPr>
              <p:cNvCxnSpPr/>
              <p:nvPr/>
            </p:nvCxnSpPr>
            <p:spPr>
              <a:xfrm>
                <a:off x="-1012307" y="4094151"/>
                <a:ext cx="63505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0" name="Straight Connector 22">
                <a:extLst>
                  <a:ext uri="{FF2B5EF4-FFF2-40B4-BE49-F238E27FC236}">
                    <a16:creationId xmlns:a16="http://schemas.microsoft.com/office/drawing/2014/main" id="{A1C0A84E-DDEB-FEA4-66C2-9FA79D7A5EAE}"/>
                  </a:ext>
                </a:extLst>
              </p:cNvPr>
              <p:cNvCxnSpPr/>
              <p:nvPr/>
            </p:nvCxnSpPr>
            <p:spPr>
              <a:xfrm>
                <a:off x="-694779" y="3895543"/>
                <a:ext cx="0" cy="49652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1" name="Straight Connector 24">
                <a:extLst>
                  <a:ext uri="{FF2B5EF4-FFF2-40B4-BE49-F238E27FC236}">
                    <a16:creationId xmlns:a16="http://schemas.microsoft.com/office/drawing/2014/main" id="{61D97BD6-33CF-4923-A8B2-C8981986D917}"/>
                  </a:ext>
                </a:extLst>
              </p:cNvPr>
              <p:cNvCxnSpPr/>
              <p:nvPr/>
            </p:nvCxnSpPr>
            <p:spPr>
              <a:xfrm flipH="1">
                <a:off x="-906464" y="4392063"/>
                <a:ext cx="211685" cy="29791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55" name="Straight Connector 26">
                <a:extLst>
                  <a:ext uri="{FF2B5EF4-FFF2-40B4-BE49-F238E27FC236}">
                    <a16:creationId xmlns:a16="http://schemas.microsoft.com/office/drawing/2014/main" id="{A145911C-2BE7-D9A9-0A54-8E608BD51E29}"/>
                  </a:ext>
                </a:extLst>
              </p:cNvPr>
              <p:cNvCxnSpPr/>
              <p:nvPr/>
            </p:nvCxnSpPr>
            <p:spPr>
              <a:xfrm>
                <a:off x="-694779" y="4392063"/>
                <a:ext cx="129146" cy="29791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56" name="Oval 27">
                <a:extLst>
                  <a:ext uri="{FF2B5EF4-FFF2-40B4-BE49-F238E27FC236}">
                    <a16:creationId xmlns:a16="http://schemas.microsoft.com/office/drawing/2014/main" id="{AE5941E2-3F1B-7CA7-72A3-955128E9ACE8}"/>
                  </a:ext>
                </a:extLst>
              </p:cNvPr>
              <p:cNvSpPr/>
              <p:nvPr/>
            </p:nvSpPr>
            <p:spPr>
              <a:xfrm>
                <a:off x="-800622" y="3696934"/>
                <a:ext cx="211685" cy="19860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58" name="Flödesschema: Uppehåll 57">
              <a:extLst>
                <a:ext uri="{FF2B5EF4-FFF2-40B4-BE49-F238E27FC236}">
                  <a16:creationId xmlns:a16="http://schemas.microsoft.com/office/drawing/2014/main" id="{991164B1-97BD-ED5C-175C-391A399BD951}"/>
                </a:ext>
              </a:extLst>
            </p:cNvPr>
            <p:cNvSpPr/>
            <p:nvPr/>
          </p:nvSpPr>
          <p:spPr>
            <a:xfrm>
              <a:off x="3575496" y="5428565"/>
              <a:ext cx="1039050" cy="776202"/>
            </a:xfrm>
            <a:prstGeom prst="flowChartDelay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Person C roll Medborgare</a:t>
              </a:r>
            </a:p>
          </p:txBody>
        </p:sp>
        <p:grpSp>
          <p:nvGrpSpPr>
            <p:cNvPr id="66" name="Grupp 65">
              <a:extLst>
                <a:ext uri="{FF2B5EF4-FFF2-40B4-BE49-F238E27FC236}">
                  <a16:creationId xmlns:a16="http://schemas.microsoft.com/office/drawing/2014/main" id="{1D764015-DF2F-F6F7-B189-C89871B59150}"/>
                </a:ext>
              </a:extLst>
            </p:cNvPr>
            <p:cNvGrpSpPr/>
            <p:nvPr/>
          </p:nvGrpSpPr>
          <p:grpSpPr>
            <a:xfrm>
              <a:off x="3866669" y="6285876"/>
              <a:ext cx="220717" cy="349637"/>
              <a:chOff x="-1012307" y="3696934"/>
              <a:chExt cx="635055" cy="993042"/>
            </a:xfrm>
          </p:grpSpPr>
          <p:cxnSp>
            <p:nvCxnSpPr>
              <p:cNvPr id="67" name="Straight Connector 20">
                <a:extLst>
                  <a:ext uri="{FF2B5EF4-FFF2-40B4-BE49-F238E27FC236}">
                    <a16:creationId xmlns:a16="http://schemas.microsoft.com/office/drawing/2014/main" id="{0843DBC6-A945-8450-467B-D14141ACCE7E}"/>
                  </a:ext>
                </a:extLst>
              </p:cNvPr>
              <p:cNvCxnSpPr/>
              <p:nvPr/>
            </p:nvCxnSpPr>
            <p:spPr>
              <a:xfrm>
                <a:off x="-1012307" y="4094151"/>
                <a:ext cx="63505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68" name="Straight Connector 22">
                <a:extLst>
                  <a:ext uri="{FF2B5EF4-FFF2-40B4-BE49-F238E27FC236}">
                    <a16:creationId xmlns:a16="http://schemas.microsoft.com/office/drawing/2014/main" id="{A7F028B3-A654-34F3-2718-A8C5E3A6E4D3}"/>
                  </a:ext>
                </a:extLst>
              </p:cNvPr>
              <p:cNvCxnSpPr/>
              <p:nvPr/>
            </p:nvCxnSpPr>
            <p:spPr>
              <a:xfrm>
                <a:off x="-694779" y="3895543"/>
                <a:ext cx="0" cy="496522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69" name="Straight Connector 24">
                <a:extLst>
                  <a:ext uri="{FF2B5EF4-FFF2-40B4-BE49-F238E27FC236}">
                    <a16:creationId xmlns:a16="http://schemas.microsoft.com/office/drawing/2014/main" id="{706B012F-468B-AEC1-EE48-15DD93929134}"/>
                  </a:ext>
                </a:extLst>
              </p:cNvPr>
              <p:cNvCxnSpPr/>
              <p:nvPr/>
            </p:nvCxnSpPr>
            <p:spPr>
              <a:xfrm flipH="1">
                <a:off x="-906464" y="4392063"/>
                <a:ext cx="211685" cy="29791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70" name="Straight Connector 26">
                <a:extLst>
                  <a:ext uri="{FF2B5EF4-FFF2-40B4-BE49-F238E27FC236}">
                    <a16:creationId xmlns:a16="http://schemas.microsoft.com/office/drawing/2014/main" id="{6811CF25-3D5D-FA8E-C11D-0BA7E015E31F}"/>
                  </a:ext>
                </a:extLst>
              </p:cNvPr>
              <p:cNvCxnSpPr/>
              <p:nvPr/>
            </p:nvCxnSpPr>
            <p:spPr>
              <a:xfrm>
                <a:off x="-694779" y="4392063"/>
                <a:ext cx="129146" cy="29791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</p:cxnSp>
          <p:sp>
            <p:nvSpPr>
              <p:cNvPr id="71" name="Oval 27">
                <a:extLst>
                  <a:ext uri="{FF2B5EF4-FFF2-40B4-BE49-F238E27FC236}">
                    <a16:creationId xmlns:a16="http://schemas.microsoft.com/office/drawing/2014/main" id="{23F4CF34-538A-7AEA-F51B-BB4B08559500}"/>
                  </a:ext>
                </a:extLst>
              </p:cNvPr>
              <p:cNvSpPr/>
              <p:nvPr/>
            </p:nvSpPr>
            <p:spPr>
              <a:xfrm>
                <a:off x="-800622" y="3696934"/>
                <a:ext cx="211685" cy="198609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913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BBADA38-C3A3-79DC-30F2-340FEDEF7321}"/>
              </a:ext>
            </a:extLst>
          </p:cNvPr>
          <p:cNvSpPr txBox="1"/>
          <p:nvPr/>
        </p:nvSpPr>
        <p:spPr>
          <a:xfrm>
            <a:off x="2121369" y="294423"/>
            <a:ext cx="745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 err="1">
                <a:solidFill>
                  <a:srgbClr val="0077BC"/>
                </a:solidFill>
              </a:rPr>
              <a:t>eArkiv</a:t>
            </a:r>
            <a:r>
              <a:rPr lang="sv-SE" sz="3600" dirty="0">
                <a:solidFill>
                  <a:srgbClr val="0077BC"/>
                </a:solidFill>
              </a:rPr>
              <a:t> inbyggd retention hantering</a:t>
            </a:r>
          </a:p>
        </p:txBody>
      </p:sp>
      <p:sp>
        <p:nvSpPr>
          <p:cNvPr id="80" name="Rektangel: vikt hörn 79">
            <a:extLst>
              <a:ext uri="{FF2B5EF4-FFF2-40B4-BE49-F238E27FC236}">
                <a16:creationId xmlns:a16="http://schemas.microsoft.com/office/drawing/2014/main" id="{C6DC1E15-6448-6271-01A5-F18D7696BBAA}"/>
              </a:ext>
            </a:extLst>
          </p:cNvPr>
          <p:cNvSpPr/>
          <p:nvPr/>
        </p:nvSpPr>
        <p:spPr>
          <a:xfrm>
            <a:off x="957568" y="3294514"/>
            <a:ext cx="620205" cy="376213"/>
          </a:xfrm>
          <a:prstGeom prst="foldedCorne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800" dirty="0" err="1"/>
              <a:t>Content</a:t>
            </a:r>
            <a:r>
              <a:rPr lang="sv-SE" sz="800" dirty="0"/>
              <a:t> (PDF-A)</a:t>
            </a:r>
          </a:p>
        </p:txBody>
      </p:sp>
      <p:grpSp>
        <p:nvGrpSpPr>
          <p:cNvPr id="84" name="Grupp 83">
            <a:extLst>
              <a:ext uri="{FF2B5EF4-FFF2-40B4-BE49-F238E27FC236}">
                <a16:creationId xmlns:a16="http://schemas.microsoft.com/office/drawing/2014/main" id="{5877E191-864A-4279-1935-4F47C83B9D6A}"/>
              </a:ext>
            </a:extLst>
          </p:cNvPr>
          <p:cNvGrpSpPr/>
          <p:nvPr/>
        </p:nvGrpSpPr>
        <p:grpSpPr>
          <a:xfrm>
            <a:off x="2541096" y="3224625"/>
            <a:ext cx="1643494" cy="489541"/>
            <a:chOff x="1248606" y="1393840"/>
            <a:chExt cx="1569878" cy="584861"/>
          </a:xfrm>
        </p:grpSpPr>
        <p:sp>
          <p:nvSpPr>
            <p:cNvPr id="85" name="Rektangel 84">
              <a:extLst>
                <a:ext uri="{FF2B5EF4-FFF2-40B4-BE49-F238E27FC236}">
                  <a16:creationId xmlns:a16="http://schemas.microsoft.com/office/drawing/2014/main" id="{A6D55542-221D-4263-2D50-246DDF005F0F}"/>
                </a:ext>
              </a:extLst>
            </p:cNvPr>
            <p:cNvSpPr/>
            <p:nvPr/>
          </p:nvSpPr>
          <p:spPr>
            <a:xfrm>
              <a:off x="1248606" y="1393840"/>
              <a:ext cx="1569878" cy="58486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6" name="Rektangel: vikt hörn 85">
              <a:extLst>
                <a:ext uri="{FF2B5EF4-FFF2-40B4-BE49-F238E27FC236}">
                  <a16:creationId xmlns:a16="http://schemas.microsoft.com/office/drawing/2014/main" id="{70B65820-2532-88F2-77C5-6F740148DC88}"/>
                </a:ext>
              </a:extLst>
            </p:cNvPr>
            <p:cNvSpPr/>
            <p:nvPr/>
          </p:nvSpPr>
          <p:spPr>
            <a:xfrm>
              <a:off x="2129972" y="1461537"/>
              <a:ext cx="592425" cy="449466"/>
            </a:xfrm>
            <a:prstGeom prst="foldedCorne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800" dirty="0" err="1"/>
                <a:t>Content</a:t>
              </a:r>
              <a:r>
                <a:rPr lang="sv-SE" sz="800" dirty="0"/>
                <a:t> (PDF-A)</a:t>
              </a:r>
            </a:p>
          </p:txBody>
        </p:sp>
        <p:sp>
          <p:nvSpPr>
            <p:cNvPr id="87" name="Rektangel 86">
              <a:extLst>
                <a:ext uri="{FF2B5EF4-FFF2-40B4-BE49-F238E27FC236}">
                  <a16:creationId xmlns:a16="http://schemas.microsoft.com/office/drawing/2014/main" id="{39105FFD-CF1F-D6C6-C4AC-CAB53A82F0FE}"/>
                </a:ext>
              </a:extLst>
            </p:cNvPr>
            <p:cNvSpPr/>
            <p:nvPr/>
          </p:nvSpPr>
          <p:spPr>
            <a:xfrm>
              <a:off x="1299451" y="1461537"/>
              <a:ext cx="779676" cy="44144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Metadata</a:t>
              </a:r>
            </a:p>
          </p:txBody>
        </p:sp>
      </p:grpSp>
      <p:grpSp>
        <p:nvGrpSpPr>
          <p:cNvPr id="90" name="Grupp 89">
            <a:extLst>
              <a:ext uri="{FF2B5EF4-FFF2-40B4-BE49-F238E27FC236}">
                <a16:creationId xmlns:a16="http://schemas.microsoft.com/office/drawing/2014/main" id="{DED60649-CCDB-8C1D-B981-2D0353777221}"/>
              </a:ext>
            </a:extLst>
          </p:cNvPr>
          <p:cNvGrpSpPr/>
          <p:nvPr/>
        </p:nvGrpSpPr>
        <p:grpSpPr>
          <a:xfrm>
            <a:off x="5109646" y="3247531"/>
            <a:ext cx="1643494" cy="489541"/>
            <a:chOff x="1248606" y="1393840"/>
            <a:chExt cx="1569878" cy="584861"/>
          </a:xfrm>
        </p:grpSpPr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B01D2224-0B9C-11EC-9782-C4888481DB6C}"/>
                </a:ext>
              </a:extLst>
            </p:cNvPr>
            <p:cNvSpPr/>
            <p:nvPr/>
          </p:nvSpPr>
          <p:spPr>
            <a:xfrm>
              <a:off x="1248606" y="1393840"/>
              <a:ext cx="1569878" cy="58486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2" name="Rektangel: vikt hörn 91">
              <a:extLst>
                <a:ext uri="{FF2B5EF4-FFF2-40B4-BE49-F238E27FC236}">
                  <a16:creationId xmlns:a16="http://schemas.microsoft.com/office/drawing/2014/main" id="{86A93813-32D4-4485-175E-CAD18B06D100}"/>
                </a:ext>
              </a:extLst>
            </p:cNvPr>
            <p:cNvSpPr/>
            <p:nvPr/>
          </p:nvSpPr>
          <p:spPr>
            <a:xfrm>
              <a:off x="2129972" y="1461537"/>
              <a:ext cx="592425" cy="449466"/>
            </a:xfrm>
            <a:prstGeom prst="foldedCorne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800" dirty="0" err="1"/>
                <a:t>Content</a:t>
              </a:r>
              <a:r>
                <a:rPr lang="sv-SE" sz="800" dirty="0"/>
                <a:t> (PDF-A)</a:t>
              </a:r>
            </a:p>
          </p:txBody>
        </p:sp>
        <p:sp>
          <p:nvSpPr>
            <p:cNvPr id="104" name="Rektangel 103">
              <a:extLst>
                <a:ext uri="{FF2B5EF4-FFF2-40B4-BE49-F238E27FC236}">
                  <a16:creationId xmlns:a16="http://schemas.microsoft.com/office/drawing/2014/main" id="{DCE32CC2-06FE-11B1-194A-B2AB8EEE35CD}"/>
                </a:ext>
              </a:extLst>
            </p:cNvPr>
            <p:cNvSpPr/>
            <p:nvPr/>
          </p:nvSpPr>
          <p:spPr>
            <a:xfrm>
              <a:off x="1299451" y="1461537"/>
              <a:ext cx="779676" cy="44144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Metadata</a:t>
              </a:r>
            </a:p>
          </p:txBody>
        </p:sp>
      </p:grpSp>
      <p:sp>
        <p:nvSpPr>
          <p:cNvPr id="109" name="textruta 108">
            <a:extLst>
              <a:ext uri="{FF2B5EF4-FFF2-40B4-BE49-F238E27FC236}">
                <a16:creationId xmlns:a16="http://schemas.microsoft.com/office/drawing/2014/main" id="{4626C10D-A26F-3921-3226-180506135C19}"/>
              </a:ext>
            </a:extLst>
          </p:cNvPr>
          <p:cNvSpPr txBox="1"/>
          <p:nvPr/>
        </p:nvSpPr>
        <p:spPr>
          <a:xfrm>
            <a:off x="3416397" y="2453900"/>
            <a:ext cx="5029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err="1">
                <a:solidFill>
                  <a:srgbClr val="0077BC"/>
                </a:solidFill>
              </a:rPr>
              <a:t>eArkiv</a:t>
            </a:r>
            <a:r>
              <a:rPr lang="sv-SE" sz="2000" dirty="0">
                <a:solidFill>
                  <a:srgbClr val="0077BC"/>
                </a:solidFill>
              </a:rPr>
              <a:t> dokuments livscykel</a:t>
            </a:r>
          </a:p>
        </p:txBody>
      </p: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FFD9943C-CCAF-85C0-7435-31D7EA50B9F6}"/>
              </a:ext>
            </a:extLst>
          </p:cNvPr>
          <p:cNvGrpSpPr/>
          <p:nvPr/>
        </p:nvGrpSpPr>
        <p:grpSpPr>
          <a:xfrm>
            <a:off x="7675836" y="3254690"/>
            <a:ext cx="1643494" cy="489541"/>
            <a:chOff x="1248606" y="1393840"/>
            <a:chExt cx="1569878" cy="584861"/>
          </a:xfrm>
        </p:grpSpPr>
        <p:sp>
          <p:nvSpPr>
            <p:cNvPr id="111" name="Rektangel 110">
              <a:extLst>
                <a:ext uri="{FF2B5EF4-FFF2-40B4-BE49-F238E27FC236}">
                  <a16:creationId xmlns:a16="http://schemas.microsoft.com/office/drawing/2014/main" id="{9994484E-EE85-BBC1-7834-C42955831603}"/>
                </a:ext>
              </a:extLst>
            </p:cNvPr>
            <p:cNvSpPr/>
            <p:nvPr/>
          </p:nvSpPr>
          <p:spPr>
            <a:xfrm>
              <a:off x="1248606" y="1393840"/>
              <a:ext cx="1569878" cy="58486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12" name="Rektangel: vikt hörn 111">
              <a:extLst>
                <a:ext uri="{FF2B5EF4-FFF2-40B4-BE49-F238E27FC236}">
                  <a16:creationId xmlns:a16="http://schemas.microsoft.com/office/drawing/2014/main" id="{6A236486-6BB7-CE55-2FA4-9EB088A25138}"/>
                </a:ext>
              </a:extLst>
            </p:cNvPr>
            <p:cNvSpPr/>
            <p:nvPr/>
          </p:nvSpPr>
          <p:spPr>
            <a:xfrm>
              <a:off x="2129972" y="1461537"/>
              <a:ext cx="592425" cy="449466"/>
            </a:xfrm>
            <a:prstGeom prst="foldedCorne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800" dirty="0" err="1"/>
                <a:t>Content</a:t>
              </a:r>
              <a:r>
                <a:rPr lang="sv-SE" sz="800" dirty="0"/>
                <a:t> (PDF-A)</a:t>
              </a:r>
            </a:p>
          </p:txBody>
        </p:sp>
        <p:sp>
          <p:nvSpPr>
            <p:cNvPr id="113" name="Rektangel 112">
              <a:extLst>
                <a:ext uri="{FF2B5EF4-FFF2-40B4-BE49-F238E27FC236}">
                  <a16:creationId xmlns:a16="http://schemas.microsoft.com/office/drawing/2014/main" id="{E4C0D266-4E1C-9A58-E8A2-3B6FF12A1921}"/>
                </a:ext>
              </a:extLst>
            </p:cNvPr>
            <p:cNvSpPr/>
            <p:nvPr/>
          </p:nvSpPr>
          <p:spPr>
            <a:xfrm>
              <a:off x="1299451" y="1461537"/>
              <a:ext cx="779676" cy="44144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Metadata</a:t>
              </a:r>
            </a:p>
          </p:txBody>
        </p: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B9592E1D-F5CE-9AD1-1FD2-A1F3FD7AC612}"/>
              </a:ext>
            </a:extLst>
          </p:cNvPr>
          <p:cNvGrpSpPr/>
          <p:nvPr/>
        </p:nvGrpSpPr>
        <p:grpSpPr>
          <a:xfrm>
            <a:off x="10242026" y="3237850"/>
            <a:ext cx="1643494" cy="489541"/>
            <a:chOff x="1248606" y="1393840"/>
            <a:chExt cx="1569878" cy="584861"/>
          </a:xfrm>
        </p:grpSpPr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5E832D32-4E29-E97A-5857-F80CB3E4ED97}"/>
                </a:ext>
              </a:extLst>
            </p:cNvPr>
            <p:cNvSpPr/>
            <p:nvPr/>
          </p:nvSpPr>
          <p:spPr>
            <a:xfrm>
              <a:off x="1248606" y="1393840"/>
              <a:ext cx="1569878" cy="58486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19" name="Rektangel: vikt hörn 118">
              <a:extLst>
                <a:ext uri="{FF2B5EF4-FFF2-40B4-BE49-F238E27FC236}">
                  <a16:creationId xmlns:a16="http://schemas.microsoft.com/office/drawing/2014/main" id="{F4D9BA30-933B-A760-806C-AE44CBDBB6AB}"/>
                </a:ext>
              </a:extLst>
            </p:cNvPr>
            <p:cNvSpPr/>
            <p:nvPr/>
          </p:nvSpPr>
          <p:spPr>
            <a:xfrm>
              <a:off x="2129972" y="1461537"/>
              <a:ext cx="592425" cy="449466"/>
            </a:xfrm>
            <a:prstGeom prst="foldedCorne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800" dirty="0" err="1"/>
                <a:t>Content</a:t>
              </a:r>
              <a:r>
                <a:rPr lang="sv-SE" sz="800" dirty="0"/>
                <a:t> (PDF-A)</a:t>
              </a:r>
            </a:p>
          </p:txBody>
        </p:sp>
        <p:sp>
          <p:nvSpPr>
            <p:cNvPr id="120" name="Rektangel 119">
              <a:extLst>
                <a:ext uri="{FF2B5EF4-FFF2-40B4-BE49-F238E27FC236}">
                  <a16:creationId xmlns:a16="http://schemas.microsoft.com/office/drawing/2014/main" id="{B81D0C94-6A3B-47FE-FEC4-C7375E7BBE37}"/>
                </a:ext>
              </a:extLst>
            </p:cNvPr>
            <p:cNvSpPr/>
            <p:nvPr/>
          </p:nvSpPr>
          <p:spPr>
            <a:xfrm>
              <a:off x="1299451" y="1461537"/>
              <a:ext cx="779676" cy="44144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000" dirty="0"/>
                <a:t>Metadata</a:t>
              </a:r>
            </a:p>
          </p:txBody>
        </p:sp>
      </p:grpSp>
      <p:sp>
        <p:nvSpPr>
          <p:cNvPr id="127" name="Pil: höger 126">
            <a:extLst>
              <a:ext uri="{FF2B5EF4-FFF2-40B4-BE49-F238E27FC236}">
                <a16:creationId xmlns:a16="http://schemas.microsoft.com/office/drawing/2014/main" id="{826A515D-0BFE-A7EB-4BB0-8EFB6985E3C0}"/>
              </a:ext>
            </a:extLst>
          </p:cNvPr>
          <p:cNvSpPr/>
          <p:nvPr/>
        </p:nvSpPr>
        <p:spPr>
          <a:xfrm>
            <a:off x="134839" y="3296929"/>
            <a:ext cx="774166" cy="338219"/>
          </a:xfrm>
          <a:prstGeom prst="rightArrow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/>
              <a:t>Skapa</a:t>
            </a:r>
          </a:p>
        </p:txBody>
      </p:sp>
      <p:sp>
        <p:nvSpPr>
          <p:cNvPr id="128" name="Pil: höger 127">
            <a:extLst>
              <a:ext uri="{FF2B5EF4-FFF2-40B4-BE49-F238E27FC236}">
                <a16:creationId xmlns:a16="http://schemas.microsoft.com/office/drawing/2014/main" id="{082A764A-0762-394B-7D7F-DC88FE5182B1}"/>
              </a:ext>
            </a:extLst>
          </p:cNvPr>
          <p:cNvSpPr/>
          <p:nvPr/>
        </p:nvSpPr>
        <p:spPr>
          <a:xfrm>
            <a:off x="1725668" y="3304195"/>
            <a:ext cx="774166" cy="338219"/>
          </a:xfrm>
          <a:prstGeom prst="rightArrow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/>
              <a:t>Lagra</a:t>
            </a:r>
          </a:p>
        </p:txBody>
      </p:sp>
      <p:cxnSp>
        <p:nvCxnSpPr>
          <p:cNvPr id="130" name="Rak koppling 129">
            <a:extLst>
              <a:ext uri="{FF2B5EF4-FFF2-40B4-BE49-F238E27FC236}">
                <a16:creationId xmlns:a16="http://schemas.microsoft.com/office/drawing/2014/main" id="{8664C4DB-140B-0C24-7E32-4FF1D1DBE9D0}"/>
              </a:ext>
            </a:extLst>
          </p:cNvPr>
          <p:cNvCxnSpPr/>
          <p:nvPr/>
        </p:nvCxnSpPr>
        <p:spPr>
          <a:xfrm>
            <a:off x="1645580" y="1670826"/>
            <a:ext cx="0" cy="37977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Pil: höger 130">
            <a:extLst>
              <a:ext uri="{FF2B5EF4-FFF2-40B4-BE49-F238E27FC236}">
                <a16:creationId xmlns:a16="http://schemas.microsoft.com/office/drawing/2014/main" id="{3FA35CAD-66E9-E4C6-C1B2-552A84EE10F5}"/>
              </a:ext>
            </a:extLst>
          </p:cNvPr>
          <p:cNvSpPr/>
          <p:nvPr/>
        </p:nvSpPr>
        <p:spPr>
          <a:xfrm>
            <a:off x="4258027" y="3296929"/>
            <a:ext cx="774166" cy="33821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/>
              <a:t>Signera</a:t>
            </a:r>
          </a:p>
        </p:txBody>
      </p:sp>
      <p:sp>
        <p:nvSpPr>
          <p:cNvPr id="132" name="Pil: höger 131">
            <a:extLst>
              <a:ext uri="{FF2B5EF4-FFF2-40B4-BE49-F238E27FC236}">
                <a16:creationId xmlns:a16="http://schemas.microsoft.com/office/drawing/2014/main" id="{3722623D-0C10-16E1-EDC1-1D36A4DB4D68}"/>
              </a:ext>
            </a:extLst>
          </p:cNvPr>
          <p:cNvSpPr/>
          <p:nvPr/>
        </p:nvSpPr>
        <p:spPr>
          <a:xfrm>
            <a:off x="6826225" y="3315115"/>
            <a:ext cx="774166" cy="338219"/>
          </a:xfrm>
          <a:prstGeom prst="rightArrow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/>
              <a:t>Låst</a:t>
            </a:r>
          </a:p>
        </p:txBody>
      </p:sp>
      <p:sp>
        <p:nvSpPr>
          <p:cNvPr id="133" name="Pil: höger 132">
            <a:extLst>
              <a:ext uri="{FF2B5EF4-FFF2-40B4-BE49-F238E27FC236}">
                <a16:creationId xmlns:a16="http://schemas.microsoft.com/office/drawing/2014/main" id="{5D3F52B6-6FA1-1DDE-F634-F43A46AD8506}"/>
              </a:ext>
            </a:extLst>
          </p:cNvPr>
          <p:cNvSpPr/>
          <p:nvPr/>
        </p:nvSpPr>
        <p:spPr>
          <a:xfrm>
            <a:off x="9404693" y="3319283"/>
            <a:ext cx="774166" cy="338219"/>
          </a:xfrm>
          <a:prstGeom prst="rightArrow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 err="1"/>
              <a:t>Bortag</a:t>
            </a:r>
            <a:endParaRPr lang="sv-SE" sz="105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7215E63-96EA-2693-128D-592769EE561B}"/>
              </a:ext>
            </a:extLst>
          </p:cNvPr>
          <p:cNvSpPr txBox="1"/>
          <p:nvPr/>
        </p:nvSpPr>
        <p:spPr>
          <a:xfrm>
            <a:off x="85193" y="2444835"/>
            <a:ext cx="156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solidFill>
                  <a:srgbClr val="0077BC"/>
                </a:solidFill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2791840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9EFFD39-6F7A-3BF9-3182-1809212AB9BE}"/>
              </a:ext>
            </a:extLst>
          </p:cNvPr>
          <p:cNvSpPr/>
          <p:nvPr/>
        </p:nvSpPr>
        <p:spPr>
          <a:xfrm>
            <a:off x="5088124" y="3006472"/>
            <a:ext cx="1358572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err="1"/>
              <a:t>earchive</a:t>
            </a:r>
            <a:r>
              <a:rPr lang="sv-SE" sz="1000" dirty="0"/>
              <a:t>-service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71E2B6F-1580-B56A-149B-98EAF09E4749}"/>
              </a:ext>
            </a:extLst>
          </p:cNvPr>
          <p:cNvSpPr/>
          <p:nvPr/>
        </p:nvSpPr>
        <p:spPr>
          <a:xfrm>
            <a:off x="5088124" y="2019016"/>
            <a:ext cx="1358572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err="1"/>
              <a:t>earchive</a:t>
            </a:r>
            <a:r>
              <a:rPr lang="sv-SE" sz="1000" dirty="0"/>
              <a:t>-</a:t>
            </a:r>
            <a:r>
              <a:rPr lang="sv-SE" sz="1000" dirty="0" err="1"/>
              <a:t>config</a:t>
            </a:r>
            <a:r>
              <a:rPr lang="sv-SE" sz="1000" dirty="0"/>
              <a:t>-service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BBADA38-C3A3-79DC-30F2-340FEDEF7321}"/>
              </a:ext>
            </a:extLst>
          </p:cNvPr>
          <p:cNvSpPr txBox="1"/>
          <p:nvPr/>
        </p:nvSpPr>
        <p:spPr>
          <a:xfrm>
            <a:off x="2121369" y="294423"/>
            <a:ext cx="74557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rgbClr val="0077BC"/>
                </a:solidFill>
              </a:rPr>
              <a:t>STATIC </a:t>
            </a:r>
          </a:p>
        </p:txBody>
      </p:sp>
      <p:sp>
        <p:nvSpPr>
          <p:cNvPr id="2" name="Pil: höger 1">
            <a:extLst>
              <a:ext uri="{FF2B5EF4-FFF2-40B4-BE49-F238E27FC236}">
                <a16:creationId xmlns:a16="http://schemas.microsoft.com/office/drawing/2014/main" id="{4B28CAFB-16DC-D2AD-2D0C-9BD32C74975B}"/>
              </a:ext>
            </a:extLst>
          </p:cNvPr>
          <p:cNvSpPr/>
          <p:nvPr/>
        </p:nvSpPr>
        <p:spPr>
          <a:xfrm>
            <a:off x="3699765" y="3037753"/>
            <a:ext cx="1358572" cy="338219"/>
          </a:xfrm>
          <a:prstGeom prst="rightArrow">
            <a:avLst/>
          </a:prstGeom>
          <a:solidFill>
            <a:srgbClr val="0077BC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/>
              <a:t>1. Spara</a:t>
            </a: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12720A62-B9E3-585F-F07E-B9346593AC72}"/>
              </a:ext>
            </a:extLst>
          </p:cNvPr>
          <p:cNvCxnSpPr>
            <a:stCxn id="7" idx="0"/>
            <a:endCxn id="12" idx="2"/>
          </p:cNvCxnSpPr>
          <p:nvPr/>
        </p:nvCxnSpPr>
        <p:spPr>
          <a:xfrm flipV="1">
            <a:off x="5767410" y="2388516"/>
            <a:ext cx="0" cy="617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2B0455CC-858F-CF0C-4DF8-D5CB07443245}"/>
              </a:ext>
            </a:extLst>
          </p:cNvPr>
          <p:cNvSpPr txBox="1"/>
          <p:nvPr/>
        </p:nvSpPr>
        <p:spPr>
          <a:xfrm>
            <a:off x="5753236" y="2567908"/>
            <a:ext cx="905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rgbClr val="0077BC"/>
                </a:solidFill>
              </a:rPr>
              <a:t>2. Hämta regel</a:t>
            </a:r>
          </a:p>
        </p:txBody>
      </p:sp>
      <p:sp>
        <p:nvSpPr>
          <p:cNvPr id="10" name="Flödesschema: Magnetskiva 9">
            <a:extLst>
              <a:ext uri="{FF2B5EF4-FFF2-40B4-BE49-F238E27FC236}">
                <a16:creationId xmlns:a16="http://schemas.microsoft.com/office/drawing/2014/main" id="{797F08E5-DDE6-9C91-E1F4-82B7C6490373}"/>
              </a:ext>
            </a:extLst>
          </p:cNvPr>
          <p:cNvSpPr/>
          <p:nvPr/>
        </p:nvSpPr>
        <p:spPr>
          <a:xfrm>
            <a:off x="7246023" y="2842089"/>
            <a:ext cx="696576" cy="742166"/>
          </a:xfrm>
          <a:prstGeom prst="flowChartMagneticDisk">
            <a:avLst/>
          </a:prstGeom>
          <a:noFill/>
          <a:ln>
            <a:solidFill>
              <a:srgbClr val="0077B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C0A9C7EA-C376-9A5A-0157-35C06B13AC34}"/>
              </a:ext>
            </a:extLst>
          </p:cNvPr>
          <p:cNvCxnSpPr>
            <a:cxnSpLocks/>
            <a:stCxn id="7" idx="3"/>
            <a:endCxn id="10" idx="2"/>
          </p:cNvCxnSpPr>
          <p:nvPr/>
        </p:nvCxnSpPr>
        <p:spPr>
          <a:xfrm>
            <a:off x="6446696" y="3191222"/>
            <a:ext cx="799327" cy="2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E3E3E08F-9F1C-DB96-FF24-BC19B682A296}"/>
              </a:ext>
            </a:extLst>
          </p:cNvPr>
          <p:cNvSpPr txBox="1"/>
          <p:nvPr/>
        </p:nvSpPr>
        <p:spPr>
          <a:xfrm>
            <a:off x="6566738" y="2941739"/>
            <a:ext cx="905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rgbClr val="0077BC"/>
                </a:solidFill>
              </a:rPr>
              <a:t>4. Lagra</a:t>
            </a:r>
          </a:p>
        </p:txBody>
      </p:sp>
      <p:sp>
        <p:nvSpPr>
          <p:cNvPr id="19" name="Pil: cirkelformad 18">
            <a:extLst>
              <a:ext uri="{FF2B5EF4-FFF2-40B4-BE49-F238E27FC236}">
                <a16:creationId xmlns:a16="http://schemas.microsoft.com/office/drawing/2014/main" id="{1F880C32-720C-BCE6-57F0-73F1634C7D0D}"/>
              </a:ext>
            </a:extLst>
          </p:cNvPr>
          <p:cNvSpPr/>
          <p:nvPr/>
        </p:nvSpPr>
        <p:spPr>
          <a:xfrm flipV="1">
            <a:off x="5344710" y="2770639"/>
            <a:ext cx="882386" cy="1210666"/>
          </a:xfrm>
          <a:prstGeom prst="circular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45D3703C-10C2-8171-6496-190439A397DB}"/>
              </a:ext>
            </a:extLst>
          </p:cNvPr>
          <p:cNvSpPr txBox="1"/>
          <p:nvPr/>
        </p:nvSpPr>
        <p:spPr>
          <a:xfrm>
            <a:off x="5352798" y="3947167"/>
            <a:ext cx="905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rgbClr val="0077BC"/>
                </a:solidFill>
              </a:rPr>
              <a:t>3. </a:t>
            </a:r>
            <a:r>
              <a:rPr lang="sv-SE" sz="1000" dirty="0" err="1">
                <a:solidFill>
                  <a:srgbClr val="0077BC"/>
                </a:solidFill>
              </a:rPr>
              <a:t>Kalkulera</a:t>
            </a:r>
            <a:endParaRPr lang="sv-SE" sz="1000" dirty="0">
              <a:solidFill>
                <a:srgbClr val="0077BC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7828BA3-5B62-D87B-5A86-5664D2F03B37}"/>
              </a:ext>
            </a:extLst>
          </p:cNvPr>
          <p:cNvSpPr/>
          <p:nvPr/>
        </p:nvSpPr>
        <p:spPr>
          <a:xfrm>
            <a:off x="7019385" y="4514985"/>
            <a:ext cx="1358572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err="1"/>
              <a:t>earchive</a:t>
            </a:r>
            <a:r>
              <a:rPr lang="sv-SE" sz="1000" dirty="0"/>
              <a:t>-processor-service</a:t>
            </a:r>
          </a:p>
        </p:txBody>
      </p: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05407AB5-7F57-2487-629C-593E0DAC86B9}"/>
              </a:ext>
            </a:extLst>
          </p:cNvPr>
          <p:cNvCxnSpPr>
            <a:stCxn id="21" idx="0"/>
          </p:cNvCxnSpPr>
          <p:nvPr/>
        </p:nvCxnSpPr>
        <p:spPr>
          <a:xfrm flipH="1" flipV="1">
            <a:off x="6334055" y="3372710"/>
            <a:ext cx="1364616" cy="1142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l: cirkelformad 23">
            <a:extLst>
              <a:ext uri="{FF2B5EF4-FFF2-40B4-BE49-F238E27FC236}">
                <a16:creationId xmlns:a16="http://schemas.microsoft.com/office/drawing/2014/main" id="{CAC20ECA-01F9-7932-2012-F70988485E8A}"/>
              </a:ext>
            </a:extLst>
          </p:cNvPr>
          <p:cNvSpPr/>
          <p:nvPr/>
        </p:nvSpPr>
        <p:spPr>
          <a:xfrm flipV="1">
            <a:off x="7246023" y="4275890"/>
            <a:ext cx="882386" cy="1210666"/>
          </a:xfrm>
          <a:prstGeom prst="circularArrow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B3BBCAC5-5258-8EE7-957D-B0564492F598}"/>
              </a:ext>
            </a:extLst>
          </p:cNvPr>
          <p:cNvSpPr txBox="1"/>
          <p:nvPr/>
        </p:nvSpPr>
        <p:spPr>
          <a:xfrm>
            <a:off x="7246024" y="5411039"/>
            <a:ext cx="905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rgbClr val="0077BC"/>
                </a:solidFill>
              </a:rPr>
              <a:t>5. Starta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CAD4B82D-87D4-05EF-9FD3-0FCDB978FAFD}"/>
              </a:ext>
            </a:extLst>
          </p:cNvPr>
          <p:cNvSpPr txBox="1"/>
          <p:nvPr/>
        </p:nvSpPr>
        <p:spPr>
          <a:xfrm>
            <a:off x="7227874" y="3849565"/>
            <a:ext cx="115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rgbClr val="0077BC"/>
                </a:solidFill>
              </a:rPr>
              <a:t>6. Lista </a:t>
            </a:r>
          </a:p>
          <a:p>
            <a:r>
              <a:rPr lang="sv-SE" sz="1000" dirty="0">
                <a:solidFill>
                  <a:srgbClr val="0077BC"/>
                </a:solidFill>
              </a:rPr>
              <a:t>7. Borttag / Flytta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85BD3C29-CDE8-2C75-DC52-A2EC13BE43D7}"/>
              </a:ext>
            </a:extLst>
          </p:cNvPr>
          <p:cNvSpPr txBox="1"/>
          <p:nvPr/>
        </p:nvSpPr>
        <p:spPr>
          <a:xfrm>
            <a:off x="3763528" y="1765843"/>
            <a:ext cx="31785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retentionPolicy</a:t>
            </a:r>
            <a:r>
              <a:rPr lang="en-US" sz="800" dirty="0"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800" dirty="0"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800" dirty="0"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lang="en-US" sz="800" dirty="0"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800" dirty="0"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"type"</a:t>
            </a: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"STATIC"</a:t>
            </a: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800" dirty="0"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"action"</a:t>
            </a: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"DELETE"</a:t>
            </a: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800" dirty="0"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"years"</a:t>
            </a: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"3"</a:t>
            </a: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800" dirty="0"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"months"</a:t>
            </a: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"0"</a:t>
            </a: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800" dirty="0"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"days"</a:t>
            </a: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"2"</a:t>
            </a: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800" dirty="0"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800" dirty="0" err="1"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manualOverride</a:t>
            </a:r>
            <a:r>
              <a:rPr lang="en-US" sz="800" dirty="0"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: true</a:t>
            </a:r>
            <a:br>
              <a:rPr lang="en-US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lang="en-US" sz="800" dirty="0"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3781E95-6C68-618B-2D26-17E71BC07470}"/>
              </a:ext>
            </a:extLst>
          </p:cNvPr>
          <p:cNvSpPr/>
          <p:nvPr/>
        </p:nvSpPr>
        <p:spPr>
          <a:xfrm>
            <a:off x="7276906" y="3120583"/>
            <a:ext cx="617518" cy="2130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metadata</a:t>
            </a: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B94022EC-A74C-A355-AAA7-10A60D1F38C5}"/>
              </a:ext>
            </a:extLst>
          </p:cNvPr>
          <p:cNvSpPr txBox="1"/>
          <p:nvPr/>
        </p:nvSpPr>
        <p:spPr>
          <a:xfrm>
            <a:off x="7992483" y="2727289"/>
            <a:ext cx="2181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"retention"</a:t>
            </a:r>
            <a:r>
              <a:rPr lang="sv-SE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sv-SE" sz="800" dirty="0"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sv-SE" sz="800" dirty="0"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lang="sv-SE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sv-SE" sz="800" dirty="0" err="1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retentionType</a:t>
            </a:r>
            <a:r>
              <a:rPr lang="sv-SE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sv-SE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sv-SE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"STATIC"</a:t>
            </a:r>
            <a:r>
              <a:rPr lang="sv-SE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sv-SE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lang="sv-SE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sv-SE" sz="800" dirty="0" err="1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retentionAction</a:t>
            </a:r>
            <a:r>
              <a:rPr lang="sv-SE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sv-SE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sv-SE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"DELETE"</a:t>
            </a:r>
            <a:r>
              <a:rPr lang="sv-SE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sv-SE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lang="sv-SE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sv-SE" sz="800" dirty="0" err="1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retentionEvent</a:t>
            </a:r>
            <a:r>
              <a:rPr lang="sv-SE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sv-SE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sv-SE" sz="800" dirty="0" err="1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sv-SE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sv-SE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lang="sv-SE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sv-SE" sz="800" dirty="0" err="1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expiryDate</a:t>
            </a:r>
            <a:r>
              <a:rPr lang="sv-SE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sv-SE" sz="800" dirty="0"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sv-SE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"2027-06-06"</a:t>
            </a:r>
            <a:br>
              <a:rPr lang="sv-SE" sz="800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</a:br>
            <a:r>
              <a:rPr lang="sv-SE" sz="800" dirty="0"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982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24D863E-B721-B4A9-4E2A-209BC6EDA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709" y="1393243"/>
            <a:ext cx="3868271" cy="386827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B83E8B9-40CD-F15A-1E8C-BD46B1FE0C36}"/>
              </a:ext>
            </a:extLst>
          </p:cNvPr>
          <p:cNvSpPr txBox="1"/>
          <p:nvPr/>
        </p:nvSpPr>
        <p:spPr>
          <a:xfrm>
            <a:off x="1593806" y="908712"/>
            <a:ext cx="812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solidFill>
                  <a:srgbClr val="0077BC"/>
                </a:solidFill>
              </a:rPr>
              <a:t>Varför?</a:t>
            </a:r>
          </a:p>
          <a:p>
            <a:pPr algn="ctr"/>
            <a:endParaRPr lang="sv-SE" sz="2000" dirty="0">
              <a:solidFill>
                <a:srgbClr val="0077BC"/>
              </a:solidFill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5F118DA-8A3F-3E48-8A00-AF53ED06A5D4}"/>
              </a:ext>
            </a:extLst>
          </p:cNvPr>
          <p:cNvSpPr txBox="1"/>
          <p:nvPr/>
        </p:nvSpPr>
        <p:spPr>
          <a:xfrm>
            <a:off x="2779339" y="5280091"/>
            <a:ext cx="6095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800" dirty="0">
                <a:solidFill>
                  <a:srgbClr val="0077BC"/>
                </a:solidFill>
              </a:rPr>
              <a:t>Ersätta manuella processer som hanterar utskrivna dokument och dess underskrifter.</a:t>
            </a:r>
          </a:p>
        </p:txBody>
      </p:sp>
    </p:spTree>
    <p:extLst>
      <p:ext uri="{BB962C8B-B14F-4D97-AF65-F5344CB8AC3E}">
        <p14:creationId xmlns:p14="http://schemas.microsoft.com/office/powerpoint/2010/main" val="194044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ruta 84">
            <a:extLst>
              <a:ext uri="{FF2B5EF4-FFF2-40B4-BE49-F238E27FC236}">
                <a16:creationId xmlns:a16="http://schemas.microsoft.com/office/drawing/2014/main" id="{C80888E7-D99E-3354-18E7-8122ECACC5D0}"/>
              </a:ext>
            </a:extLst>
          </p:cNvPr>
          <p:cNvSpPr txBox="1"/>
          <p:nvPr/>
        </p:nvSpPr>
        <p:spPr>
          <a:xfrm>
            <a:off x="1842577" y="2260142"/>
            <a:ext cx="8126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rgbClr val="0077BC"/>
                </a:solidFill>
              </a:rPr>
              <a:t>Agenda</a:t>
            </a:r>
          </a:p>
          <a:p>
            <a:pPr algn="ctr"/>
            <a:endParaRPr lang="sv-SE" sz="3600" dirty="0">
              <a:solidFill>
                <a:srgbClr val="0077BC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77BC"/>
                </a:solidFill>
              </a:rPr>
              <a:t>Presentation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77BC"/>
                </a:solidFill>
              </a:rPr>
              <a:t>Demo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77BC"/>
                </a:solidFill>
              </a:rPr>
              <a:t>Frågor</a:t>
            </a:r>
          </a:p>
        </p:txBody>
      </p:sp>
    </p:spTree>
    <p:extLst>
      <p:ext uri="{BB962C8B-B14F-4D97-AF65-F5344CB8AC3E}">
        <p14:creationId xmlns:p14="http://schemas.microsoft.com/office/powerpoint/2010/main" val="363735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ruta 84">
            <a:extLst>
              <a:ext uri="{FF2B5EF4-FFF2-40B4-BE49-F238E27FC236}">
                <a16:creationId xmlns:a16="http://schemas.microsoft.com/office/drawing/2014/main" id="{C80888E7-D99E-3354-18E7-8122ECACC5D0}"/>
              </a:ext>
            </a:extLst>
          </p:cNvPr>
          <p:cNvSpPr txBox="1"/>
          <p:nvPr/>
        </p:nvSpPr>
        <p:spPr>
          <a:xfrm>
            <a:off x="1842577" y="2260142"/>
            <a:ext cx="8126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rgbClr val="0077BC"/>
                </a:solidFill>
              </a:rPr>
              <a:t>Ny tjänst lanseras 2025</a:t>
            </a:r>
          </a:p>
          <a:p>
            <a:pPr algn="ctr"/>
            <a:endParaRPr lang="sv-SE" sz="3600" dirty="0">
              <a:solidFill>
                <a:srgbClr val="0077BC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77BC"/>
                </a:solidFill>
              </a:rPr>
              <a:t>Införande stegvis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77BC"/>
                </a:solidFill>
              </a:rPr>
              <a:t>Medborgarfokus (goteborg.se)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77BC"/>
                </a:solidFill>
              </a:rPr>
              <a:t>Intra Service egenutvecklad (ingen licenskostnad)</a:t>
            </a:r>
          </a:p>
        </p:txBody>
      </p:sp>
    </p:spTree>
    <p:extLst>
      <p:ext uri="{BB962C8B-B14F-4D97-AF65-F5344CB8AC3E}">
        <p14:creationId xmlns:p14="http://schemas.microsoft.com/office/powerpoint/2010/main" val="32429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ruta 84">
            <a:extLst>
              <a:ext uri="{FF2B5EF4-FFF2-40B4-BE49-F238E27FC236}">
                <a16:creationId xmlns:a16="http://schemas.microsoft.com/office/drawing/2014/main" id="{C80888E7-D99E-3354-18E7-8122ECACC5D0}"/>
              </a:ext>
            </a:extLst>
          </p:cNvPr>
          <p:cNvSpPr txBox="1"/>
          <p:nvPr/>
        </p:nvSpPr>
        <p:spPr>
          <a:xfrm>
            <a:off x="968543" y="781665"/>
            <a:ext cx="1002207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0077BC"/>
                </a:solidFill>
              </a:rPr>
              <a:t>Funktioner och skillnader.</a:t>
            </a:r>
          </a:p>
          <a:p>
            <a:pPr algn="ctr"/>
            <a:endParaRPr lang="sv-SE" dirty="0">
              <a:solidFill>
                <a:srgbClr val="0077BC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sv-SE" dirty="0">
                <a:solidFill>
                  <a:srgbClr val="0077BC"/>
                </a:solidFill>
              </a:rPr>
              <a:t>Microtjänster som körs i Göteborgs Stads IT miljö (</a:t>
            </a:r>
            <a:r>
              <a:rPr lang="sv-SE" dirty="0" err="1">
                <a:solidFill>
                  <a:srgbClr val="0077BC"/>
                </a:solidFill>
              </a:rPr>
              <a:t>OpenShift</a:t>
            </a:r>
            <a:r>
              <a:rPr lang="sv-SE" dirty="0">
                <a:solidFill>
                  <a:srgbClr val="0077BC"/>
                </a:solidFill>
              </a:rPr>
              <a:t>)</a:t>
            </a:r>
          </a:p>
          <a:p>
            <a:pPr marL="571500" indent="-571500">
              <a:buFont typeface="+mj-lt"/>
              <a:buAutoNum type="arabicPeriod"/>
            </a:pPr>
            <a:r>
              <a:rPr lang="sv-SE" dirty="0" err="1">
                <a:solidFill>
                  <a:srgbClr val="0077BC"/>
                </a:solidFill>
              </a:rPr>
              <a:t>API:er</a:t>
            </a:r>
            <a:r>
              <a:rPr lang="sv-SE" dirty="0">
                <a:solidFill>
                  <a:srgbClr val="0077BC"/>
                </a:solidFill>
              </a:rPr>
              <a:t> finns för alla funktioner så system kan anropa tjänsterna.</a:t>
            </a:r>
          </a:p>
          <a:p>
            <a:pPr marL="571500" indent="-571500">
              <a:buFont typeface="+mj-lt"/>
              <a:buAutoNum type="arabicPeriod"/>
            </a:pPr>
            <a:r>
              <a:rPr lang="sv-SE" dirty="0">
                <a:solidFill>
                  <a:srgbClr val="0077BC"/>
                </a:solidFill>
              </a:rPr>
              <a:t>Inga dokument lämnar Göteborgs Stads IT miljö.</a:t>
            </a:r>
          </a:p>
          <a:p>
            <a:pPr marL="571500" indent="-571500">
              <a:buFont typeface="+mj-lt"/>
              <a:buAutoNum type="arabicPeriod"/>
            </a:pPr>
            <a:r>
              <a:rPr lang="sv-SE" dirty="0">
                <a:solidFill>
                  <a:srgbClr val="0077BC"/>
                </a:solidFill>
              </a:rPr>
              <a:t>Behörighetshantering och ”</a:t>
            </a:r>
            <a:r>
              <a:rPr lang="sv-SE" dirty="0" err="1">
                <a:solidFill>
                  <a:srgbClr val="0077BC"/>
                </a:solidFill>
              </a:rPr>
              <a:t>single</a:t>
            </a:r>
            <a:r>
              <a:rPr lang="sv-SE" dirty="0">
                <a:solidFill>
                  <a:srgbClr val="0077BC"/>
                </a:solidFill>
              </a:rPr>
              <a:t> </a:t>
            </a:r>
            <a:r>
              <a:rPr lang="sv-SE" dirty="0" err="1">
                <a:solidFill>
                  <a:srgbClr val="0077BC"/>
                </a:solidFill>
              </a:rPr>
              <a:t>sign</a:t>
            </a:r>
            <a:r>
              <a:rPr lang="sv-SE" dirty="0">
                <a:solidFill>
                  <a:srgbClr val="0077BC"/>
                </a:solidFill>
              </a:rPr>
              <a:t>-on” integrerad med  Göteborgs Stads IT miljö.</a:t>
            </a:r>
          </a:p>
          <a:p>
            <a:pPr marL="571500" indent="-571500">
              <a:buFont typeface="+mj-lt"/>
              <a:buAutoNum type="arabicPeriod"/>
            </a:pPr>
            <a:r>
              <a:rPr lang="sv-SE" dirty="0">
                <a:solidFill>
                  <a:srgbClr val="0077BC"/>
                </a:solidFill>
              </a:rPr>
              <a:t>Snabbsignering</a:t>
            </a:r>
          </a:p>
          <a:p>
            <a:pPr marL="571500" indent="-571500">
              <a:buFont typeface="+mj-lt"/>
              <a:buAutoNum type="arabicPeriod"/>
            </a:pPr>
            <a:r>
              <a:rPr lang="sv-SE" dirty="0">
                <a:solidFill>
                  <a:srgbClr val="0077BC"/>
                </a:solidFill>
              </a:rPr>
              <a:t>SITHS</a:t>
            </a:r>
          </a:p>
          <a:p>
            <a:pPr marL="571500" indent="-571500">
              <a:buFont typeface="+mj-lt"/>
              <a:buAutoNum type="arabicPeriod"/>
            </a:pPr>
            <a:r>
              <a:rPr lang="sv-SE" dirty="0">
                <a:solidFill>
                  <a:srgbClr val="0077BC"/>
                </a:solidFill>
              </a:rPr>
              <a:t>Möjlighet att använda inbyggt Arkiv.</a:t>
            </a:r>
          </a:p>
          <a:p>
            <a:pPr lvl="1"/>
            <a:r>
              <a:rPr lang="sv-SE" sz="1400" dirty="0">
                <a:solidFill>
                  <a:srgbClr val="0077BC"/>
                </a:solidFill>
              </a:rPr>
              <a:t>	- Dokumenttyps definitioner skapas för dokument som skall arkiveras.</a:t>
            </a:r>
          </a:p>
          <a:p>
            <a:pPr lvl="1"/>
            <a:r>
              <a:rPr lang="sv-SE" sz="1400" dirty="0">
                <a:solidFill>
                  <a:srgbClr val="0077BC"/>
                </a:solidFill>
              </a:rPr>
              <a:t>	- Aktuella dokument visas automatiskt på goteborg.se/mina-sidor och i intern web klient.</a:t>
            </a:r>
          </a:p>
          <a:p>
            <a:pPr lvl="1"/>
            <a:r>
              <a:rPr lang="sv-SE" sz="1400" dirty="0">
                <a:solidFill>
                  <a:srgbClr val="0077BC"/>
                </a:solidFill>
              </a:rPr>
              <a:t>	- Validering</a:t>
            </a:r>
          </a:p>
          <a:p>
            <a:pPr lvl="1"/>
            <a:r>
              <a:rPr lang="sv-SE" sz="1400" dirty="0">
                <a:solidFill>
                  <a:srgbClr val="0077BC"/>
                </a:solidFill>
              </a:rPr>
              <a:t>	- Rensnings regler</a:t>
            </a:r>
          </a:p>
          <a:p>
            <a:pPr lvl="1"/>
            <a:r>
              <a:rPr lang="sv-SE" sz="1400" dirty="0">
                <a:solidFill>
                  <a:srgbClr val="0077BC"/>
                </a:solidFill>
              </a:rPr>
              <a:t>	- Automatisk ifyllnad av metadata</a:t>
            </a:r>
          </a:p>
          <a:p>
            <a:pPr lvl="1"/>
            <a:r>
              <a:rPr lang="sv-SE" sz="1400" dirty="0">
                <a:solidFill>
                  <a:srgbClr val="0077BC"/>
                </a:solidFill>
              </a:rPr>
              <a:t>	- Loggning</a:t>
            </a:r>
          </a:p>
        </p:txBody>
      </p:sp>
    </p:spTree>
    <p:extLst>
      <p:ext uri="{BB962C8B-B14F-4D97-AF65-F5344CB8AC3E}">
        <p14:creationId xmlns:p14="http://schemas.microsoft.com/office/powerpoint/2010/main" val="9049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BBADA38-C3A3-79DC-30F2-340FEDEF7321}"/>
              </a:ext>
            </a:extLst>
          </p:cNvPr>
          <p:cNvSpPr txBox="1"/>
          <p:nvPr/>
        </p:nvSpPr>
        <p:spPr>
          <a:xfrm>
            <a:off x="1419981" y="342335"/>
            <a:ext cx="74557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rgbClr val="0077BC"/>
                </a:solidFill>
              </a:rPr>
              <a:t>goteborg.se 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A1179461-A902-9DB0-E475-7994C4417464}"/>
              </a:ext>
            </a:extLst>
          </p:cNvPr>
          <p:cNvSpPr/>
          <p:nvPr/>
        </p:nvSpPr>
        <p:spPr>
          <a:xfrm>
            <a:off x="4468581" y="3689571"/>
            <a:ext cx="1358571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err="1"/>
              <a:t>signing</a:t>
            </a:r>
            <a:r>
              <a:rPr lang="sv-SE" sz="1000" dirty="0"/>
              <a:t>-service</a:t>
            </a:r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3C02BCFF-366E-E4F2-244E-945E27141928}"/>
              </a:ext>
            </a:extLst>
          </p:cNvPr>
          <p:cNvCxnSpPr/>
          <p:nvPr/>
        </p:nvCxnSpPr>
        <p:spPr>
          <a:xfrm>
            <a:off x="7903029" y="2143655"/>
            <a:ext cx="0" cy="380604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C707C8E4-F0BA-D3F6-5E83-3762D62FC581}"/>
              </a:ext>
            </a:extLst>
          </p:cNvPr>
          <p:cNvSpPr/>
          <p:nvPr/>
        </p:nvSpPr>
        <p:spPr>
          <a:xfrm>
            <a:off x="4433183" y="2472271"/>
            <a:ext cx="1358572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System X</a:t>
            </a:r>
          </a:p>
        </p:txBody>
      </p: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B9AB45D4-039D-53C5-9091-2540E257D05C}"/>
              </a:ext>
            </a:extLst>
          </p:cNvPr>
          <p:cNvCxnSpPr/>
          <p:nvPr/>
        </p:nvCxnSpPr>
        <p:spPr>
          <a:xfrm>
            <a:off x="2887723" y="2185180"/>
            <a:ext cx="0" cy="380604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ktangel 35">
            <a:extLst>
              <a:ext uri="{FF2B5EF4-FFF2-40B4-BE49-F238E27FC236}">
                <a16:creationId xmlns:a16="http://schemas.microsoft.com/office/drawing/2014/main" id="{966B7FAF-6406-39A0-1758-FDAAF14DC419}"/>
              </a:ext>
            </a:extLst>
          </p:cNvPr>
          <p:cNvSpPr/>
          <p:nvPr/>
        </p:nvSpPr>
        <p:spPr>
          <a:xfrm>
            <a:off x="8567274" y="3718700"/>
            <a:ext cx="1302695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CGI</a:t>
            </a:r>
          </a:p>
        </p:txBody>
      </p:sp>
      <p:cxnSp>
        <p:nvCxnSpPr>
          <p:cNvPr id="51" name="Rak pilkoppling 50">
            <a:extLst>
              <a:ext uri="{FF2B5EF4-FFF2-40B4-BE49-F238E27FC236}">
                <a16:creationId xmlns:a16="http://schemas.microsoft.com/office/drawing/2014/main" id="{0581B4A9-771B-0D92-2A50-DF61CB305A4C}"/>
              </a:ext>
            </a:extLst>
          </p:cNvPr>
          <p:cNvCxnSpPr>
            <a:stCxn id="80" idx="3"/>
            <a:endCxn id="36" idx="1"/>
          </p:cNvCxnSpPr>
          <p:nvPr/>
        </p:nvCxnSpPr>
        <p:spPr>
          <a:xfrm>
            <a:off x="5827152" y="3874321"/>
            <a:ext cx="2740122" cy="29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ktangel 51">
            <a:extLst>
              <a:ext uri="{FF2B5EF4-FFF2-40B4-BE49-F238E27FC236}">
                <a16:creationId xmlns:a16="http://schemas.microsoft.com/office/drawing/2014/main" id="{34B13520-EE37-730B-21A6-9D21F0AA2CFD}"/>
              </a:ext>
            </a:extLst>
          </p:cNvPr>
          <p:cNvSpPr/>
          <p:nvPr/>
        </p:nvSpPr>
        <p:spPr>
          <a:xfrm>
            <a:off x="4496518" y="4440594"/>
            <a:ext cx="1302695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CGI-Server</a:t>
            </a:r>
          </a:p>
        </p:txBody>
      </p:sp>
      <p:cxnSp>
        <p:nvCxnSpPr>
          <p:cNvPr id="57" name="Rak pilkoppling 56">
            <a:extLst>
              <a:ext uri="{FF2B5EF4-FFF2-40B4-BE49-F238E27FC236}">
                <a16:creationId xmlns:a16="http://schemas.microsoft.com/office/drawing/2014/main" id="{7603262E-B959-5290-91E7-8D1A1C13A149}"/>
              </a:ext>
            </a:extLst>
          </p:cNvPr>
          <p:cNvCxnSpPr>
            <a:stCxn id="80" idx="2"/>
            <a:endCxn id="52" idx="0"/>
          </p:cNvCxnSpPr>
          <p:nvPr/>
        </p:nvCxnSpPr>
        <p:spPr>
          <a:xfrm flipH="1">
            <a:off x="5147866" y="4059071"/>
            <a:ext cx="1" cy="381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ruta 60">
            <a:extLst>
              <a:ext uri="{FF2B5EF4-FFF2-40B4-BE49-F238E27FC236}">
                <a16:creationId xmlns:a16="http://schemas.microsoft.com/office/drawing/2014/main" id="{F79014EE-F03C-65B0-C1E1-9EE024092183}"/>
              </a:ext>
            </a:extLst>
          </p:cNvPr>
          <p:cNvSpPr txBox="1"/>
          <p:nvPr/>
        </p:nvSpPr>
        <p:spPr>
          <a:xfrm>
            <a:off x="4694221" y="1548378"/>
            <a:ext cx="1155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Version 1 </a:t>
            </a:r>
          </a:p>
        </p:txBody>
      </p:sp>
      <p:cxnSp>
        <p:nvCxnSpPr>
          <p:cNvPr id="68" name="Rak pilkoppling 67">
            <a:extLst>
              <a:ext uri="{FF2B5EF4-FFF2-40B4-BE49-F238E27FC236}">
                <a16:creationId xmlns:a16="http://schemas.microsoft.com/office/drawing/2014/main" id="{1CA8DC21-525B-519B-A125-F222335FD914}"/>
              </a:ext>
            </a:extLst>
          </p:cNvPr>
          <p:cNvCxnSpPr/>
          <p:nvPr/>
        </p:nvCxnSpPr>
        <p:spPr>
          <a:xfrm>
            <a:off x="5495556" y="2849481"/>
            <a:ext cx="0" cy="862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p 61">
            <a:extLst>
              <a:ext uri="{FF2B5EF4-FFF2-40B4-BE49-F238E27FC236}">
                <a16:creationId xmlns:a16="http://schemas.microsoft.com/office/drawing/2014/main" id="{07DF9805-A906-67F9-5922-855FD94AD9B3}"/>
              </a:ext>
            </a:extLst>
          </p:cNvPr>
          <p:cNvGrpSpPr/>
          <p:nvPr/>
        </p:nvGrpSpPr>
        <p:grpSpPr>
          <a:xfrm>
            <a:off x="5399304" y="3071392"/>
            <a:ext cx="296199" cy="411012"/>
            <a:chOff x="1560755" y="4551950"/>
            <a:chExt cx="296199" cy="411012"/>
          </a:xfrm>
        </p:grpSpPr>
        <p:sp>
          <p:nvSpPr>
            <p:cNvPr id="63" name="Rektangel: vikt hörn 62">
              <a:extLst>
                <a:ext uri="{FF2B5EF4-FFF2-40B4-BE49-F238E27FC236}">
                  <a16:creationId xmlns:a16="http://schemas.microsoft.com/office/drawing/2014/main" id="{0AF93AE8-B94C-15BF-919C-7C23DBB33246}"/>
                </a:ext>
              </a:extLst>
            </p:cNvPr>
            <p:cNvSpPr/>
            <p:nvPr/>
          </p:nvSpPr>
          <p:spPr>
            <a:xfrm>
              <a:off x="1560755" y="4551950"/>
              <a:ext cx="195856" cy="266698"/>
            </a:xfrm>
            <a:prstGeom prst="foldedCorne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800" dirty="0"/>
            </a:p>
          </p:txBody>
        </p:sp>
        <p:sp>
          <p:nvSpPr>
            <p:cNvPr id="64" name="Rektangel: vikt hörn 63">
              <a:extLst>
                <a:ext uri="{FF2B5EF4-FFF2-40B4-BE49-F238E27FC236}">
                  <a16:creationId xmlns:a16="http://schemas.microsoft.com/office/drawing/2014/main" id="{9C86DF4C-6AD4-4D77-0F66-8A7C45BD069B}"/>
                </a:ext>
              </a:extLst>
            </p:cNvPr>
            <p:cNvSpPr/>
            <p:nvPr/>
          </p:nvSpPr>
          <p:spPr>
            <a:xfrm>
              <a:off x="1609454" y="4619500"/>
              <a:ext cx="195856" cy="266698"/>
            </a:xfrm>
            <a:prstGeom prst="foldedCorne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800" dirty="0"/>
            </a:p>
          </p:txBody>
        </p:sp>
        <p:sp>
          <p:nvSpPr>
            <p:cNvPr id="65" name="Rektangel: vikt hörn 64">
              <a:extLst>
                <a:ext uri="{FF2B5EF4-FFF2-40B4-BE49-F238E27FC236}">
                  <a16:creationId xmlns:a16="http://schemas.microsoft.com/office/drawing/2014/main" id="{0D8CCE9C-0BFE-13AF-27B4-A62662C2AEB3}"/>
                </a:ext>
              </a:extLst>
            </p:cNvPr>
            <p:cNvSpPr/>
            <p:nvPr/>
          </p:nvSpPr>
          <p:spPr>
            <a:xfrm>
              <a:off x="1661098" y="4696264"/>
              <a:ext cx="195856" cy="266698"/>
            </a:xfrm>
            <a:prstGeom prst="foldedCorne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800" dirty="0"/>
            </a:p>
          </p:txBody>
        </p:sp>
      </p:grpSp>
      <p:cxnSp>
        <p:nvCxnSpPr>
          <p:cNvPr id="70" name="Rak pilkoppling 69">
            <a:extLst>
              <a:ext uri="{FF2B5EF4-FFF2-40B4-BE49-F238E27FC236}">
                <a16:creationId xmlns:a16="http://schemas.microsoft.com/office/drawing/2014/main" id="{E8381E4E-91BC-35FB-2BCB-26D4F986DADE}"/>
              </a:ext>
            </a:extLst>
          </p:cNvPr>
          <p:cNvCxnSpPr/>
          <p:nvPr/>
        </p:nvCxnSpPr>
        <p:spPr>
          <a:xfrm flipV="1">
            <a:off x="4788568" y="2841771"/>
            <a:ext cx="0" cy="870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upp 70">
            <a:extLst>
              <a:ext uri="{FF2B5EF4-FFF2-40B4-BE49-F238E27FC236}">
                <a16:creationId xmlns:a16="http://schemas.microsoft.com/office/drawing/2014/main" id="{89E6DE7E-8792-C684-7CF8-FBF344E89EE4}"/>
              </a:ext>
            </a:extLst>
          </p:cNvPr>
          <p:cNvGrpSpPr/>
          <p:nvPr/>
        </p:nvGrpSpPr>
        <p:grpSpPr>
          <a:xfrm>
            <a:off x="4649498" y="3071392"/>
            <a:ext cx="296199" cy="411012"/>
            <a:chOff x="1560755" y="4551950"/>
            <a:chExt cx="296199" cy="411012"/>
          </a:xfrm>
        </p:grpSpPr>
        <p:sp>
          <p:nvSpPr>
            <p:cNvPr id="72" name="Rektangel: vikt hörn 71">
              <a:extLst>
                <a:ext uri="{FF2B5EF4-FFF2-40B4-BE49-F238E27FC236}">
                  <a16:creationId xmlns:a16="http://schemas.microsoft.com/office/drawing/2014/main" id="{5471B197-F77E-495F-0838-E55803BCEFF8}"/>
                </a:ext>
              </a:extLst>
            </p:cNvPr>
            <p:cNvSpPr/>
            <p:nvPr/>
          </p:nvSpPr>
          <p:spPr>
            <a:xfrm>
              <a:off x="1560755" y="4551950"/>
              <a:ext cx="195856" cy="266698"/>
            </a:xfrm>
            <a:prstGeom prst="foldedCorne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800" dirty="0"/>
            </a:p>
          </p:txBody>
        </p:sp>
        <p:sp>
          <p:nvSpPr>
            <p:cNvPr id="73" name="Rektangel: vikt hörn 72">
              <a:extLst>
                <a:ext uri="{FF2B5EF4-FFF2-40B4-BE49-F238E27FC236}">
                  <a16:creationId xmlns:a16="http://schemas.microsoft.com/office/drawing/2014/main" id="{E821C23F-C060-CB07-CDF5-F7609B9FA8EC}"/>
                </a:ext>
              </a:extLst>
            </p:cNvPr>
            <p:cNvSpPr/>
            <p:nvPr/>
          </p:nvSpPr>
          <p:spPr>
            <a:xfrm>
              <a:off x="1609454" y="4619500"/>
              <a:ext cx="195856" cy="266698"/>
            </a:xfrm>
            <a:prstGeom prst="foldedCorne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800" dirty="0"/>
            </a:p>
          </p:txBody>
        </p:sp>
        <p:sp>
          <p:nvSpPr>
            <p:cNvPr id="74" name="Rektangel: vikt hörn 73">
              <a:extLst>
                <a:ext uri="{FF2B5EF4-FFF2-40B4-BE49-F238E27FC236}">
                  <a16:creationId xmlns:a16="http://schemas.microsoft.com/office/drawing/2014/main" id="{22EDEAB9-7512-FCEE-BE09-A88CF3742333}"/>
                </a:ext>
              </a:extLst>
            </p:cNvPr>
            <p:cNvSpPr/>
            <p:nvPr/>
          </p:nvSpPr>
          <p:spPr>
            <a:xfrm>
              <a:off x="1661098" y="4696264"/>
              <a:ext cx="195856" cy="266698"/>
            </a:xfrm>
            <a:prstGeom prst="foldedCorne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41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3" grpId="0" animBg="1"/>
      <p:bldP spid="36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ruta 84">
            <a:extLst>
              <a:ext uri="{FF2B5EF4-FFF2-40B4-BE49-F238E27FC236}">
                <a16:creationId xmlns:a16="http://schemas.microsoft.com/office/drawing/2014/main" id="{C80888E7-D99E-3354-18E7-8122ECACC5D0}"/>
              </a:ext>
            </a:extLst>
          </p:cNvPr>
          <p:cNvSpPr txBox="1"/>
          <p:nvPr/>
        </p:nvSpPr>
        <p:spPr>
          <a:xfrm>
            <a:off x="1494024" y="2731134"/>
            <a:ext cx="806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rgbClr val="0077BC"/>
                </a:solidFill>
              </a:rPr>
              <a:t>Version 2</a:t>
            </a:r>
          </a:p>
        </p:txBody>
      </p:sp>
    </p:spTree>
    <p:extLst>
      <p:ext uri="{BB962C8B-B14F-4D97-AF65-F5344CB8AC3E}">
        <p14:creationId xmlns:p14="http://schemas.microsoft.com/office/powerpoint/2010/main" val="187965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ruta 84">
            <a:extLst>
              <a:ext uri="{FF2B5EF4-FFF2-40B4-BE49-F238E27FC236}">
                <a16:creationId xmlns:a16="http://schemas.microsoft.com/office/drawing/2014/main" id="{C80888E7-D99E-3354-18E7-8122ECACC5D0}"/>
              </a:ext>
            </a:extLst>
          </p:cNvPr>
          <p:cNvSpPr txBox="1"/>
          <p:nvPr/>
        </p:nvSpPr>
        <p:spPr>
          <a:xfrm>
            <a:off x="1566214" y="842176"/>
            <a:ext cx="806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rgbClr val="0077BC"/>
                </a:solidFill>
              </a:rPr>
              <a:t>Välj vad som passar er verksamhet.</a:t>
            </a:r>
          </a:p>
        </p:txBody>
      </p:sp>
      <p:pic>
        <p:nvPicPr>
          <p:cNvPr id="3" name="Bildobjekt 2" descr="En bild som visar mat, måltid, Delikatess, Snabbmat&#10;&#10;Automatiskt genererad beskrivning">
            <a:extLst>
              <a:ext uri="{FF2B5EF4-FFF2-40B4-BE49-F238E27FC236}">
                <a16:creationId xmlns:a16="http://schemas.microsoft.com/office/drawing/2014/main" id="{8C99FC48-A95F-FEDA-8422-F8B6A4983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32" y="1585306"/>
            <a:ext cx="3202641" cy="48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7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9EFFD39-6F7A-3BF9-3182-1809212AB9BE}"/>
              </a:ext>
            </a:extLst>
          </p:cNvPr>
          <p:cNvSpPr/>
          <p:nvPr/>
        </p:nvSpPr>
        <p:spPr>
          <a:xfrm>
            <a:off x="5908465" y="3805974"/>
            <a:ext cx="1358572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err="1"/>
              <a:t>earchive</a:t>
            </a:r>
            <a:r>
              <a:rPr lang="sv-SE" sz="1000" dirty="0"/>
              <a:t>-service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71E2B6F-1580-B56A-149B-98EAF09E4749}"/>
              </a:ext>
            </a:extLst>
          </p:cNvPr>
          <p:cNvSpPr/>
          <p:nvPr/>
        </p:nvSpPr>
        <p:spPr>
          <a:xfrm>
            <a:off x="5898443" y="3188622"/>
            <a:ext cx="1358572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err="1"/>
              <a:t>earchive</a:t>
            </a:r>
            <a:r>
              <a:rPr lang="sv-SE" sz="1000" dirty="0"/>
              <a:t>-</a:t>
            </a:r>
            <a:r>
              <a:rPr lang="sv-SE" sz="1000" dirty="0" err="1"/>
              <a:t>config</a:t>
            </a:r>
            <a:r>
              <a:rPr lang="sv-SE" sz="1000" dirty="0"/>
              <a:t>-service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BBADA38-C3A3-79DC-30F2-340FEDEF7321}"/>
              </a:ext>
            </a:extLst>
          </p:cNvPr>
          <p:cNvSpPr txBox="1"/>
          <p:nvPr/>
        </p:nvSpPr>
        <p:spPr>
          <a:xfrm>
            <a:off x="2121369" y="294423"/>
            <a:ext cx="74557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rgbClr val="0077BC"/>
                </a:solidFill>
              </a:rPr>
              <a:t>Microtjänster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A7AE9F-9FB9-ACFA-26B0-40E0CB5E079F}"/>
              </a:ext>
            </a:extLst>
          </p:cNvPr>
          <p:cNvSpPr/>
          <p:nvPr/>
        </p:nvSpPr>
        <p:spPr>
          <a:xfrm>
            <a:off x="3113126" y="2303209"/>
            <a:ext cx="1302695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err="1"/>
              <a:t>earchive-admin-gui</a:t>
            </a:r>
            <a:endParaRPr lang="sv-SE" sz="1000" dirty="0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02CF23A4-187C-BDF9-1751-2E3E3E3D461D}"/>
              </a:ext>
            </a:extLst>
          </p:cNvPr>
          <p:cNvSpPr/>
          <p:nvPr/>
        </p:nvSpPr>
        <p:spPr>
          <a:xfrm>
            <a:off x="5908461" y="4409819"/>
            <a:ext cx="1358572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err="1"/>
              <a:t>earchive</a:t>
            </a:r>
            <a:r>
              <a:rPr lang="sv-SE" sz="1000" dirty="0"/>
              <a:t>-processor-service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A1179461-A902-9DB0-E475-7994C4417464}"/>
              </a:ext>
            </a:extLst>
          </p:cNvPr>
          <p:cNvSpPr/>
          <p:nvPr/>
        </p:nvSpPr>
        <p:spPr>
          <a:xfrm>
            <a:off x="5866770" y="2121036"/>
            <a:ext cx="1358571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signing-service-v2</a:t>
            </a:r>
          </a:p>
        </p:txBody>
      </p:sp>
      <p:sp>
        <p:nvSpPr>
          <p:cNvPr id="81" name="Flödesschema: Magnetskiva 80">
            <a:extLst>
              <a:ext uri="{FF2B5EF4-FFF2-40B4-BE49-F238E27FC236}">
                <a16:creationId xmlns:a16="http://schemas.microsoft.com/office/drawing/2014/main" id="{895BC470-E02A-26D8-A626-FF89AD4D89FF}"/>
              </a:ext>
            </a:extLst>
          </p:cNvPr>
          <p:cNvSpPr/>
          <p:nvPr/>
        </p:nvSpPr>
        <p:spPr>
          <a:xfrm>
            <a:off x="8474122" y="2440196"/>
            <a:ext cx="617517" cy="716197"/>
          </a:xfrm>
          <a:prstGeom prst="flowChartMagneticDisk">
            <a:avLst/>
          </a:prstGeom>
          <a:noFill/>
          <a:ln>
            <a:solidFill>
              <a:srgbClr val="0077B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2" name="Flödesschema: Magnetskiva 81">
            <a:extLst>
              <a:ext uri="{FF2B5EF4-FFF2-40B4-BE49-F238E27FC236}">
                <a16:creationId xmlns:a16="http://schemas.microsoft.com/office/drawing/2014/main" id="{8E42824F-9C9C-7282-F1EC-BE09C23B321A}"/>
              </a:ext>
            </a:extLst>
          </p:cNvPr>
          <p:cNvSpPr/>
          <p:nvPr/>
        </p:nvSpPr>
        <p:spPr>
          <a:xfrm>
            <a:off x="8474122" y="3333712"/>
            <a:ext cx="617517" cy="716197"/>
          </a:xfrm>
          <a:prstGeom prst="flowChartMagneticDisk">
            <a:avLst/>
          </a:prstGeom>
          <a:noFill/>
          <a:ln>
            <a:solidFill>
              <a:srgbClr val="0077B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7862C693-F741-25A2-8B6A-C57E7CCCC394}"/>
              </a:ext>
            </a:extLst>
          </p:cNvPr>
          <p:cNvSpPr/>
          <p:nvPr/>
        </p:nvSpPr>
        <p:spPr>
          <a:xfrm>
            <a:off x="3113125" y="3009474"/>
            <a:ext cx="1302695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goteborg.se/mina-sidor/</a:t>
            </a:r>
            <a:r>
              <a:rPr lang="sv-SE" sz="1000" dirty="0" err="1"/>
              <a:t>earchive</a:t>
            </a:r>
            <a:endParaRPr lang="sv-SE" sz="1000" dirty="0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5D88EFDB-3530-F124-D35F-6AB15D221EE8}"/>
              </a:ext>
            </a:extLst>
          </p:cNvPr>
          <p:cNvSpPr/>
          <p:nvPr/>
        </p:nvSpPr>
        <p:spPr>
          <a:xfrm>
            <a:off x="3086400" y="4395729"/>
            <a:ext cx="1302695" cy="369500"/>
          </a:xfrm>
          <a:prstGeom prst="rect">
            <a:avLst/>
          </a:prstGeom>
          <a:noFill/>
          <a:ln>
            <a:solidFill>
              <a:srgbClr val="0077B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>
                <a:solidFill>
                  <a:srgbClr val="0077BC"/>
                </a:solidFill>
              </a:rPr>
              <a:t>system</a:t>
            </a:r>
          </a:p>
        </p:txBody>
      </p:sp>
      <p:grpSp>
        <p:nvGrpSpPr>
          <p:cNvPr id="85" name="Grupp 84">
            <a:extLst>
              <a:ext uri="{FF2B5EF4-FFF2-40B4-BE49-F238E27FC236}">
                <a16:creationId xmlns:a16="http://schemas.microsoft.com/office/drawing/2014/main" id="{75BBA894-D411-7087-231E-C2F586533740}"/>
              </a:ext>
            </a:extLst>
          </p:cNvPr>
          <p:cNvGrpSpPr/>
          <p:nvPr/>
        </p:nvGrpSpPr>
        <p:grpSpPr>
          <a:xfrm>
            <a:off x="1917525" y="2917884"/>
            <a:ext cx="220387" cy="364092"/>
            <a:chOff x="-1012307" y="3696934"/>
            <a:chExt cx="635055" cy="993042"/>
          </a:xfrm>
        </p:grpSpPr>
        <p:cxnSp>
          <p:nvCxnSpPr>
            <p:cNvPr id="86" name="Straight Connector 20">
              <a:extLst>
                <a:ext uri="{FF2B5EF4-FFF2-40B4-BE49-F238E27FC236}">
                  <a16:creationId xmlns:a16="http://schemas.microsoft.com/office/drawing/2014/main" id="{27AD798B-CCF0-749E-6BA7-F24562E732A5}"/>
                </a:ext>
              </a:extLst>
            </p:cNvPr>
            <p:cNvCxnSpPr/>
            <p:nvPr/>
          </p:nvCxnSpPr>
          <p:spPr>
            <a:xfrm>
              <a:off x="-1012307" y="4094151"/>
              <a:ext cx="635055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87" name="Straight Connector 22">
              <a:extLst>
                <a:ext uri="{FF2B5EF4-FFF2-40B4-BE49-F238E27FC236}">
                  <a16:creationId xmlns:a16="http://schemas.microsoft.com/office/drawing/2014/main" id="{6D96C7A4-1993-6602-877A-5D0DCAED3D69}"/>
                </a:ext>
              </a:extLst>
            </p:cNvPr>
            <p:cNvCxnSpPr/>
            <p:nvPr/>
          </p:nvCxnSpPr>
          <p:spPr>
            <a:xfrm>
              <a:off x="-694779" y="3895543"/>
              <a:ext cx="0" cy="49652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88" name="Straight Connector 24">
              <a:extLst>
                <a:ext uri="{FF2B5EF4-FFF2-40B4-BE49-F238E27FC236}">
                  <a16:creationId xmlns:a16="http://schemas.microsoft.com/office/drawing/2014/main" id="{812E469D-CACB-DADA-81F5-2F7804B7B940}"/>
                </a:ext>
              </a:extLst>
            </p:cNvPr>
            <p:cNvCxnSpPr/>
            <p:nvPr/>
          </p:nvCxnSpPr>
          <p:spPr>
            <a:xfrm flipH="1">
              <a:off x="-906464" y="4392063"/>
              <a:ext cx="211685" cy="29791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89" name="Straight Connector 26">
              <a:extLst>
                <a:ext uri="{FF2B5EF4-FFF2-40B4-BE49-F238E27FC236}">
                  <a16:creationId xmlns:a16="http://schemas.microsoft.com/office/drawing/2014/main" id="{B6E6F099-F0D7-49FE-A85E-452A2582225A}"/>
                </a:ext>
              </a:extLst>
            </p:cNvPr>
            <p:cNvCxnSpPr/>
            <p:nvPr/>
          </p:nvCxnSpPr>
          <p:spPr>
            <a:xfrm>
              <a:off x="-694779" y="4392063"/>
              <a:ext cx="129146" cy="29791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90" name="Oval 27">
              <a:extLst>
                <a:ext uri="{FF2B5EF4-FFF2-40B4-BE49-F238E27FC236}">
                  <a16:creationId xmlns:a16="http://schemas.microsoft.com/office/drawing/2014/main" id="{BA62D326-7859-1A68-E6E1-C549A745872E}"/>
                </a:ext>
              </a:extLst>
            </p:cNvPr>
            <p:cNvSpPr/>
            <p:nvPr/>
          </p:nvSpPr>
          <p:spPr>
            <a:xfrm>
              <a:off x="-800622" y="3696934"/>
              <a:ext cx="211685" cy="198609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91" name="Grupp 90">
            <a:extLst>
              <a:ext uri="{FF2B5EF4-FFF2-40B4-BE49-F238E27FC236}">
                <a16:creationId xmlns:a16="http://schemas.microsoft.com/office/drawing/2014/main" id="{7CA7F56D-784F-CED9-EE53-FEA5D12B6FF6}"/>
              </a:ext>
            </a:extLst>
          </p:cNvPr>
          <p:cNvGrpSpPr/>
          <p:nvPr/>
        </p:nvGrpSpPr>
        <p:grpSpPr>
          <a:xfrm>
            <a:off x="1880793" y="3695272"/>
            <a:ext cx="220387" cy="364092"/>
            <a:chOff x="-1012307" y="3696934"/>
            <a:chExt cx="635055" cy="993042"/>
          </a:xfrm>
        </p:grpSpPr>
        <p:cxnSp>
          <p:nvCxnSpPr>
            <p:cNvPr id="92" name="Straight Connector 20">
              <a:extLst>
                <a:ext uri="{FF2B5EF4-FFF2-40B4-BE49-F238E27FC236}">
                  <a16:creationId xmlns:a16="http://schemas.microsoft.com/office/drawing/2014/main" id="{81CF6415-8B45-C412-AD6B-86B07214A455}"/>
                </a:ext>
              </a:extLst>
            </p:cNvPr>
            <p:cNvCxnSpPr/>
            <p:nvPr/>
          </p:nvCxnSpPr>
          <p:spPr>
            <a:xfrm>
              <a:off x="-1012307" y="4094151"/>
              <a:ext cx="635055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04" name="Straight Connector 22">
              <a:extLst>
                <a:ext uri="{FF2B5EF4-FFF2-40B4-BE49-F238E27FC236}">
                  <a16:creationId xmlns:a16="http://schemas.microsoft.com/office/drawing/2014/main" id="{CC2857BB-E133-FD80-7086-0B45966D1657}"/>
                </a:ext>
              </a:extLst>
            </p:cNvPr>
            <p:cNvCxnSpPr/>
            <p:nvPr/>
          </p:nvCxnSpPr>
          <p:spPr>
            <a:xfrm>
              <a:off x="-694779" y="3895543"/>
              <a:ext cx="0" cy="496522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05" name="Straight Connector 24">
              <a:extLst>
                <a:ext uri="{FF2B5EF4-FFF2-40B4-BE49-F238E27FC236}">
                  <a16:creationId xmlns:a16="http://schemas.microsoft.com/office/drawing/2014/main" id="{57539A89-35AC-1C0C-44B9-8321D9A6D42D}"/>
                </a:ext>
              </a:extLst>
            </p:cNvPr>
            <p:cNvCxnSpPr/>
            <p:nvPr/>
          </p:nvCxnSpPr>
          <p:spPr>
            <a:xfrm flipH="1">
              <a:off x="-906464" y="4392063"/>
              <a:ext cx="211685" cy="297913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06" name="Straight Connector 26">
              <a:extLst>
                <a:ext uri="{FF2B5EF4-FFF2-40B4-BE49-F238E27FC236}">
                  <a16:creationId xmlns:a16="http://schemas.microsoft.com/office/drawing/2014/main" id="{B581F0B2-618C-C393-DFA9-4A2BD2E2F750}"/>
                </a:ext>
              </a:extLst>
            </p:cNvPr>
            <p:cNvCxnSpPr/>
            <p:nvPr/>
          </p:nvCxnSpPr>
          <p:spPr>
            <a:xfrm>
              <a:off x="-694779" y="4392063"/>
              <a:ext cx="129146" cy="297913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sp>
          <p:nvSpPr>
            <p:cNvPr id="107" name="Oval 27">
              <a:extLst>
                <a:ext uri="{FF2B5EF4-FFF2-40B4-BE49-F238E27FC236}">
                  <a16:creationId xmlns:a16="http://schemas.microsoft.com/office/drawing/2014/main" id="{39B81BBA-D14C-4585-5CD3-8C586F0E55DE}"/>
                </a:ext>
              </a:extLst>
            </p:cNvPr>
            <p:cNvSpPr/>
            <p:nvPr/>
          </p:nvSpPr>
          <p:spPr>
            <a:xfrm>
              <a:off x="-800622" y="3696934"/>
              <a:ext cx="211685" cy="198609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09" name="Grupp 108">
            <a:extLst>
              <a:ext uri="{FF2B5EF4-FFF2-40B4-BE49-F238E27FC236}">
                <a16:creationId xmlns:a16="http://schemas.microsoft.com/office/drawing/2014/main" id="{9BBA5BBD-7577-8794-F98A-0116702EDF8A}"/>
              </a:ext>
            </a:extLst>
          </p:cNvPr>
          <p:cNvGrpSpPr/>
          <p:nvPr/>
        </p:nvGrpSpPr>
        <p:grpSpPr>
          <a:xfrm>
            <a:off x="1917526" y="2299808"/>
            <a:ext cx="220387" cy="364092"/>
            <a:chOff x="-1012307" y="3696934"/>
            <a:chExt cx="635055" cy="993042"/>
          </a:xfrm>
        </p:grpSpPr>
        <p:cxnSp>
          <p:nvCxnSpPr>
            <p:cNvPr id="111" name="Straight Connector 20">
              <a:extLst>
                <a:ext uri="{FF2B5EF4-FFF2-40B4-BE49-F238E27FC236}">
                  <a16:creationId xmlns:a16="http://schemas.microsoft.com/office/drawing/2014/main" id="{9D8A0E04-A243-B767-90B4-6883E51F78C5}"/>
                </a:ext>
              </a:extLst>
            </p:cNvPr>
            <p:cNvCxnSpPr/>
            <p:nvPr/>
          </p:nvCxnSpPr>
          <p:spPr>
            <a:xfrm>
              <a:off x="-1012307" y="4094151"/>
              <a:ext cx="635055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2" name="Straight Connector 22">
              <a:extLst>
                <a:ext uri="{FF2B5EF4-FFF2-40B4-BE49-F238E27FC236}">
                  <a16:creationId xmlns:a16="http://schemas.microsoft.com/office/drawing/2014/main" id="{CF23D362-8955-7F28-EF67-77B0F59C163B}"/>
                </a:ext>
              </a:extLst>
            </p:cNvPr>
            <p:cNvCxnSpPr/>
            <p:nvPr/>
          </p:nvCxnSpPr>
          <p:spPr>
            <a:xfrm>
              <a:off x="-694779" y="3895543"/>
              <a:ext cx="0" cy="49652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3" name="Straight Connector 24">
              <a:extLst>
                <a:ext uri="{FF2B5EF4-FFF2-40B4-BE49-F238E27FC236}">
                  <a16:creationId xmlns:a16="http://schemas.microsoft.com/office/drawing/2014/main" id="{86C5E719-6DD6-EEA4-EF50-D618274734FB}"/>
                </a:ext>
              </a:extLst>
            </p:cNvPr>
            <p:cNvCxnSpPr/>
            <p:nvPr/>
          </p:nvCxnSpPr>
          <p:spPr>
            <a:xfrm flipH="1">
              <a:off x="-906464" y="4392063"/>
              <a:ext cx="211685" cy="29791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4" name="Straight Connector 26">
              <a:extLst>
                <a:ext uri="{FF2B5EF4-FFF2-40B4-BE49-F238E27FC236}">
                  <a16:creationId xmlns:a16="http://schemas.microsoft.com/office/drawing/2014/main" id="{CD6FEE1D-F95B-EACE-11D2-50F0CB16F95E}"/>
                </a:ext>
              </a:extLst>
            </p:cNvPr>
            <p:cNvCxnSpPr/>
            <p:nvPr/>
          </p:nvCxnSpPr>
          <p:spPr>
            <a:xfrm>
              <a:off x="-694779" y="4392063"/>
              <a:ext cx="129146" cy="29791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15" name="Oval 27">
              <a:extLst>
                <a:ext uri="{FF2B5EF4-FFF2-40B4-BE49-F238E27FC236}">
                  <a16:creationId xmlns:a16="http://schemas.microsoft.com/office/drawing/2014/main" id="{CF9BE1DA-193D-585B-0FDA-D58003215E5A}"/>
                </a:ext>
              </a:extLst>
            </p:cNvPr>
            <p:cNvSpPr/>
            <p:nvPr/>
          </p:nvSpPr>
          <p:spPr>
            <a:xfrm>
              <a:off x="-800622" y="3696934"/>
              <a:ext cx="211685" cy="198609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11F6DC65-F1A3-F6E2-241A-F73504882591}"/>
              </a:ext>
            </a:extLst>
          </p:cNvPr>
          <p:cNvGrpSpPr/>
          <p:nvPr/>
        </p:nvGrpSpPr>
        <p:grpSpPr>
          <a:xfrm>
            <a:off x="1559482" y="2299808"/>
            <a:ext cx="220387" cy="364092"/>
            <a:chOff x="-1012307" y="3696934"/>
            <a:chExt cx="635055" cy="993042"/>
          </a:xfrm>
        </p:grpSpPr>
        <p:cxnSp>
          <p:nvCxnSpPr>
            <p:cNvPr id="119" name="Straight Connector 20">
              <a:extLst>
                <a:ext uri="{FF2B5EF4-FFF2-40B4-BE49-F238E27FC236}">
                  <a16:creationId xmlns:a16="http://schemas.microsoft.com/office/drawing/2014/main" id="{AC4F7AD2-A3A4-C3BF-3444-62A886CEE2E2}"/>
                </a:ext>
              </a:extLst>
            </p:cNvPr>
            <p:cNvCxnSpPr/>
            <p:nvPr/>
          </p:nvCxnSpPr>
          <p:spPr>
            <a:xfrm>
              <a:off x="-1012307" y="4094151"/>
              <a:ext cx="635055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20" name="Straight Connector 22">
              <a:extLst>
                <a:ext uri="{FF2B5EF4-FFF2-40B4-BE49-F238E27FC236}">
                  <a16:creationId xmlns:a16="http://schemas.microsoft.com/office/drawing/2014/main" id="{3F59C893-8903-234A-EF99-ECCD37A51800}"/>
                </a:ext>
              </a:extLst>
            </p:cNvPr>
            <p:cNvCxnSpPr/>
            <p:nvPr/>
          </p:nvCxnSpPr>
          <p:spPr>
            <a:xfrm>
              <a:off x="-694779" y="3895543"/>
              <a:ext cx="0" cy="496522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21" name="Straight Connector 24">
              <a:extLst>
                <a:ext uri="{FF2B5EF4-FFF2-40B4-BE49-F238E27FC236}">
                  <a16:creationId xmlns:a16="http://schemas.microsoft.com/office/drawing/2014/main" id="{C7494453-D458-BD7E-1FB6-94604A5ECAC1}"/>
                </a:ext>
              </a:extLst>
            </p:cNvPr>
            <p:cNvCxnSpPr/>
            <p:nvPr/>
          </p:nvCxnSpPr>
          <p:spPr>
            <a:xfrm flipH="1">
              <a:off x="-906464" y="4392063"/>
              <a:ext cx="211685" cy="297913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22" name="Straight Connector 26">
              <a:extLst>
                <a:ext uri="{FF2B5EF4-FFF2-40B4-BE49-F238E27FC236}">
                  <a16:creationId xmlns:a16="http://schemas.microsoft.com/office/drawing/2014/main" id="{9218CF6B-C661-65A6-D5A1-3BCE5E7A590E}"/>
                </a:ext>
              </a:extLst>
            </p:cNvPr>
            <p:cNvCxnSpPr/>
            <p:nvPr/>
          </p:nvCxnSpPr>
          <p:spPr>
            <a:xfrm>
              <a:off x="-694779" y="4392063"/>
              <a:ext cx="129146" cy="297913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sp>
          <p:nvSpPr>
            <p:cNvPr id="123" name="Oval 27">
              <a:extLst>
                <a:ext uri="{FF2B5EF4-FFF2-40B4-BE49-F238E27FC236}">
                  <a16:creationId xmlns:a16="http://schemas.microsoft.com/office/drawing/2014/main" id="{243CDECE-7F78-5409-8358-214CD4B2277D}"/>
                </a:ext>
              </a:extLst>
            </p:cNvPr>
            <p:cNvSpPr/>
            <p:nvPr/>
          </p:nvSpPr>
          <p:spPr>
            <a:xfrm>
              <a:off x="-800622" y="3696934"/>
              <a:ext cx="211685" cy="198609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26" name="Rak pilkoppling 125">
            <a:extLst>
              <a:ext uri="{FF2B5EF4-FFF2-40B4-BE49-F238E27FC236}">
                <a16:creationId xmlns:a16="http://schemas.microsoft.com/office/drawing/2014/main" id="{D74A4068-7DB7-D92F-A9E3-40082AE71E51}"/>
              </a:ext>
            </a:extLst>
          </p:cNvPr>
          <p:cNvCxnSpPr>
            <a:cxnSpLocks/>
          </p:cNvCxnSpPr>
          <p:nvPr/>
        </p:nvCxnSpPr>
        <p:spPr>
          <a:xfrm>
            <a:off x="2199407" y="2468629"/>
            <a:ext cx="822863" cy="13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ruta 127">
            <a:extLst>
              <a:ext uri="{FF2B5EF4-FFF2-40B4-BE49-F238E27FC236}">
                <a16:creationId xmlns:a16="http://schemas.microsoft.com/office/drawing/2014/main" id="{A2233BB3-75E9-990E-C623-BA0D52B4641A}"/>
              </a:ext>
            </a:extLst>
          </p:cNvPr>
          <p:cNvSpPr txBox="1"/>
          <p:nvPr/>
        </p:nvSpPr>
        <p:spPr>
          <a:xfrm>
            <a:off x="2299541" y="2251318"/>
            <a:ext cx="844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77BC"/>
                </a:solidFill>
              </a:rPr>
              <a:t>Intern</a:t>
            </a:r>
          </a:p>
        </p:txBody>
      </p:sp>
      <p:cxnSp>
        <p:nvCxnSpPr>
          <p:cNvPr id="129" name="Rak pilkoppling 128">
            <a:extLst>
              <a:ext uri="{FF2B5EF4-FFF2-40B4-BE49-F238E27FC236}">
                <a16:creationId xmlns:a16="http://schemas.microsoft.com/office/drawing/2014/main" id="{18C91DBC-C1BB-863E-FFC9-918DBECEE86F}"/>
              </a:ext>
            </a:extLst>
          </p:cNvPr>
          <p:cNvCxnSpPr>
            <a:cxnSpLocks/>
          </p:cNvCxnSpPr>
          <p:nvPr/>
        </p:nvCxnSpPr>
        <p:spPr>
          <a:xfrm>
            <a:off x="2155788" y="3171791"/>
            <a:ext cx="822863" cy="13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ruta 129">
            <a:extLst>
              <a:ext uri="{FF2B5EF4-FFF2-40B4-BE49-F238E27FC236}">
                <a16:creationId xmlns:a16="http://schemas.microsoft.com/office/drawing/2014/main" id="{D829E055-9582-29D4-F87B-A71617287C95}"/>
              </a:ext>
            </a:extLst>
          </p:cNvPr>
          <p:cNvSpPr txBox="1"/>
          <p:nvPr/>
        </p:nvSpPr>
        <p:spPr>
          <a:xfrm>
            <a:off x="2255922" y="2954480"/>
            <a:ext cx="844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77BC"/>
                </a:solidFill>
              </a:rPr>
              <a:t>Extern</a:t>
            </a:r>
          </a:p>
        </p:txBody>
      </p:sp>
      <p:grpSp>
        <p:nvGrpSpPr>
          <p:cNvPr id="143" name="Grupp 142">
            <a:extLst>
              <a:ext uri="{FF2B5EF4-FFF2-40B4-BE49-F238E27FC236}">
                <a16:creationId xmlns:a16="http://schemas.microsoft.com/office/drawing/2014/main" id="{7EB158C8-C7DE-8591-E075-D6BA4326D46A}"/>
              </a:ext>
            </a:extLst>
          </p:cNvPr>
          <p:cNvGrpSpPr/>
          <p:nvPr/>
        </p:nvGrpSpPr>
        <p:grpSpPr>
          <a:xfrm>
            <a:off x="1880793" y="4345870"/>
            <a:ext cx="220387" cy="364092"/>
            <a:chOff x="-1012307" y="3696934"/>
            <a:chExt cx="635055" cy="993042"/>
          </a:xfrm>
        </p:grpSpPr>
        <p:cxnSp>
          <p:nvCxnSpPr>
            <p:cNvPr id="144" name="Straight Connector 20">
              <a:extLst>
                <a:ext uri="{FF2B5EF4-FFF2-40B4-BE49-F238E27FC236}">
                  <a16:creationId xmlns:a16="http://schemas.microsoft.com/office/drawing/2014/main" id="{CEBCCBE4-E1CD-382F-A3A8-0D866F227DAC}"/>
                </a:ext>
              </a:extLst>
            </p:cNvPr>
            <p:cNvCxnSpPr/>
            <p:nvPr/>
          </p:nvCxnSpPr>
          <p:spPr>
            <a:xfrm>
              <a:off x="-1012307" y="4094151"/>
              <a:ext cx="635055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45" name="Straight Connector 22">
              <a:extLst>
                <a:ext uri="{FF2B5EF4-FFF2-40B4-BE49-F238E27FC236}">
                  <a16:creationId xmlns:a16="http://schemas.microsoft.com/office/drawing/2014/main" id="{B31DEB97-85E1-144A-E53A-20BFC2C4F037}"/>
                </a:ext>
              </a:extLst>
            </p:cNvPr>
            <p:cNvCxnSpPr/>
            <p:nvPr/>
          </p:nvCxnSpPr>
          <p:spPr>
            <a:xfrm>
              <a:off x="-694779" y="3895543"/>
              <a:ext cx="0" cy="496522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46" name="Straight Connector 24">
              <a:extLst>
                <a:ext uri="{FF2B5EF4-FFF2-40B4-BE49-F238E27FC236}">
                  <a16:creationId xmlns:a16="http://schemas.microsoft.com/office/drawing/2014/main" id="{0C82B4DD-DD92-44C2-37AF-6AB221F0BF6F}"/>
                </a:ext>
              </a:extLst>
            </p:cNvPr>
            <p:cNvCxnSpPr/>
            <p:nvPr/>
          </p:nvCxnSpPr>
          <p:spPr>
            <a:xfrm flipH="1">
              <a:off x="-906464" y="4392063"/>
              <a:ext cx="211685" cy="297913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47" name="Straight Connector 26">
              <a:extLst>
                <a:ext uri="{FF2B5EF4-FFF2-40B4-BE49-F238E27FC236}">
                  <a16:creationId xmlns:a16="http://schemas.microsoft.com/office/drawing/2014/main" id="{9DDFD99F-2079-8E3A-6F46-BD232ABC0797}"/>
                </a:ext>
              </a:extLst>
            </p:cNvPr>
            <p:cNvCxnSpPr/>
            <p:nvPr/>
          </p:nvCxnSpPr>
          <p:spPr>
            <a:xfrm>
              <a:off x="-694779" y="4392063"/>
              <a:ext cx="129146" cy="297913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sp>
          <p:nvSpPr>
            <p:cNvPr id="148" name="Oval 27">
              <a:extLst>
                <a:ext uri="{FF2B5EF4-FFF2-40B4-BE49-F238E27FC236}">
                  <a16:creationId xmlns:a16="http://schemas.microsoft.com/office/drawing/2014/main" id="{7F1E3A76-891E-0233-D0B0-64A9565C92EF}"/>
                </a:ext>
              </a:extLst>
            </p:cNvPr>
            <p:cNvSpPr/>
            <p:nvPr/>
          </p:nvSpPr>
          <p:spPr>
            <a:xfrm>
              <a:off x="-800622" y="3696934"/>
              <a:ext cx="211685" cy="198609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3C02BCFF-366E-E4F2-244E-945E27141928}"/>
              </a:ext>
            </a:extLst>
          </p:cNvPr>
          <p:cNvCxnSpPr/>
          <p:nvPr/>
        </p:nvCxnSpPr>
        <p:spPr>
          <a:xfrm>
            <a:off x="7903029" y="1674421"/>
            <a:ext cx="0" cy="380604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F321D0C2-7084-84CE-6BBA-41CCD076F9A2}"/>
              </a:ext>
            </a:extLst>
          </p:cNvPr>
          <p:cNvSpPr/>
          <p:nvPr/>
        </p:nvSpPr>
        <p:spPr>
          <a:xfrm>
            <a:off x="5884588" y="2672709"/>
            <a:ext cx="1358571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err="1"/>
              <a:t>signing</a:t>
            </a:r>
            <a:r>
              <a:rPr lang="sv-SE" sz="1000" dirty="0"/>
              <a:t>-</a:t>
            </a:r>
            <a:r>
              <a:rPr lang="sv-SE" sz="1000" dirty="0" err="1"/>
              <a:t>audit</a:t>
            </a:r>
            <a:r>
              <a:rPr lang="sv-SE" sz="1000" dirty="0"/>
              <a:t>-service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7F0463D-0543-50EC-5589-AA17231EC45B}"/>
              </a:ext>
            </a:extLst>
          </p:cNvPr>
          <p:cNvSpPr/>
          <p:nvPr/>
        </p:nvSpPr>
        <p:spPr>
          <a:xfrm>
            <a:off x="3078240" y="3696377"/>
            <a:ext cx="1302695" cy="369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/>
              <a:t>Intra.goteborg.se/form</a:t>
            </a: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255E6825-B87F-1C09-B714-6F79684842FB}"/>
              </a:ext>
            </a:extLst>
          </p:cNvPr>
          <p:cNvCxnSpPr>
            <a:cxnSpLocks/>
          </p:cNvCxnSpPr>
          <p:nvPr/>
        </p:nvCxnSpPr>
        <p:spPr>
          <a:xfrm>
            <a:off x="2120903" y="3858694"/>
            <a:ext cx="822863" cy="13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>
            <a:extLst>
              <a:ext uri="{FF2B5EF4-FFF2-40B4-BE49-F238E27FC236}">
                <a16:creationId xmlns:a16="http://schemas.microsoft.com/office/drawing/2014/main" id="{9209F38E-1A9C-7BE8-95EB-71C0FE149F4B}"/>
              </a:ext>
            </a:extLst>
          </p:cNvPr>
          <p:cNvSpPr txBox="1"/>
          <p:nvPr/>
        </p:nvSpPr>
        <p:spPr>
          <a:xfrm>
            <a:off x="2221037" y="3641383"/>
            <a:ext cx="844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77BC"/>
                </a:solidFill>
              </a:rPr>
              <a:t>Extern</a:t>
            </a:r>
          </a:p>
        </p:txBody>
      </p:sp>
    </p:spTree>
    <p:extLst>
      <p:ext uri="{BB962C8B-B14F-4D97-AF65-F5344CB8AC3E}">
        <p14:creationId xmlns:p14="http://schemas.microsoft.com/office/powerpoint/2010/main" val="319386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30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128" grpId="0"/>
      <p:bldP spid="130" grpId="0"/>
      <p:bldP spid="2" grpId="0" animBg="1"/>
      <p:bldP spid="3" grpId="0" animBg="1"/>
      <p:bldP spid="1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Bredbild</PresentationFormat>
  <Paragraphs>135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Consolas</vt:lpstr>
      <vt:lpstr>Office-tema</vt:lpstr>
      <vt:lpstr>Digital Signering &amp; eArkiv  Tjänster  Mats Carlberg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Mats Carlberg</dc:creator>
  <cp:lastModifiedBy>Mats Carlberg</cp:lastModifiedBy>
  <cp:revision>3</cp:revision>
  <dcterms:created xsi:type="dcterms:W3CDTF">2025-03-10T13:56:14Z</dcterms:created>
  <dcterms:modified xsi:type="dcterms:W3CDTF">2025-03-11T14:27:44Z</dcterms:modified>
</cp:coreProperties>
</file>