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076136732" r:id="rId2"/>
    <p:sldId id="548" r:id="rId3"/>
    <p:sldId id="2076136734" r:id="rId4"/>
    <p:sldId id="521" r:id="rId5"/>
    <p:sldId id="539" r:id="rId6"/>
    <p:sldId id="2076136739" r:id="rId7"/>
    <p:sldId id="2076136754" r:id="rId8"/>
    <p:sldId id="2076136744" r:id="rId9"/>
    <p:sldId id="2076136743" r:id="rId10"/>
    <p:sldId id="2076136742" r:id="rId11"/>
    <p:sldId id="2076136753" r:id="rId12"/>
    <p:sldId id="2076136741" r:id="rId13"/>
    <p:sldId id="2076136748" r:id="rId14"/>
    <p:sldId id="2076136755" r:id="rId15"/>
    <p:sldId id="2076136746" r:id="rId16"/>
    <p:sldId id="2076136749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5594"/>
    <a:srgbClr val="C00000"/>
    <a:srgbClr val="044072"/>
    <a:srgbClr val="196D71"/>
    <a:srgbClr val="033965"/>
    <a:srgbClr val="E6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89070" autoAdjust="0"/>
  </p:normalViewPr>
  <p:slideViewPr>
    <p:cSldViewPr snapToGrid="0">
      <p:cViewPr varScale="1">
        <p:scale>
          <a:sx n="138" d="100"/>
          <a:sy n="138" d="100"/>
        </p:scale>
        <p:origin x="342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5F8E6-7C74-44AD-9D3F-2EFE0F95B2E6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0472E-1CF5-440F-AEC4-D54A25E0EE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0714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4918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F93C9-98D8-5D00-656E-6E4A47EC7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9EFF31A-E7A9-D3B1-1B93-19C5076371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4EF66FB-1A75-3B68-F248-063485019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D528AD3-C61D-DD1B-44FA-7437FFA4A9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3361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4C3FC-F8C3-BFE6-36A2-7690B398D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0D0AD10-E5E7-8A0B-D4E4-5BE9CC9C1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6D88F1D-82EB-7D10-AEC0-F1E01EBFEE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622FD7-FB75-D511-7970-117DB4647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024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5BA7C-2BBD-0EDF-9843-495634A04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1B21CB6-3CA7-FFA6-8EEB-4DDB46FEB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E1B7B16-EABF-CD36-124C-D338571E2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4FEA61A-2248-B120-4E5F-2DA46E77E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2961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8B004-9F50-A4E1-9806-1907CB47B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29792C0-8E9A-7E7B-C5D3-9A4AF6FE69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DBE20B7-79F0-562A-D6F3-9218436DD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7BFE995-668D-055E-AA9C-95273635FF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6194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0277-D2AC-6242-4ABA-6A182644B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36321B1-FAAD-4FC0-B5E2-B16F21B983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E621701-4F1C-D0DC-AD5B-CDB4728CE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31F0BC-442A-1E69-92A7-B3053CFE58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604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2DA56-AC93-30A3-ED99-9E40CCF3C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896D1A61-B34F-4837-3E10-56BC82C0B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9C19AF4-77A6-6E61-70E7-502EEB7F41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AFD50BD-40B0-4396-CC0E-8449495DAE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512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B464F-3630-DE4D-E78E-D999B3285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838CF5E-55A4-130E-A498-9DA852E196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8E941F-C732-E9D6-5925-F0A8F7E08B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15C4DF8-00D7-D624-6C1F-72CA8B51EE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7114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A947F-1A55-80E3-E275-7B96DF4B6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EC62FED-3C80-53BA-4D37-6FB2EBF93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924E411-49E4-8EFC-7E67-CA8778CE76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DB48D8F-D5BE-45E5-BECA-DC1EA14A7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602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D884B-2AB6-D127-F529-0F5E4A830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F0710A3-7430-944A-2029-36DE44D57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238B4AB-7198-363A-532F-3A28458F63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FDCB077-8292-2431-35CD-671F7CEC3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6807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7911B-E9F1-B0F5-89AE-DD0D546F6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A48BF6F-3264-39A4-1DF4-23D438212A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B8541B1-1B05-8907-AFBC-012C15CE39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1B25071-36AE-AE91-127D-8CBD137581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38412-CCEC-4F94-80AC-A37F345D1F4A}" type="slidenum">
              <a:rPr lang="sv-SE" smtClean="0"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2663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BFD780-2CD6-813B-A4B9-09DE213F8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F05F861-8653-343B-0872-31B2DBD25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6097C6-0CF9-E2DB-0B06-AD42AEC74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315E90-D08E-1930-FFCC-17DBC718A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73F0C-9B05-57DB-2F42-6D90B6222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8369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C327A3-DE61-6CB5-CC3B-D7D40CA4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0FC7868-A123-AFD8-1ACA-7773AF2D8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C3E137-57B4-74B5-D4E5-C8536218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E2A538-B1E8-732D-A1D9-2F948A66F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ACA91E-1631-AFC2-C6AF-4F9E89A4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07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FDA7DB5-060E-95AA-9BEA-AAE8F58477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AD90212-C5EC-E89C-6DB8-028B82912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96766B-E787-31F4-C69B-19377933C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32517C-AF50-A2A8-CCBD-D85CF5BF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08A9A97-CC8E-A27F-E215-1C11BEE1A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06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97960D-412C-33DC-47CC-9B2BDE426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3D4430-4FBF-944F-1ACB-7E755ED5E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19166D-5DAE-AB95-2CE6-A80850CA0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0A4BC9A-2720-1DDD-97AA-451A3341C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BCC633-6F74-D16A-AB06-BA09F91D7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687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F07C5-DE0E-F132-98A0-EBD1C2790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017C7E-FE3E-AC03-5CCA-70EC1DAD9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6E2CE8-AE1F-25E3-19E4-F21804670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1B4BCA-46F0-BFE2-0198-23893728E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C684A5-669E-5E46-3435-A128D37D5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892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2DEB67-DFDF-E08E-314F-F0370CD96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E36F904-039C-BE6B-20D0-8C462E4D9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ACDE5C-4C88-2BF8-3683-50454C50E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3583D6-EA04-1292-8952-4AC0CB51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7721FB1-EFAF-A878-8698-EF6270123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621F18-A6DD-6237-4ED9-BBCC9A21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94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73379-60BF-34E2-28BB-E2A8A0735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515C395-E9A0-B7E0-AEEC-BE9EDC8F9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8750036-41FC-8406-AD84-2DD7CE52C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3241D8F-0168-D8A5-809F-4AF3024D51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02D9AE0-6FCE-3419-8754-5BDF830EBB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E3355A1-5C63-6BDD-884C-BBEA0C335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CA4336C-E6C4-84F1-F893-0FEB417EE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2923433-7A87-CC6D-84D6-8178117B3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884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B6FEDC-76F2-6455-C0D6-0986D1211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E8BFA42-8553-1232-3AF8-DDF64440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FE80A36-B37B-D4A1-7D0B-932C2FCF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CBA4C18-B641-DF5D-FA46-3D827589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384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1505C6D-A273-2C5E-1311-639938C13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74A8951-C490-7AB1-8F08-8ADBB83F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2823A92-F16F-5ACC-9646-6536CD39B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151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35484-0C87-2C01-13D3-A577FD4B8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33475D-DA8D-CAF3-2B2B-C06123DDC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F3EA55-A163-5DB1-447F-5C7B06183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D2C11D3-5255-81F6-DFDE-289859250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D9DA0C5-825A-A2CC-48D2-5244BEF02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C6DCA69-2D42-B1E3-5136-EB5110F0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866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C023CD-6911-5FF2-A8C2-A968D2309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E80D7B0-6E4F-697F-2153-456305859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6BF5CD-82E2-815F-5902-319323D05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28F8C4-6D28-386D-5C42-8A6B3C2E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956-F618-44F2-A352-B75DFDF6C8DC}" type="datetimeFigureOut">
              <a:rPr lang="sv-SE" smtClean="0"/>
              <a:t>2025-12-18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C0BF4B-9DF3-39DC-1F2F-7ECC27AFE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723B18-EDA0-0F73-5C56-5230F2920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D8C92D-7F88-4B4A-B7F6-301B077DBE6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1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E1F62386-1094-CED7-FD0C-A829043D4D1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Bildobjekt 7" descr="En bild som visar Grafik, Teckensnitt, logotyp, skärmbild&#10;&#10;AI-genererat innehåll kan vara felaktigt.">
            <a:extLst>
              <a:ext uri="{FF2B5EF4-FFF2-40B4-BE49-F238E27FC236}">
                <a16:creationId xmlns:a16="http://schemas.microsoft.com/office/drawing/2014/main" id="{E03FFDC9-3178-C6E5-F4B1-08DAD162229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390" y="5853498"/>
            <a:ext cx="2932184" cy="77590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58647BA-104B-694B-51DA-BAA979139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026" y="856668"/>
            <a:ext cx="94508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1240B2-7DEB-000C-9C33-A7018790A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1026" y="2344301"/>
            <a:ext cx="9450845" cy="31850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341C12-0EC2-6A57-7138-5748C4FA9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0588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rgbClr val="055594"/>
                </a:solidFill>
              </a:defRPr>
            </a:lvl1pPr>
          </a:lstStyle>
          <a:p>
            <a:r>
              <a:rPr lang="sv-SE" dirty="0"/>
              <a:t>Se mer på eneo.ai</a:t>
            </a:r>
          </a:p>
        </p:txBody>
      </p:sp>
    </p:spTree>
    <p:extLst>
      <p:ext uri="{BB962C8B-B14F-4D97-AF65-F5344CB8AC3E}">
        <p14:creationId xmlns:p14="http://schemas.microsoft.com/office/powerpoint/2010/main" val="3409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haroni" panose="02010803020104030203" pitchFamily="2" charset="-79"/>
          <a:ea typeface="+mj-ea"/>
          <a:cs typeface="Aharoni" panose="02010803020104030203" pitchFamily="2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1E7DD-D2E3-6414-CBAD-3A5256B11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>
            <a:extLst>
              <a:ext uri="{FF2B5EF4-FFF2-40B4-BE49-F238E27FC236}">
                <a16:creationId xmlns:a16="http://schemas.microsoft.com/office/drawing/2014/main" id="{7FD55A53-699F-BAD7-19B4-AC376503C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" name="Platshållare för innehåll 4" descr="En bild som visar text, Teckensnitt, logotyp, skärmbild&#10;&#10;AI-genererat innehåll kan vara felaktigt.">
            <a:extLst>
              <a:ext uri="{FF2B5EF4-FFF2-40B4-BE49-F238E27FC236}">
                <a16:creationId xmlns:a16="http://schemas.microsoft.com/office/drawing/2014/main" id="{E06C1E05-D6BC-C23E-31BB-700DC56FFA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85"/>
          <a:stretch>
            <a:fillRect/>
          </a:stretch>
        </p:blipFill>
        <p:spPr>
          <a:xfrm>
            <a:off x="1166467" y="874277"/>
            <a:ext cx="9859066" cy="5109445"/>
          </a:xfrm>
          <a:prstGeom prst="rect">
            <a:avLst/>
          </a:prstGeom>
        </p:spPr>
      </p:pic>
      <p:sp>
        <p:nvSpPr>
          <p:cNvPr id="22" name="Rektangel 21">
            <a:extLst>
              <a:ext uri="{FF2B5EF4-FFF2-40B4-BE49-F238E27FC236}">
                <a16:creationId xmlns:a16="http://schemas.microsoft.com/office/drawing/2014/main" id="{2C9D343E-7320-88F4-51A6-818B56F1A8B4}"/>
              </a:ext>
            </a:extLst>
          </p:cNvPr>
          <p:cNvSpPr/>
          <p:nvPr/>
        </p:nvSpPr>
        <p:spPr>
          <a:xfrm rot="21362254">
            <a:off x="6888893" y="3361038"/>
            <a:ext cx="2613454" cy="556054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72000" rtlCol="0" anchor="ctr"/>
          <a:lstStyle/>
          <a:p>
            <a:pPr algn="ctr"/>
            <a:r>
              <a:rPr lang="sv-SE" sz="3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eneo.ai</a:t>
            </a:r>
          </a:p>
        </p:txBody>
      </p:sp>
    </p:spTree>
    <p:extLst>
      <p:ext uri="{BB962C8B-B14F-4D97-AF65-F5344CB8AC3E}">
        <p14:creationId xmlns:p14="http://schemas.microsoft.com/office/powerpoint/2010/main" val="1041005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A0198-9E8C-6E12-A5B8-1E965D6C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DAABE026-9529-0B0F-781F-4A82DED89028}"/>
              </a:ext>
            </a:extLst>
          </p:cNvPr>
          <p:cNvSpPr txBox="1"/>
          <p:nvPr/>
        </p:nvSpPr>
        <p:spPr>
          <a:xfrm>
            <a:off x="1257291" y="878147"/>
            <a:ext cx="9297055" cy="584775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Kommande funktioner (urval)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B643280-5D13-2FF5-4F9D-54C55651DD85}"/>
              </a:ext>
            </a:extLst>
          </p:cNvPr>
          <p:cNvSpPr/>
          <p:nvPr/>
        </p:nvSpPr>
        <p:spPr>
          <a:xfrm>
            <a:off x="1257291" y="170004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Omarbetad och utökad funktion för API-nycklar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F6D8DD5B-85FD-DE0A-353D-E0AA33252AAD}"/>
              </a:ext>
            </a:extLst>
          </p:cNvPr>
          <p:cNvSpPr/>
          <p:nvPr/>
        </p:nvSpPr>
        <p:spPr>
          <a:xfrm>
            <a:off x="4168388" y="170004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Mer flexibel och säker hantering av API-nycklar för integrationer.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9EA45D7-D370-6E55-7624-BF888EB38417}"/>
              </a:ext>
            </a:extLst>
          </p:cNvPr>
          <p:cNvSpPr/>
          <p:nvPr/>
        </p:nvSpPr>
        <p:spPr>
          <a:xfrm>
            <a:off x="1257291" y="3104307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Driftmeddelanden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3143B9B-ACE9-9312-DFB9-2E830A36A5A1}"/>
              </a:ext>
            </a:extLst>
          </p:cNvPr>
          <p:cNvSpPr/>
          <p:nvPr/>
        </p:nvSpPr>
        <p:spPr>
          <a:xfrm>
            <a:off x="4168388" y="3104307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Funktion för att kunna skicka ut driftmeddelanden i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Eneo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, allt från centrala driftmeddelanden som syns för alla som använder plattformen till driftmeddelanden som syns i enskilda assistenter.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5A20DF2-A991-C2E0-C207-D2B55006BDBB}"/>
              </a:ext>
            </a:extLst>
          </p:cNvPr>
          <p:cNvSpPr/>
          <p:nvPr/>
        </p:nvSpPr>
        <p:spPr>
          <a:xfrm rot="341554">
            <a:off x="6312931" y="513711"/>
            <a:ext cx="4726183" cy="5560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72000" rtlCol="0" anchor="ctr"/>
          <a:lstStyle/>
          <a:p>
            <a:pPr algn="ctr"/>
            <a:r>
              <a:rPr lang="sv-SE" sz="3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eneo.ai &gt; versioner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EB03099-2389-30ED-33A9-CCF801F57DE8}"/>
              </a:ext>
            </a:extLst>
          </p:cNvPr>
          <p:cNvSpPr/>
          <p:nvPr/>
        </p:nvSpPr>
        <p:spPr>
          <a:xfrm>
            <a:off x="1257291" y="4508570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Utökat transkriberingsstöd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29E9D63C-1400-C306-2FE4-0075419EFAE9}"/>
              </a:ext>
            </a:extLst>
          </p:cNvPr>
          <p:cNvSpPr/>
          <p:nvPr/>
        </p:nvSpPr>
        <p:spPr>
          <a:xfrm>
            <a:off x="4168388" y="4508570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Mer dedikerat och utökat stöd för transkribering för att kunna närma sig användningsfall som tal till journal m.m.</a:t>
            </a:r>
          </a:p>
        </p:txBody>
      </p:sp>
    </p:spTree>
    <p:extLst>
      <p:ext uri="{BB962C8B-B14F-4D97-AF65-F5344CB8AC3E}">
        <p14:creationId xmlns:p14="http://schemas.microsoft.com/office/powerpoint/2010/main" val="323448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650DA-576D-88E0-B0D3-7F2D38990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8EAFB51-C5F0-BDF0-F393-C453A1EFAC22}"/>
              </a:ext>
            </a:extLst>
          </p:cNvPr>
          <p:cNvSpPr txBox="1"/>
          <p:nvPr/>
        </p:nvSpPr>
        <p:spPr>
          <a:xfrm>
            <a:off x="1257289" y="1135900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>
            <a:defPPr>
              <a:defRPr lang="sv-SE"/>
            </a:defPPr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sv-SE" sz="2800" dirty="0"/>
              <a:t>Uppstart av förvaltningsorganisation för </a:t>
            </a:r>
            <a:r>
              <a:rPr lang="sv-SE" sz="2800" dirty="0" err="1"/>
              <a:t>Eneo</a:t>
            </a:r>
            <a:r>
              <a:rPr lang="sv-SE" sz="2800" dirty="0"/>
              <a:t> som öppen källkodsprojekt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5CB7349-2266-4E63-9C81-7364307A6B8E}"/>
              </a:ext>
            </a:extLst>
          </p:cNvPr>
          <p:cNvSpPr txBox="1"/>
          <p:nvPr/>
        </p:nvSpPr>
        <p:spPr>
          <a:xfrm>
            <a:off x="1257289" y="2170413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med i testverksamhet i AI-verkstaden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D8DF688-E4EE-EA4B-861E-2BFE1783E904}"/>
              </a:ext>
            </a:extLst>
          </p:cNvPr>
          <p:cNvSpPr txBox="1"/>
          <p:nvPr/>
        </p:nvSpPr>
        <p:spPr>
          <a:xfrm>
            <a:off x="1257289" y="2774039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Flertal kommuner som ansluter/anslutit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005A851-C2FE-33A3-9440-82C5DA13B4EB}"/>
              </a:ext>
            </a:extLst>
          </p:cNvPr>
          <p:cNvSpPr txBox="1"/>
          <p:nvPr/>
        </p:nvSpPr>
        <p:spPr>
          <a:xfrm>
            <a:off x="1257289" y="3382114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Högt fokus på säkerhet – Säkerhetsmedvetna leverantörer i ekosystemet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7FF753A-D5D8-8DEC-CC24-EB876C509ABA}"/>
              </a:ext>
            </a:extLst>
          </p:cNvPr>
          <p:cNvSpPr txBox="1"/>
          <p:nvPr/>
        </p:nvSpPr>
        <p:spPr>
          <a:xfrm>
            <a:off x="1257289" y="534660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1-2 nya versioner i månaden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35F74F1-CEFB-065B-F375-91F14B96891A}"/>
              </a:ext>
            </a:extLst>
          </p:cNvPr>
          <p:cNvSpPr txBox="1"/>
          <p:nvPr/>
        </p:nvSpPr>
        <p:spPr>
          <a:xfrm>
            <a:off x="1257288" y="4421076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Uppdateringar av eneo.ai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2F8CA56-4916-BB67-C394-2949B03FE92E}"/>
              </a:ext>
            </a:extLst>
          </p:cNvPr>
          <p:cNvSpPr txBox="1"/>
          <p:nvPr/>
        </p:nvSpPr>
        <p:spPr>
          <a:xfrm>
            <a:off x="1257288" y="5024702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Satellitdata + </a:t>
            </a:r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= Sant</a:t>
            </a:r>
          </a:p>
        </p:txBody>
      </p:sp>
    </p:spTree>
    <p:extLst>
      <p:ext uri="{BB962C8B-B14F-4D97-AF65-F5344CB8AC3E}">
        <p14:creationId xmlns:p14="http://schemas.microsoft.com/office/powerpoint/2010/main" val="36171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36CAC-6062-B2C7-AE10-0A2016081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CBC1E78F-4E8A-CF5D-174E-093AAEF1394E}"/>
              </a:ext>
            </a:extLst>
          </p:cNvPr>
          <p:cNvSpPr txBox="1"/>
          <p:nvPr/>
        </p:nvSpPr>
        <p:spPr>
          <a:xfrm>
            <a:off x="1257292" y="878147"/>
            <a:ext cx="8475644" cy="584775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Tekniskt råd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ECC0FA93-EED3-E486-84C0-D848B35D638C}"/>
              </a:ext>
            </a:extLst>
          </p:cNvPr>
          <p:cNvSpPr/>
          <p:nvPr/>
        </p:nvSpPr>
        <p:spPr>
          <a:xfrm>
            <a:off x="1257291" y="170004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>
                <a:solidFill>
                  <a:srgbClr val="2D3748"/>
                </a:solidFill>
                <a:latin typeface="Inter"/>
              </a:rPr>
              <a:t>GDM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15A3ACE-6837-668C-BD2C-2E883CDBA8CB}"/>
              </a:ext>
            </a:extLst>
          </p:cNvPr>
          <p:cNvSpPr/>
          <p:nvPr/>
        </p:nvSpPr>
        <p:spPr>
          <a:xfrm>
            <a:off x="4155474" y="1700043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 err="1">
                <a:solidFill>
                  <a:srgbClr val="2D3748"/>
                </a:solidFill>
                <a:latin typeface="Inter"/>
              </a:rPr>
              <a:t>Devize</a:t>
            </a:r>
            <a:endParaRPr lang="sv-SE" sz="2000" b="1" dirty="0">
              <a:solidFill>
                <a:srgbClr val="2D3748"/>
              </a:solidFill>
              <a:latin typeface="Inter"/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A5A8134-3B27-FC7B-1CE2-B71945F77EE2}"/>
              </a:ext>
            </a:extLst>
          </p:cNvPr>
          <p:cNvSpPr/>
          <p:nvPr/>
        </p:nvSpPr>
        <p:spPr>
          <a:xfrm>
            <a:off x="7053657" y="1700042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>
                <a:solidFill>
                  <a:srgbClr val="2D3748"/>
                </a:solidFill>
                <a:latin typeface="Inter"/>
              </a:rPr>
              <a:t>Sambruk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E8663A68-3A01-F558-FF1D-66F28977F3FB}"/>
              </a:ext>
            </a:extLst>
          </p:cNvPr>
          <p:cNvSpPr/>
          <p:nvPr/>
        </p:nvSpPr>
        <p:spPr>
          <a:xfrm>
            <a:off x="1257291" y="3104307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>
                <a:solidFill>
                  <a:srgbClr val="2D3748"/>
                </a:solidFill>
                <a:latin typeface="Inter"/>
              </a:rPr>
              <a:t>Sundsvalls kommun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76E3E429-AB24-760E-D268-37F9BEB49036}"/>
              </a:ext>
            </a:extLst>
          </p:cNvPr>
          <p:cNvSpPr/>
          <p:nvPr/>
        </p:nvSpPr>
        <p:spPr>
          <a:xfrm>
            <a:off x="4155474" y="3104307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>
                <a:solidFill>
                  <a:srgbClr val="2D3748"/>
                </a:solidFill>
                <a:latin typeface="Inter"/>
              </a:rPr>
              <a:t>ITSL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3C6B25E6-4E57-D7A0-32EC-8093D641C7D5}"/>
              </a:ext>
            </a:extLst>
          </p:cNvPr>
          <p:cNvSpPr/>
          <p:nvPr/>
        </p:nvSpPr>
        <p:spPr>
          <a:xfrm>
            <a:off x="7053657" y="3104307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sz="2000" b="1" dirty="0" err="1">
                <a:solidFill>
                  <a:srgbClr val="2D3748"/>
                </a:solidFill>
                <a:latin typeface="Inter"/>
              </a:rPr>
              <a:t>Oddlyeven</a:t>
            </a:r>
            <a:endParaRPr lang="sv-SE" sz="2000" b="1" dirty="0">
              <a:solidFill>
                <a:srgbClr val="2D3748"/>
              </a:solidFill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414894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057B3-EDD4-9819-F33C-B78041A1A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6E3DA832-C880-3FD7-1C86-9C1D85A8FD64}"/>
              </a:ext>
            </a:extLst>
          </p:cNvPr>
          <p:cNvSpPr txBox="1"/>
          <p:nvPr/>
        </p:nvSpPr>
        <p:spPr>
          <a:xfrm>
            <a:off x="1257289" y="1135900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>
            <a:defPPr>
              <a:defRPr lang="sv-SE"/>
            </a:defPPr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sv-SE" sz="2800" dirty="0"/>
              <a:t>Uppstart av förvaltningsorganisation för </a:t>
            </a:r>
            <a:r>
              <a:rPr lang="sv-SE" sz="2800" dirty="0" err="1"/>
              <a:t>Eneo</a:t>
            </a:r>
            <a:r>
              <a:rPr lang="sv-SE" sz="2800" dirty="0"/>
              <a:t> som öppen källkodsprojekt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0664393-5884-BC9C-CC4A-5E589E58BDD1}"/>
              </a:ext>
            </a:extLst>
          </p:cNvPr>
          <p:cNvSpPr txBox="1"/>
          <p:nvPr/>
        </p:nvSpPr>
        <p:spPr>
          <a:xfrm>
            <a:off x="1257289" y="2170413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med i testverksamhet i AI-verkstaden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BB19217-448A-5559-6446-1E3BB989F28A}"/>
              </a:ext>
            </a:extLst>
          </p:cNvPr>
          <p:cNvSpPr txBox="1"/>
          <p:nvPr/>
        </p:nvSpPr>
        <p:spPr>
          <a:xfrm>
            <a:off x="1257289" y="2774039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Flertal kommuner som ansluter/anslutit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944A155-4B58-A1D4-A91C-542AF45EFCB5}"/>
              </a:ext>
            </a:extLst>
          </p:cNvPr>
          <p:cNvSpPr txBox="1"/>
          <p:nvPr/>
        </p:nvSpPr>
        <p:spPr>
          <a:xfrm>
            <a:off x="1257289" y="3382114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Högt fokus på säkerhet – Säkerhetsmedvetna leverantörer i ekosystemet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59B8E00-FDC4-6195-D45A-D315B56F0B50}"/>
              </a:ext>
            </a:extLst>
          </p:cNvPr>
          <p:cNvSpPr txBox="1"/>
          <p:nvPr/>
        </p:nvSpPr>
        <p:spPr>
          <a:xfrm>
            <a:off x="1257289" y="534660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1-2 nya versioner i månaden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CF05013-9370-75B5-A160-4A07BA437292}"/>
              </a:ext>
            </a:extLst>
          </p:cNvPr>
          <p:cNvSpPr txBox="1"/>
          <p:nvPr/>
        </p:nvSpPr>
        <p:spPr>
          <a:xfrm>
            <a:off x="1257288" y="4421076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Uppdateringar av eneo.ai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C0AE234-7341-27DE-44DD-296AEA193BF2}"/>
              </a:ext>
            </a:extLst>
          </p:cNvPr>
          <p:cNvSpPr txBox="1"/>
          <p:nvPr/>
        </p:nvSpPr>
        <p:spPr>
          <a:xfrm>
            <a:off x="1257288" y="5024702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Satellitdata + </a:t>
            </a:r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= Sant</a:t>
            </a:r>
          </a:p>
        </p:txBody>
      </p:sp>
    </p:spTree>
    <p:extLst>
      <p:ext uri="{BB962C8B-B14F-4D97-AF65-F5344CB8AC3E}">
        <p14:creationId xmlns:p14="http://schemas.microsoft.com/office/powerpoint/2010/main" val="254896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4777-1B5E-A369-370E-8716A0E9C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73A54EAF-0D3D-7610-57F0-EE643BFC88F1}"/>
              </a:ext>
            </a:extLst>
          </p:cNvPr>
          <p:cNvSpPr txBox="1"/>
          <p:nvPr/>
        </p:nvSpPr>
        <p:spPr>
          <a:xfrm rot="21418959">
            <a:off x="1218637" y="1480785"/>
            <a:ext cx="7413045" cy="1754326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5400" dirty="0">
                <a:latin typeface="Aharoni" panose="02010803020104030203" pitchFamily="2" charset="-79"/>
                <a:cs typeface="Aharoni" panose="02010803020104030203" pitchFamily="2" charset="-79"/>
              </a:rPr>
              <a:t>Skillnader mellan </a:t>
            </a:r>
            <a:r>
              <a:rPr lang="sv-SE" sz="54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5400" dirty="0">
                <a:latin typeface="Aharoni" panose="02010803020104030203" pitchFamily="2" charset="-79"/>
                <a:cs typeface="Aharoni" panose="02010803020104030203" pitchFamily="2" charset="-79"/>
              </a:rPr>
              <a:t> och </a:t>
            </a:r>
            <a:r>
              <a:rPr lang="sv-SE" sz="5400" dirty="0" err="1">
                <a:latin typeface="Aharoni" panose="02010803020104030203" pitchFamily="2" charset="-79"/>
                <a:cs typeface="Aharoni" panose="02010803020104030203" pitchFamily="2" charset="-79"/>
              </a:rPr>
              <a:t>Intric</a:t>
            </a:r>
            <a:r>
              <a:rPr lang="sv-SE" sz="54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316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60FF4ACD-451C-E85D-40BD-6140104D60B7}"/>
              </a:ext>
            </a:extLst>
          </p:cNvPr>
          <p:cNvSpPr txBox="1"/>
          <p:nvPr/>
        </p:nvSpPr>
        <p:spPr>
          <a:xfrm>
            <a:off x="1352145" y="1605062"/>
            <a:ext cx="11403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b="1" dirty="0"/>
              <a:t>Likheter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2426F13-1A4A-50D0-DCD9-9BD4E0AE7430}"/>
              </a:ext>
            </a:extLst>
          </p:cNvPr>
          <p:cNvSpPr txBox="1"/>
          <p:nvPr/>
        </p:nvSpPr>
        <p:spPr>
          <a:xfrm>
            <a:off x="1352145" y="2100855"/>
            <a:ext cx="374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Utgår från samma grund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Möjlig att köpa in som ”nyckelfärdig” molntjänst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8FC878E-A201-D9FA-E737-CB6DDD29985D}"/>
              </a:ext>
            </a:extLst>
          </p:cNvPr>
          <p:cNvSpPr txBox="1"/>
          <p:nvPr/>
        </p:nvSpPr>
        <p:spPr>
          <a:xfrm>
            <a:off x="6553201" y="1605062"/>
            <a:ext cx="12734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000" b="1" dirty="0"/>
              <a:t>Olikheter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612CC82-EE42-67B0-8373-E2D9933CDD9B}"/>
              </a:ext>
            </a:extLst>
          </p:cNvPr>
          <p:cNvSpPr txBox="1"/>
          <p:nvPr/>
        </p:nvSpPr>
        <p:spPr>
          <a:xfrm>
            <a:off x="6553201" y="2107021"/>
            <a:ext cx="40011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Öppenhet och transparens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Leverantörsoberoende och långsiktighet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Robusthet och säkerhet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Möjligt att ställa krav på ISO27001/NIS2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Behovsdriven utveckling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Organisationen i kontroll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Öppen samverkan och öppet ekosystem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Eneo</a:t>
            </a:r>
            <a:r>
              <a:rPr lang="sv-SE" dirty="0"/>
              <a:t> kan väljas direkt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9EFCF89-0AE3-E630-D9E1-BD2FAEF15040}"/>
              </a:ext>
            </a:extLst>
          </p:cNvPr>
          <p:cNvSpPr txBox="1"/>
          <p:nvPr/>
        </p:nvSpPr>
        <p:spPr>
          <a:xfrm>
            <a:off x="1257291" y="878147"/>
            <a:ext cx="9297055" cy="584775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Skillnader mellan </a:t>
            </a:r>
            <a:r>
              <a:rPr lang="sv-SE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 och </a:t>
            </a:r>
            <a:r>
              <a:rPr lang="sv-SE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Intric</a:t>
            </a:r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51344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C66E0-72C2-8D0D-0E3A-60FD01D26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>
            <a:extLst>
              <a:ext uri="{FF2B5EF4-FFF2-40B4-BE49-F238E27FC236}">
                <a16:creationId xmlns:a16="http://schemas.microsoft.com/office/drawing/2014/main" id="{1A8BD73A-C1F2-8DCA-FF26-A51D6B8BE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0" name="Platshållare för innehåll 4" descr="En bild som visar text, Teckensnitt, logotyp, skärmbild&#10;&#10;AI-genererat innehåll kan vara felaktigt.">
            <a:extLst>
              <a:ext uri="{FF2B5EF4-FFF2-40B4-BE49-F238E27FC236}">
                <a16:creationId xmlns:a16="http://schemas.microsoft.com/office/drawing/2014/main" id="{DD532E74-05B8-B315-B34B-6279BA94B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85"/>
          <a:stretch>
            <a:fillRect/>
          </a:stretch>
        </p:blipFill>
        <p:spPr>
          <a:xfrm>
            <a:off x="1166467" y="874277"/>
            <a:ext cx="9859066" cy="5109445"/>
          </a:xfrm>
          <a:prstGeom prst="rect">
            <a:avLst/>
          </a:prstGeom>
        </p:spPr>
      </p:pic>
      <p:sp>
        <p:nvSpPr>
          <p:cNvPr id="22" name="Rektangel 21">
            <a:extLst>
              <a:ext uri="{FF2B5EF4-FFF2-40B4-BE49-F238E27FC236}">
                <a16:creationId xmlns:a16="http://schemas.microsoft.com/office/drawing/2014/main" id="{45DA4A79-328E-A74E-5CB7-B4AE23A866A2}"/>
              </a:ext>
            </a:extLst>
          </p:cNvPr>
          <p:cNvSpPr/>
          <p:nvPr/>
        </p:nvSpPr>
        <p:spPr>
          <a:xfrm rot="21362254">
            <a:off x="6888893" y="3361038"/>
            <a:ext cx="2613454" cy="556054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72000" rtlCol="0" anchor="ctr"/>
          <a:lstStyle/>
          <a:p>
            <a:pPr algn="ctr"/>
            <a:r>
              <a:rPr lang="sv-SE" sz="3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eneo.ai</a:t>
            </a:r>
          </a:p>
        </p:txBody>
      </p:sp>
    </p:spTree>
    <p:extLst>
      <p:ext uri="{BB962C8B-B14F-4D97-AF65-F5344CB8AC3E}">
        <p14:creationId xmlns:p14="http://schemas.microsoft.com/office/powerpoint/2010/main" val="336729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7A391C25-1DD9-51B2-280F-A9CA3A2FD06F}"/>
              </a:ext>
            </a:extLst>
          </p:cNvPr>
          <p:cNvSpPr txBox="1"/>
          <p:nvPr/>
        </p:nvSpPr>
        <p:spPr>
          <a:xfrm rot="21418959">
            <a:off x="1855952" y="1112589"/>
            <a:ext cx="7812829" cy="2862322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6000" dirty="0">
                <a:latin typeface="Aharoni" panose="02010803020104030203" pitchFamily="2" charset="-79"/>
                <a:cs typeface="Aharoni" panose="02010803020104030203" pitchFamily="2" charset="-79"/>
              </a:rPr>
              <a:t>Vad har hänt under hösten? Vad händer framåt?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94DFC33-EB83-FF2B-877A-4733AA50C35D}"/>
              </a:ext>
            </a:extLst>
          </p:cNvPr>
          <p:cNvSpPr txBox="1"/>
          <p:nvPr/>
        </p:nvSpPr>
        <p:spPr>
          <a:xfrm rot="21418959">
            <a:off x="1794373" y="4169176"/>
            <a:ext cx="5626779" cy="144655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4400" dirty="0">
                <a:latin typeface="Aharoni" panose="02010803020104030203" pitchFamily="2" charset="-79"/>
                <a:cs typeface="Aharoni" panose="02010803020104030203" pitchFamily="2" charset="-79"/>
              </a:rPr>
              <a:t>Skillnader mellan </a:t>
            </a:r>
            <a:r>
              <a:rPr lang="sv-SE" sz="44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4400" dirty="0">
                <a:latin typeface="Aharoni" panose="02010803020104030203" pitchFamily="2" charset="-79"/>
                <a:cs typeface="Aharoni" panose="02010803020104030203" pitchFamily="2" charset="-79"/>
              </a:rPr>
              <a:t> och </a:t>
            </a:r>
            <a:r>
              <a:rPr lang="sv-SE" sz="4400" dirty="0" err="1">
                <a:latin typeface="Aharoni" panose="02010803020104030203" pitchFamily="2" charset="-79"/>
                <a:cs typeface="Aharoni" panose="02010803020104030203" pitchFamily="2" charset="-79"/>
              </a:rPr>
              <a:t>Intric</a:t>
            </a:r>
            <a:r>
              <a:rPr lang="sv-SE" sz="4400" dirty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3662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6D781-1BF1-5E0F-94C3-697CC2B06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ubbel klammerparentes 4">
            <a:extLst>
              <a:ext uri="{FF2B5EF4-FFF2-40B4-BE49-F238E27FC236}">
                <a16:creationId xmlns:a16="http://schemas.microsoft.com/office/drawing/2014/main" id="{8819D55E-890C-14C3-5749-F64C8E17A0ED}"/>
              </a:ext>
            </a:extLst>
          </p:cNvPr>
          <p:cNvSpPr/>
          <p:nvPr/>
        </p:nvSpPr>
        <p:spPr>
          <a:xfrm>
            <a:off x="1878905" y="2111821"/>
            <a:ext cx="7809470" cy="2001626"/>
          </a:xfrm>
          <a:prstGeom prst="bracePair">
            <a:avLst/>
          </a:prstGeom>
          <a:ln w="38100">
            <a:solidFill>
              <a:srgbClr val="033965">
                <a:alpha val="4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432000" rIns="432000" rtlCol="0" anchor="ctr"/>
          <a:lstStyle/>
          <a:p>
            <a:pPr algn="ctr"/>
            <a:r>
              <a:rPr lang="sv-SE" sz="4000" dirty="0">
                <a:solidFill>
                  <a:srgbClr val="055594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Generativ AI får inte vara en teknik för några få, utan ett stöd till oss alla</a:t>
            </a:r>
            <a:endParaRPr lang="sv-SE" sz="4000" dirty="0">
              <a:solidFill>
                <a:srgbClr val="0555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96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9F957512-0AE2-29CC-8A8E-1666444DB666}"/>
              </a:ext>
            </a:extLst>
          </p:cNvPr>
          <p:cNvSpPr/>
          <p:nvPr/>
        </p:nvSpPr>
        <p:spPr>
          <a:xfrm>
            <a:off x="1313785" y="4591455"/>
            <a:ext cx="6865651" cy="359924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D88DE73-587F-172B-DFE3-D97D7F62DA86}"/>
              </a:ext>
            </a:extLst>
          </p:cNvPr>
          <p:cNvSpPr txBox="1"/>
          <p:nvPr/>
        </p:nvSpPr>
        <p:spPr>
          <a:xfrm>
            <a:off x="1313785" y="2568766"/>
            <a:ext cx="9325384" cy="2707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sv-SE" sz="2000" dirty="0"/>
              <a:t>Följa teknikutvecklingen</a:t>
            </a:r>
          </a:p>
          <a:p>
            <a:r>
              <a:rPr lang="sv-SE" sz="2000" dirty="0"/>
              <a:t>Egen data som kunskapsbas</a:t>
            </a:r>
          </a:p>
          <a:p>
            <a:r>
              <a:rPr lang="sv-SE" sz="2000" dirty="0"/>
              <a:t>Kontroll över säkerhet, algoritmer och behandling av data</a:t>
            </a:r>
          </a:p>
          <a:p>
            <a:r>
              <a:rPr lang="sv-SE" sz="2000" dirty="0"/>
              <a:t>Aktiv styrning och övervakning av AI</a:t>
            </a:r>
          </a:p>
          <a:p>
            <a:r>
              <a:rPr lang="sv-SE" sz="2000" dirty="0"/>
              <a:t>Utbyta AI-tjänster, så att vi blir starka tillsammans</a:t>
            </a:r>
          </a:p>
          <a:p>
            <a:r>
              <a:rPr lang="sv-SE" sz="2000" dirty="0"/>
              <a:t>Ge alla verksamheter en jämlik tillgång till generativ AI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75FEC7D-D52A-CCD8-D75B-B53658A2138E}"/>
              </a:ext>
            </a:extLst>
          </p:cNvPr>
          <p:cNvSpPr txBox="1"/>
          <p:nvPr/>
        </p:nvSpPr>
        <p:spPr>
          <a:xfrm rot="21428659">
            <a:off x="740535" y="903576"/>
            <a:ext cx="7412002" cy="1264550"/>
          </a:xfrm>
          <a:prstGeom prst="rect">
            <a:avLst/>
          </a:prstGeom>
          <a:solidFill>
            <a:srgbClr val="055594"/>
          </a:solidFill>
        </p:spPr>
        <p:txBody>
          <a:bodyPr wrap="square" lIns="180000" tIns="108000" bIns="108000" rtlCol="0">
            <a:spAutoFit/>
          </a:bodyPr>
          <a:lstStyle/>
          <a:p>
            <a:r>
              <a:rPr lang="sv-SE" sz="4000" b="1" dirty="0">
                <a:solidFill>
                  <a:schemeClr val="bg1"/>
                </a:solidFill>
              </a:rPr>
              <a:t>Målbild, </a:t>
            </a:r>
            <a:br>
              <a:rPr lang="sv-SE" sz="4000" b="1" dirty="0">
                <a:solidFill>
                  <a:schemeClr val="bg1"/>
                </a:solidFill>
              </a:rPr>
            </a:br>
            <a:r>
              <a:rPr lang="sv-SE" sz="2800" dirty="0">
                <a:solidFill>
                  <a:schemeClr val="bg1"/>
                </a:solidFill>
              </a:rPr>
              <a:t>som kommun behöver vi kunna;</a:t>
            </a:r>
            <a:endParaRPr lang="sv-SE" sz="4000" dirty="0">
              <a:solidFill>
                <a:schemeClr val="bg1"/>
              </a:solidFill>
            </a:endParaRPr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A0CF6531-58C2-679E-F57F-ECD6828D1BAC}"/>
              </a:ext>
            </a:extLst>
          </p:cNvPr>
          <p:cNvCxnSpPr>
            <a:cxnSpLocks/>
          </p:cNvCxnSpPr>
          <p:nvPr/>
        </p:nvCxnSpPr>
        <p:spPr>
          <a:xfrm rot="10800000" flipV="1">
            <a:off x="8179438" y="3589508"/>
            <a:ext cx="1703865" cy="1196499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Hjärta 1">
            <a:extLst>
              <a:ext uri="{FF2B5EF4-FFF2-40B4-BE49-F238E27FC236}">
                <a16:creationId xmlns:a16="http://schemas.microsoft.com/office/drawing/2014/main" id="{B35473E0-8B73-1A2C-699D-A713386D82FB}"/>
              </a:ext>
            </a:extLst>
          </p:cNvPr>
          <p:cNvSpPr/>
          <p:nvPr/>
        </p:nvSpPr>
        <p:spPr>
          <a:xfrm>
            <a:off x="8495857" y="1509619"/>
            <a:ext cx="3427437" cy="2852423"/>
          </a:xfrm>
          <a:prstGeom prst="hear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algn="ctr"/>
            <a:r>
              <a:rPr lang="sv-SE" sz="3200" b="1" dirty="0">
                <a:latin typeface="Aharoni" panose="02010803020104030203" pitchFamily="2" charset="-79"/>
                <a:cs typeface="Aharoni" panose="02010803020104030203" pitchFamily="2" charset="-79"/>
              </a:rPr>
              <a:t>AI för alla</a:t>
            </a:r>
          </a:p>
        </p:txBody>
      </p:sp>
    </p:spTree>
    <p:extLst>
      <p:ext uri="{BB962C8B-B14F-4D97-AF65-F5344CB8AC3E}">
        <p14:creationId xmlns:p14="http://schemas.microsoft.com/office/powerpoint/2010/main" val="2034616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EF6EAA9-2ABE-A3ED-0AA3-6CB60EC7A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60" y="3172723"/>
            <a:ext cx="8767701" cy="1542233"/>
          </a:xfrm>
          <a:solidFill>
            <a:srgbClr val="055594"/>
          </a:solidFill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sv-SE" sz="2400" b="1" dirty="0">
                <a:solidFill>
                  <a:schemeClr val="bg1"/>
                </a:solidFill>
              </a:rPr>
              <a:t>Generell plattform för generativ AI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3E0BA97B-A90B-2DFB-F3DC-184EA9B342A4}"/>
              </a:ext>
            </a:extLst>
          </p:cNvPr>
          <p:cNvSpPr txBox="1">
            <a:spLocks/>
          </p:cNvSpPr>
          <p:nvPr/>
        </p:nvSpPr>
        <p:spPr>
          <a:xfrm>
            <a:off x="5105827" y="1859277"/>
            <a:ext cx="2462902" cy="106528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sv-SE"/>
            </a:defPPr>
            <a:lvl1pPr indent="0" algn="ctr">
              <a:spcBef>
                <a:spcPts val="1200"/>
              </a:spcBef>
              <a:spcAft>
                <a:spcPts val="0"/>
              </a:spcAft>
              <a:buClr>
                <a:srgbClr val="005595"/>
              </a:buClr>
              <a:buSzPct val="120000"/>
              <a:buFontTx/>
              <a:buNone/>
              <a:defRPr sz="2000" b="1"/>
            </a:lvl1pPr>
            <a:lvl2pPr marL="625475" indent="-249238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2pPr>
            <a:lvl3pPr marL="11430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3pPr>
            <a:lvl4pPr marL="16002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4pPr>
            <a:lvl5pPr marL="20574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sv-SE" dirty="0"/>
              <a:t>Assistenter på webb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83F63503-3884-7A44-17C6-7FB3077A45A7}"/>
              </a:ext>
            </a:extLst>
          </p:cNvPr>
          <p:cNvSpPr txBox="1">
            <a:spLocks/>
          </p:cNvSpPr>
          <p:nvPr/>
        </p:nvSpPr>
        <p:spPr>
          <a:xfrm>
            <a:off x="2022385" y="1703335"/>
            <a:ext cx="2824408" cy="895163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0"/>
              </a:spcAft>
              <a:buClr>
                <a:srgbClr val="005595"/>
              </a:buClr>
              <a:buSzPct val="120000"/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5475" indent="-249238" algn="l" defTabSz="914400" rtl="0" eaLnBrk="1" latinLnBrk="0" hangingPunct="1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b="1" dirty="0"/>
              <a:t>Skriva beslutsunderlag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CD3B837-A4C0-B0FA-F6F8-900164D97402}"/>
              </a:ext>
            </a:extLst>
          </p:cNvPr>
          <p:cNvSpPr txBox="1">
            <a:spLocks/>
          </p:cNvSpPr>
          <p:nvPr/>
        </p:nvSpPr>
        <p:spPr>
          <a:xfrm>
            <a:off x="7827763" y="1689160"/>
            <a:ext cx="2462902" cy="1065284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sv-SE"/>
            </a:defPPr>
            <a:lvl1pPr indent="0" algn="ctr">
              <a:spcBef>
                <a:spcPts val="1200"/>
              </a:spcBef>
              <a:spcAft>
                <a:spcPts val="0"/>
              </a:spcAft>
              <a:buClr>
                <a:srgbClr val="005595"/>
              </a:buClr>
              <a:buSzPct val="120000"/>
              <a:buFontTx/>
              <a:buNone/>
              <a:defRPr sz="2000" b="1"/>
            </a:lvl1pPr>
            <a:lvl2pPr marL="625475" indent="-249238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2pPr>
            <a:lvl3pPr marL="11430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3pPr>
            <a:lvl4pPr marL="16002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4pPr>
            <a:lvl5pPr marL="2057400" indent="-228600"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defRPr sz="16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sv-SE" dirty="0"/>
              <a:t>Transkribera ljud till text</a:t>
            </a:r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512775BB-7AE3-E957-7169-62572FD1347E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3434589" y="2598498"/>
            <a:ext cx="406119" cy="582059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E36EB01B-A0E4-C485-44F4-7C28A7F4208B}"/>
              </a:ext>
            </a:extLst>
          </p:cNvPr>
          <p:cNvCxnSpPr>
            <a:cxnSpLocks/>
            <a:stCxn id="6" idx="2"/>
            <a:endCxn id="3" idx="0"/>
          </p:cNvCxnSpPr>
          <p:nvPr/>
        </p:nvCxnSpPr>
        <p:spPr>
          <a:xfrm flipH="1">
            <a:off x="6115611" y="2924561"/>
            <a:ext cx="221667" cy="248162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959DCBE2-302A-A6A4-5A0B-41851BFCD7E9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8773751" y="2754444"/>
            <a:ext cx="285463" cy="418279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ktangel 20">
            <a:extLst>
              <a:ext uri="{FF2B5EF4-FFF2-40B4-BE49-F238E27FC236}">
                <a16:creationId xmlns:a16="http://schemas.microsoft.com/office/drawing/2014/main" id="{249C4E1C-A4D0-B390-F4BB-21A3F095EFC9}"/>
              </a:ext>
            </a:extLst>
          </p:cNvPr>
          <p:cNvSpPr/>
          <p:nvPr/>
        </p:nvSpPr>
        <p:spPr>
          <a:xfrm rot="21170816">
            <a:off x="672607" y="3521566"/>
            <a:ext cx="2582143" cy="393853"/>
          </a:xfrm>
          <a:prstGeom prst="rect">
            <a:avLst/>
          </a:prstGeom>
          <a:solidFill>
            <a:srgbClr val="00487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Säker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E8C33FC3-9168-845E-E2FF-F738F994DAB1}"/>
              </a:ext>
            </a:extLst>
          </p:cNvPr>
          <p:cNvSpPr/>
          <p:nvPr/>
        </p:nvSpPr>
        <p:spPr>
          <a:xfrm rot="21170816">
            <a:off x="723863" y="3954527"/>
            <a:ext cx="2582143" cy="393853"/>
          </a:xfrm>
          <a:prstGeom prst="rect">
            <a:avLst/>
          </a:prstGeom>
          <a:solidFill>
            <a:srgbClr val="00487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Teknikoberoende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B583A2D6-EB42-7397-F607-255539134D7F}"/>
              </a:ext>
            </a:extLst>
          </p:cNvPr>
          <p:cNvSpPr/>
          <p:nvPr/>
        </p:nvSpPr>
        <p:spPr>
          <a:xfrm rot="21170816">
            <a:off x="775120" y="4387489"/>
            <a:ext cx="2582143" cy="393853"/>
          </a:xfrm>
          <a:prstGeom prst="rect">
            <a:avLst/>
          </a:prstGeom>
          <a:solidFill>
            <a:srgbClr val="00487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Öppen i grunden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7FF3257-CE1A-A691-3285-DEAB48470745}"/>
              </a:ext>
            </a:extLst>
          </p:cNvPr>
          <p:cNvSpPr/>
          <p:nvPr/>
        </p:nvSpPr>
        <p:spPr>
          <a:xfrm rot="21170816">
            <a:off x="826378" y="4820452"/>
            <a:ext cx="2582143" cy="393853"/>
          </a:xfrm>
          <a:prstGeom prst="rect">
            <a:avLst/>
          </a:prstGeom>
          <a:solidFill>
            <a:srgbClr val="00487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Möjliggör delning!</a:t>
            </a:r>
          </a:p>
        </p:txBody>
      </p:sp>
    </p:spTree>
    <p:extLst>
      <p:ext uri="{BB962C8B-B14F-4D97-AF65-F5344CB8AC3E}">
        <p14:creationId xmlns:p14="http://schemas.microsoft.com/office/powerpoint/2010/main" val="30628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69E94-BE06-C8FD-0837-A3118E0B4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9C615A2F-1E92-8D6F-6616-8193FC58FE41}"/>
              </a:ext>
            </a:extLst>
          </p:cNvPr>
          <p:cNvSpPr txBox="1"/>
          <p:nvPr/>
        </p:nvSpPr>
        <p:spPr>
          <a:xfrm rot="21418959">
            <a:off x="1855952" y="1112589"/>
            <a:ext cx="7812829" cy="2862322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6000" dirty="0">
                <a:latin typeface="Aharoni" panose="02010803020104030203" pitchFamily="2" charset="-79"/>
                <a:cs typeface="Aharoni" panose="02010803020104030203" pitchFamily="2" charset="-79"/>
              </a:rPr>
              <a:t>Vad har hänt under hösten? Vad händer framåt?</a:t>
            </a:r>
          </a:p>
        </p:txBody>
      </p:sp>
    </p:spTree>
    <p:extLst>
      <p:ext uri="{BB962C8B-B14F-4D97-AF65-F5344CB8AC3E}">
        <p14:creationId xmlns:p14="http://schemas.microsoft.com/office/powerpoint/2010/main" val="381001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02741-5858-AD04-43C8-7C27F922E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B69C0C84-BEC0-53CB-07AB-2691FAA168FC}"/>
              </a:ext>
            </a:extLst>
          </p:cNvPr>
          <p:cNvSpPr txBox="1"/>
          <p:nvPr/>
        </p:nvSpPr>
        <p:spPr>
          <a:xfrm>
            <a:off x="1257289" y="1135900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>
            <a:defPPr>
              <a:defRPr lang="sv-SE"/>
            </a:defPPr>
            <a:lvl1pPr>
              <a:defRPr sz="3200"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sv-SE" sz="2800" dirty="0"/>
              <a:t>Uppstart av förvaltningsorganisation för </a:t>
            </a:r>
            <a:r>
              <a:rPr lang="sv-SE" sz="2800" dirty="0" err="1"/>
              <a:t>Eneo</a:t>
            </a:r>
            <a:r>
              <a:rPr lang="sv-SE" sz="2800" dirty="0"/>
              <a:t> som öppen källkodsprojekt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A89B6C11-6719-424C-C07F-334EEC501D0D}"/>
              </a:ext>
            </a:extLst>
          </p:cNvPr>
          <p:cNvSpPr txBox="1"/>
          <p:nvPr/>
        </p:nvSpPr>
        <p:spPr>
          <a:xfrm>
            <a:off x="1257289" y="2170413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med i testverksamhet i AI-verkstaden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EC29261-C918-AA56-CA59-0A6656E6F78A}"/>
              </a:ext>
            </a:extLst>
          </p:cNvPr>
          <p:cNvSpPr txBox="1"/>
          <p:nvPr/>
        </p:nvSpPr>
        <p:spPr>
          <a:xfrm>
            <a:off x="1257289" y="2774039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Flertal kommuner som ansluter/anslutit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CB53E9D-0227-C9AB-8200-84653FDDAB74}"/>
              </a:ext>
            </a:extLst>
          </p:cNvPr>
          <p:cNvSpPr txBox="1"/>
          <p:nvPr/>
        </p:nvSpPr>
        <p:spPr>
          <a:xfrm>
            <a:off x="1257289" y="3382114"/>
            <a:ext cx="9157571" cy="954107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Högt fokus på säkerhet – Säkerhetsmedvetna leverantörer i ekosystemet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F1446BF-DFD9-3E2E-2FE8-F2C1AA7AEC1F}"/>
              </a:ext>
            </a:extLst>
          </p:cNvPr>
          <p:cNvSpPr txBox="1"/>
          <p:nvPr/>
        </p:nvSpPr>
        <p:spPr>
          <a:xfrm>
            <a:off x="1257289" y="534660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1-2 nya versioner i månaden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ABA61D6-7FC3-9618-F4C3-25ABFD1ED77B}"/>
              </a:ext>
            </a:extLst>
          </p:cNvPr>
          <p:cNvSpPr txBox="1"/>
          <p:nvPr/>
        </p:nvSpPr>
        <p:spPr>
          <a:xfrm>
            <a:off x="1257288" y="4421076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Uppdateringar av eneo.ai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9D8F47A-1CFE-5AD5-A537-920E6262C26C}"/>
              </a:ext>
            </a:extLst>
          </p:cNvPr>
          <p:cNvSpPr txBox="1"/>
          <p:nvPr/>
        </p:nvSpPr>
        <p:spPr>
          <a:xfrm>
            <a:off x="1257288" y="5024702"/>
            <a:ext cx="9157571" cy="523220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Satellitdata + </a:t>
            </a:r>
            <a:r>
              <a:rPr lang="sv-SE" sz="2800" dirty="0" err="1">
                <a:latin typeface="Aharoni" panose="02010803020104030203" pitchFamily="2" charset="-79"/>
                <a:cs typeface="Aharoni" panose="02010803020104030203" pitchFamily="2" charset="-79"/>
              </a:rPr>
              <a:t>Eneo</a:t>
            </a:r>
            <a:r>
              <a:rPr lang="sv-SE" sz="2800" dirty="0">
                <a:latin typeface="Aharoni" panose="02010803020104030203" pitchFamily="2" charset="-79"/>
                <a:cs typeface="Aharoni" panose="02010803020104030203" pitchFamily="2" charset="-79"/>
              </a:rPr>
              <a:t> = Sant</a:t>
            </a:r>
          </a:p>
        </p:txBody>
      </p:sp>
    </p:spTree>
    <p:extLst>
      <p:ext uri="{BB962C8B-B14F-4D97-AF65-F5344CB8AC3E}">
        <p14:creationId xmlns:p14="http://schemas.microsoft.com/office/powerpoint/2010/main" val="70357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7728C-D890-E31A-509B-EE400D446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D226AB28-0F6F-A061-45DE-B8E5E0E63577}"/>
              </a:ext>
            </a:extLst>
          </p:cNvPr>
          <p:cNvSpPr txBox="1"/>
          <p:nvPr/>
        </p:nvSpPr>
        <p:spPr>
          <a:xfrm>
            <a:off x="1257291" y="878147"/>
            <a:ext cx="9297055" cy="584775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Lanserade funktioner (urval)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0B3EF307-AEA2-7150-6CF8-AD2A35CD15D1}"/>
              </a:ext>
            </a:extLst>
          </p:cNvPr>
          <p:cNvSpPr/>
          <p:nvPr/>
        </p:nvSpPr>
        <p:spPr>
          <a:xfrm>
            <a:off x="1257291" y="170004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Organisationsgemensam kunskap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64A4467-A410-2B57-AE06-053CA95FAF42}"/>
              </a:ext>
            </a:extLst>
          </p:cNvPr>
          <p:cNvSpPr/>
          <p:nvPr/>
        </p:nvSpPr>
        <p:spPr>
          <a:xfrm>
            <a:off x="4168388" y="170004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Möjliggör att organisationen kan hantera viss kunskap centralt, så att alla användare och projekt kan använda samma grunddata som sin kunskap i AI-tjänster.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BA703FA7-F6ED-6AF9-6D1C-AEA0163785EA}"/>
              </a:ext>
            </a:extLst>
          </p:cNvPr>
          <p:cNvSpPr/>
          <p:nvPr/>
        </p:nvSpPr>
        <p:spPr>
          <a:xfrm rot="341554">
            <a:off x="6312931" y="513711"/>
            <a:ext cx="4726183" cy="5560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72000" rtlCol="0" anchor="ctr"/>
          <a:lstStyle/>
          <a:p>
            <a:pPr algn="ctr"/>
            <a:r>
              <a:rPr lang="sv-SE" sz="3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eneo.ai &gt; versioner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379049B-988B-7D8B-9175-8265FC7165E4}"/>
              </a:ext>
            </a:extLst>
          </p:cNvPr>
          <p:cNvSpPr/>
          <p:nvPr/>
        </p:nvSpPr>
        <p:spPr>
          <a:xfrm>
            <a:off x="1257291" y="303943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Mallar för assistenter och </a:t>
            </a:r>
            <a:r>
              <a:rPr lang="sv-SE" b="1" dirty="0" err="1">
                <a:solidFill>
                  <a:srgbClr val="2D3748"/>
                </a:solidFill>
                <a:latin typeface="Inter"/>
              </a:rPr>
              <a:t>appar</a:t>
            </a:r>
            <a:endParaRPr lang="sv-SE" b="1" dirty="0">
              <a:solidFill>
                <a:srgbClr val="2D3748"/>
              </a:solidFill>
              <a:latin typeface="Inter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5110006-8643-D888-1C2C-589F8D8FD888}"/>
              </a:ext>
            </a:extLst>
          </p:cNvPr>
          <p:cNvSpPr/>
          <p:nvPr/>
        </p:nvSpPr>
        <p:spPr>
          <a:xfrm>
            <a:off x="4168388" y="303943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Möjliggör för administratörer att publicera mallar för assistenter och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appar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 i plattformen. För att ge ett bra stöd till användarna i sitt skapande av assistenter.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3310A292-B4B6-257E-965C-85D77DB451CB}"/>
              </a:ext>
            </a:extLst>
          </p:cNvPr>
          <p:cNvSpPr/>
          <p:nvPr/>
        </p:nvSpPr>
        <p:spPr>
          <a:xfrm>
            <a:off x="1257291" y="437882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Token-räknare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FDBD50C8-8247-5FC1-511C-CDE59D78FCF9}"/>
              </a:ext>
            </a:extLst>
          </p:cNvPr>
          <p:cNvSpPr/>
          <p:nvPr/>
        </p:nvSpPr>
        <p:spPr>
          <a:xfrm>
            <a:off x="4168388" y="437882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Visuellt stöd för slutanvändare vid hantering av större datamängder i anrop till assistenter, för att säkerställa att all data i en fråga/uppmaning hanteras av AI-modellen.</a:t>
            </a:r>
          </a:p>
        </p:txBody>
      </p:sp>
    </p:spTree>
    <p:extLst>
      <p:ext uri="{BB962C8B-B14F-4D97-AF65-F5344CB8AC3E}">
        <p14:creationId xmlns:p14="http://schemas.microsoft.com/office/powerpoint/2010/main" val="254222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1232C-5666-97B8-27DE-1E8938BC0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DA804340-C533-855C-787E-17979E2E9070}"/>
              </a:ext>
            </a:extLst>
          </p:cNvPr>
          <p:cNvSpPr txBox="1"/>
          <p:nvPr/>
        </p:nvSpPr>
        <p:spPr>
          <a:xfrm>
            <a:off x="1257291" y="878147"/>
            <a:ext cx="9297055" cy="584775"/>
          </a:xfrm>
          <a:prstGeom prst="rect">
            <a:avLst/>
          </a:prstGeom>
          <a:solidFill>
            <a:srgbClr val="0555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52000" rIns="46800">
            <a:spAutoFit/>
          </a:bodyPr>
          <a:lstStyle/>
          <a:p>
            <a:r>
              <a:rPr lang="sv-SE" sz="3200" dirty="0">
                <a:latin typeface="Aharoni" panose="02010803020104030203" pitchFamily="2" charset="-79"/>
                <a:cs typeface="Aharoni" panose="02010803020104030203" pitchFamily="2" charset="-79"/>
              </a:rPr>
              <a:t>Kommande funktioner (urval)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1BF46B00-265B-397B-2E23-2CA1056EE5CB}"/>
              </a:ext>
            </a:extLst>
          </p:cNvPr>
          <p:cNvSpPr/>
          <p:nvPr/>
        </p:nvSpPr>
        <p:spPr>
          <a:xfrm>
            <a:off x="1257291" y="170004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Integration mot SharePoint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3B13A77-27F3-707E-69BF-71E7EA00CAB9}"/>
              </a:ext>
            </a:extLst>
          </p:cNvPr>
          <p:cNvSpPr/>
          <p:nvPr/>
        </p:nvSpPr>
        <p:spPr>
          <a:xfrm>
            <a:off x="4168388" y="170004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Genom funktionen kan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Eneos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 kunskapsbas vara synkroniserad med särskilda mappar eller filer i SharePoint. Så att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Eneo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 alltid har den senaste versionen av filen efter att den uppdaterats i SharePoint, Teams, Word osv.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415F21F-9E33-18E9-2EE8-92417F62C504}"/>
              </a:ext>
            </a:extLst>
          </p:cNvPr>
          <p:cNvSpPr/>
          <p:nvPr/>
        </p:nvSpPr>
        <p:spPr>
          <a:xfrm rot="341554">
            <a:off x="6312931" y="513711"/>
            <a:ext cx="4726183" cy="5560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72000" rtlCol="0" anchor="ctr"/>
          <a:lstStyle/>
          <a:p>
            <a:pPr algn="ctr"/>
            <a:r>
              <a:rPr lang="sv-SE" sz="32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eneo.ai &gt; versioner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7EA606A-6CB8-477E-1497-984DE824C39A}"/>
              </a:ext>
            </a:extLst>
          </p:cNvPr>
          <p:cNvSpPr/>
          <p:nvPr/>
        </p:nvSpPr>
        <p:spPr>
          <a:xfrm>
            <a:off x="1257291" y="3050459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>
                <a:solidFill>
                  <a:srgbClr val="2D3748"/>
                </a:solidFill>
                <a:latin typeface="Inter"/>
              </a:rPr>
              <a:t>Granskning av loggar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2FC266D-CBD1-195A-0E65-E6C436986020}"/>
              </a:ext>
            </a:extLst>
          </p:cNvPr>
          <p:cNvSpPr/>
          <p:nvPr/>
        </p:nvSpPr>
        <p:spPr>
          <a:xfrm>
            <a:off x="4168388" y="3050459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Granska loggar som rör användning av plattformen, både som stöd för felsökning men även för att utreda eller upptäcka incidenter. Funktionen är en viktig del för uppfyllnad av säkerhetskrav i t ex ISO27001 och NIS2.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F7AE4318-811A-0440-85B2-148A2687EC5D}"/>
              </a:ext>
            </a:extLst>
          </p:cNvPr>
          <p:cNvSpPr/>
          <p:nvPr/>
        </p:nvSpPr>
        <p:spPr>
          <a:xfrm>
            <a:off x="1257291" y="4400874"/>
            <a:ext cx="267927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ts val="1200"/>
              </a:spcBef>
              <a:buClr>
                <a:srgbClr val="005595"/>
              </a:buClr>
              <a:buSzPct val="120000"/>
            </a:pPr>
            <a:r>
              <a:rPr lang="sv-SE" b="1" dirty="0" err="1">
                <a:solidFill>
                  <a:srgbClr val="2D3748"/>
                </a:solidFill>
                <a:latin typeface="Inter"/>
              </a:rPr>
              <a:t>Widgets</a:t>
            </a:r>
            <a:endParaRPr lang="sv-SE" b="1" dirty="0">
              <a:solidFill>
                <a:srgbClr val="2D3748"/>
              </a:solidFill>
              <a:latin typeface="Inter"/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BF89BBE-E4E9-DB10-2305-096F8077C2F3}"/>
              </a:ext>
            </a:extLst>
          </p:cNvPr>
          <p:cNvSpPr/>
          <p:nvPr/>
        </p:nvSpPr>
        <p:spPr>
          <a:xfrm>
            <a:off x="4168388" y="4400874"/>
            <a:ext cx="6385958" cy="1167141"/>
          </a:xfrm>
          <a:prstGeom prst="rect">
            <a:avLst/>
          </a:prstGeom>
          <a:solidFill>
            <a:srgbClr val="044072">
              <a:alpha val="15000"/>
            </a:srgb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>
                <a:solidFill>
                  <a:srgbClr val="4A5568"/>
                </a:solidFill>
                <a:latin typeface="Inter"/>
              </a:rPr>
              <a:t>Enkel funktion för att publicera assistenter och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appar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 gentemot slutanvändare på t ex hemsidan. Men på ett säkert sätt samt så att organisationen kan styra grafisk profil på </a:t>
            </a:r>
            <a:r>
              <a:rPr lang="sv-SE" dirty="0" err="1">
                <a:solidFill>
                  <a:srgbClr val="4A5568"/>
                </a:solidFill>
                <a:latin typeface="Inter"/>
              </a:rPr>
              <a:t>widgetnivå</a:t>
            </a:r>
            <a:r>
              <a:rPr lang="sv-SE" dirty="0">
                <a:solidFill>
                  <a:srgbClr val="4A5568"/>
                </a:solidFill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05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10902</TotalTime>
  <Words>633</Words>
  <Application>Microsoft Office PowerPoint</Application>
  <PresentationFormat>Bredbild</PresentationFormat>
  <Paragraphs>99</Paragraphs>
  <Slides>16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2" baseType="lpstr">
      <vt:lpstr>Aharoni</vt:lpstr>
      <vt:lpstr>Aptos</vt:lpstr>
      <vt:lpstr>Arial</vt:lpstr>
      <vt:lpstr>Inter</vt:lpstr>
      <vt:lpstr>Segoe UI Semibold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Koponen Jari</dc:creator>
  <cp:lastModifiedBy>Koponen Jari</cp:lastModifiedBy>
  <cp:revision>42</cp:revision>
  <dcterms:created xsi:type="dcterms:W3CDTF">2025-07-15T07:36:31Z</dcterms:created>
  <dcterms:modified xsi:type="dcterms:W3CDTF">2025-12-18T15:33:28Z</dcterms:modified>
</cp:coreProperties>
</file>